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</p:sldIdLst>
  <p:sldSz cx="12191695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822960"/>
            <a:ext cx="1371600" cy="1371600"/>
          </a:xfrm>
          <a:prstGeom prst="rect">
            <a:avLst/>
          </a:prstGeom>
        </p:spPr>
      </p:pic>
      <p:sp>
        <p:nvSpPr>
          <p:cNvPr id="11" name="Text 11"/>
          <p:cNvSpPr txBox="1"/>
          <p:nvPr/>
        </p:nvSpPr>
        <p:spPr>
          <a:xfrm>
            <a:off x="731520" y="2377440"/>
            <a:ext cx="10698480" cy="45720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600" b="1" dirty="0">
                <a:solidFill>
                  <a:srgbClr val="8FB3DE"/>
                </a:solidFill>
                <a:latin typeface="Segoe UI"/>
                <a:cs typeface="Segoe UI"/>
              </a:rPr>
              <a:t>NIYYASOFT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31520" y="2834640"/>
            <a:ext cx="10698480" cy="11887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3600" b="1" dirty="0">
                <a:solidFill>
                  <a:srgbClr val="FFFFFF"/>
                </a:solidFill>
                <a:latin typeface="Segoe UI"/>
                <a:cs typeface="Segoe UI"/>
              </a:rPr>
              <a:t>Azure Local — Storage Sizing Report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31520" y="4069080"/>
            <a:ext cx="10698480" cy="7315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600" b="0" dirty="0">
                <a:solidFill>
                  <a:srgbClr val="AFC3DB"/>
                </a:solidFill>
                <a:latin typeface="Segoe UI"/>
                <a:cs typeface="Segoe UI"/>
              </a:rPr>
              <a:t>Azure Local · 4 machine(s) · Three-way mirror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731520" y="4754880"/>
            <a:ext cx="10698480" cy="45720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200" b="0" dirty="0">
                <a:solidFill>
                  <a:srgbClr val="8FB3DE"/>
                </a:solidFill>
                <a:latin typeface="Segoe UI"/>
                <a:cs typeface="Segoe UI"/>
              </a:rPr>
              <a:t>Generated 2026-09-20 19:34 · Prepared by Niyyasoft · Storage Sizer for Azure Local &amp; S2D</a:t>
            </a:r>
          </a:p>
        </p:txBody>
      </p:sp>
      <p:sp>
        <p:nvSpPr>
          <p:cNvPr id="15" name="Shape 15"/>
          <p:cNvSpPr/>
          <p:nvPr/>
        </p:nvSpPr>
        <p:spPr>
          <a:xfrm>
            <a:off x="0" y="6172200"/>
            <a:ext cx="12191695" cy="685800"/>
          </a:xfrm>
          <a:prstGeom prst="rect">
            <a:avLst/>
          </a:prstGeom>
          <a:solidFill>
            <a:srgbClr val="15223A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731520" y="6236208"/>
            <a:ext cx="10698480" cy="54864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8FA3BD"/>
                </a:solidFill>
                <a:latin typeface="Segoe UI"/>
                <a:cs typeface="Segoe UI"/>
              </a:rPr>
              <a:t>Calculated with Microsoft's published Storage Spaces Direct sizing rules (Microsoft Learn). Niyyasoft isn't affiliated with Microsoft. Confirm the final hardware with your solution provider.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Summary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2 / 8</a:t>
            </a:r>
          </a:p>
        </p:txBody>
      </p:sp>
      <p:sp>
        <p:nvSpPr>
          <p:cNvPr id="10" name="Shape 10"/>
          <p:cNvSpPr/>
          <p:nvPr/>
        </p:nvSpPr>
        <p:spPr>
          <a:xfrm>
            <a:off x="502920" y="1188720"/>
            <a:ext cx="2644902" cy="1325880"/>
          </a:xfrm>
          <a:prstGeom prst="rect">
            <a:avLst/>
          </a:prstGeom>
          <a:solidFill>
            <a:srgbClr val="F3F5F8"/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502920" y="1188720"/>
            <a:ext cx="64008" cy="132588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640080" y="1280160"/>
            <a:ext cx="2416302" cy="11887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100" b="0" dirty="0">
                <a:solidFill>
                  <a:srgbClr val="5B6675"/>
                </a:solidFill>
                <a:latin typeface="Segoe UI"/>
                <a:cs typeface="Segoe UI"/>
              </a:rPr>
              <a:t>Usable capacity</a:t>
            </a:r>
          </a:p>
          <a:p>
            <a:pPr algn="l">
              <a:buNone/>
            </a:pPr>
            <a:r>
              <a:rPr lang="en-US" sz="2400" b="1" dirty="0">
                <a:solidFill>
                  <a:srgbClr val="0F6CBD"/>
                </a:solidFill>
                <a:latin typeface="Segoe UI"/>
                <a:cs typeface="Segoe UI"/>
              </a:rPr>
              <a:t>35.58 TB</a:t>
            </a:r>
          </a:p>
          <a:p>
            <a:pPr algn="l">
              <a:buNone/>
            </a:pPr>
            <a:r>
              <a:rPr lang="en-US" sz="1000" b="0" dirty="0">
                <a:solidFill>
                  <a:srgbClr val="5B6675"/>
                </a:solidFill>
                <a:latin typeface="Segoe UI"/>
                <a:cs typeface="Segoe UI"/>
              </a:rPr>
              <a:t>32.36 TiB as shown in Windows</a:t>
            </a:r>
          </a:p>
        </p:txBody>
      </p:sp>
      <p:sp>
        <p:nvSpPr>
          <p:cNvPr id="13" name="Shape 13"/>
          <p:cNvSpPr/>
          <p:nvPr/>
        </p:nvSpPr>
        <p:spPr>
          <a:xfrm>
            <a:off x="3348990" y="1188720"/>
            <a:ext cx="2644902" cy="1325880"/>
          </a:xfrm>
          <a:prstGeom prst="rect">
            <a:avLst/>
          </a:prstGeom>
          <a:solidFill>
            <a:srgbClr val="F3F5F8"/>
          </a:solidFill>
          <a:ln>
            <a:noFill/>
          </a:ln>
        </p:spPr>
      </p:sp>
      <p:sp>
        <p:nvSpPr>
          <p:cNvPr id="14" name="Shape 14"/>
          <p:cNvSpPr/>
          <p:nvPr/>
        </p:nvSpPr>
        <p:spPr>
          <a:xfrm>
            <a:off x="3348990" y="1188720"/>
            <a:ext cx="64008" cy="1325880"/>
          </a:xfrm>
          <a:prstGeom prst="rect">
            <a:avLst/>
          </a:prstGeom>
          <a:solidFill>
            <a:srgbClr val="9FB3C8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3486150" y="1280160"/>
            <a:ext cx="2416302" cy="11887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100" b="0" dirty="0">
                <a:solidFill>
                  <a:srgbClr val="5B6675"/>
                </a:solidFill>
                <a:latin typeface="Segoe UI"/>
                <a:cs typeface="Segoe UI"/>
              </a:rPr>
              <a:t>Storage efficiency</a:t>
            </a:r>
          </a:p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33.3%</a:t>
            </a:r>
          </a:p>
          <a:p>
            <a:pPr algn="l">
              <a:buNone/>
            </a:pPr>
            <a:r>
              <a:rPr lang="en-US" sz="1000" b="0" dirty="0">
                <a:solidFill>
                  <a:srgbClr val="5B6675"/>
                </a:solidFill>
                <a:latin typeface="Segoe UI"/>
                <a:cs typeface="Segoe UI"/>
              </a:rPr>
              <a:t>Three-way mirror</a:t>
            </a:r>
          </a:p>
        </p:txBody>
      </p:sp>
      <p:sp>
        <p:nvSpPr>
          <p:cNvPr id="16" name="Shape 16"/>
          <p:cNvSpPr/>
          <p:nvPr/>
        </p:nvSpPr>
        <p:spPr>
          <a:xfrm>
            <a:off x="6195060" y="1188720"/>
            <a:ext cx="2644902" cy="1325880"/>
          </a:xfrm>
          <a:prstGeom prst="rect">
            <a:avLst/>
          </a:prstGeom>
          <a:solidFill>
            <a:srgbClr val="F3F5F8"/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>
            <a:off x="6195060" y="1188720"/>
            <a:ext cx="64008" cy="1325880"/>
          </a:xfrm>
          <a:prstGeom prst="rect">
            <a:avLst/>
          </a:prstGeom>
          <a:solidFill>
            <a:srgbClr val="9FB3C8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6332220" y="1280160"/>
            <a:ext cx="2416302" cy="11887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100" b="0" dirty="0">
                <a:solidFill>
                  <a:srgbClr val="5B6675"/>
                </a:solidFill>
                <a:latin typeface="Segoe UI"/>
                <a:cs typeface="Segoe UI"/>
              </a:rPr>
              <a:t>Fault tolerance</a:t>
            </a:r>
          </a:p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2 failures</a:t>
            </a:r>
          </a:p>
          <a:p>
            <a:pPr algn="l">
              <a:buNone/>
            </a:pPr>
            <a:r>
              <a:rPr lang="en-US" sz="1000" b="0" dirty="0">
                <a:solidFill>
                  <a:srgbClr val="5B6675"/>
                </a:solidFill>
                <a:latin typeface="Segoe UI"/>
                <a:cs typeface="Segoe UI"/>
              </a:rPr>
              <a:t>2 simultaneous failures (drives and/or fault domains)</a:t>
            </a:r>
          </a:p>
        </p:txBody>
      </p:sp>
      <p:sp>
        <p:nvSpPr>
          <p:cNvPr id="19" name="Shape 19"/>
          <p:cNvSpPr/>
          <p:nvPr/>
        </p:nvSpPr>
        <p:spPr>
          <a:xfrm>
            <a:off x="9041130" y="1188720"/>
            <a:ext cx="2644902" cy="1325880"/>
          </a:xfrm>
          <a:prstGeom prst="rect">
            <a:avLst/>
          </a:prstGeom>
          <a:solidFill>
            <a:srgbClr val="F3F5F8"/>
          </a:solidFill>
          <a:ln>
            <a:noFill/>
          </a:ln>
        </p:spPr>
      </p:sp>
      <p:sp>
        <p:nvSpPr>
          <p:cNvPr id="20" name="Shape 20"/>
          <p:cNvSpPr/>
          <p:nvPr/>
        </p:nvSpPr>
        <p:spPr>
          <a:xfrm>
            <a:off x="9041130" y="1188720"/>
            <a:ext cx="64008" cy="1325880"/>
          </a:xfrm>
          <a:prstGeom prst="rect">
            <a:avLst/>
          </a:prstGeom>
          <a:solidFill>
            <a:srgbClr val="9FB3C8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9178290" y="1280160"/>
            <a:ext cx="2416302" cy="118872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100" b="0" dirty="0">
                <a:solidFill>
                  <a:srgbClr val="5B6675"/>
                </a:solidFill>
                <a:latin typeface="Segoe UI"/>
                <a:cs typeface="Segoe UI"/>
              </a:rPr>
              <a:t>Raw capacity</a:t>
            </a:r>
          </a:p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122.88 TB</a:t>
            </a:r>
          </a:p>
          <a:p>
            <a:pPr algn="l">
              <a:buNone/>
            </a:pPr>
            <a:r>
              <a:rPr lang="en-US" sz="1000" b="0" dirty="0">
                <a:solidFill>
                  <a:srgbClr val="5B6675"/>
                </a:solidFill>
                <a:latin typeface="Segoe UI"/>
                <a:cs typeface="Segoe UI"/>
              </a:rPr>
              <a:t>4 × 8 × 3.84 TB NVMe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502920" y="2926080"/>
            <a:ext cx="11183112" cy="36576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400" b="1" dirty="0">
                <a:solidFill>
                  <a:srgbClr val="1B2430"/>
                </a:solidFill>
                <a:latin typeface="Segoe UI"/>
                <a:cs typeface="Segoe UI"/>
              </a:rPr>
              <a:t>Where the raw capacity goes</a:t>
            </a:r>
          </a:p>
        </p:txBody>
      </p:sp>
      <p:sp>
        <p:nvSpPr>
          <p:cNvPr id="23" name="Shape 23"/>
          <p:cNvSpPr/>
          <p:nvPr/>
        </p:nvSpPr>
        <p:spPr>
          <a:xfrm>
            <a:off x="502920" y="3383280"/>
            <a:ext cx="3238079" cy="50292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24" name="Text 24"/>
          <p:cNvSpPr txBox="1"/>
          <p:nvPr/>
        </p:nvSpPr>
        <p:spPr>
          <a:xfrm>
            <a:off x="502920" y="3383280"/>
            <a:ext cx="3238079" cy="50292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"/>
                <a:cs typeface="Segoe UI"/>
              </a:rPr>
              <a:t>Usable 29%</a:t>
            </a:r>
          </a:p>
        </p:txBody>
      </p:sp>
      <p:sp>
        <p:nvSpPr>
          <p:cNvPr id="25" name="Shape 25"/>
          <p:cNvSpPr/>
          <p:nvPr/>
        </p:nvSpPr>
        <p:spPr>
          <a:xfrm>
            <a:off x="3740999" y="3383280"/>
            <a:ext cx="6476158" cy="502920"/>
          </a:xfrm>
          <a:prstGeom prst="rect">
            <a:avLst/>
          </a:prstGeom>
          <a:solidFill>
            <a:srgbClr val="7A8FA8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3740999" y="3383280"/>
            <a:ext cx="6476158" cy="50292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"/>
                <a:cs typeface="Segoe UI"/>
              </a:rPr>
              <a:t>Resiliency overhead 58%</a:t>
            </a:r>
          </a:p>
        </p:txBody>
      </p:sp>
      <p:sp>
        <p:nvSpPr>
          <p:cNvPr id="27" name="Shape 27"/>
          <p:cNvSpPr/>
          <p:nvPr/>
        </p:nvSpPr>
        <p:spPr>
          <a:xfrm>
            <a:off x="10217156" y="3383280"/>
            <a:ext cx="70987" cy="502920"/>
          </a:xfrm>
          <a:prstGeom prst="rect">
            <a:avLst/>
          </a:prstGeom>
          <a:solidFill>
            <a:srgbClr val="8764B8"/>
          </a:solidFill>
          <a:ln>
            <a:noFill/>
          </a:ln>
        </p:spPr>
      </p:sp>
      <p:sp>
        <p:nvSpPr>
          <p:cNvPr id="28" name="Shape 28"/>
          <p:cNvSpPr/>
          <p:nvPr/>
        </p:nvSpPr>
        <p:spPr>
          <a:xfrm>
            <a:off x="10288143" y="3383280"/>
            <a:ext cx="1397889" cy="502920"/>
          </a:xfrm>
          <a:prstGeom prst="rect">
            <a:avLst/>
          </a:prstGeom>
          <a:solidFill>
            <a:srgbClr val="C27C0E"/>
          </a:solidFill>
          <a:ln>
            <a:noFill/>
          </a:ln>
        </p:spPr>
      </p:sp>
      <p:sp>
        <p:nvSpPr>
          <p:cNvPr id="29" name="Text 29"/>
          <p:cNvSpPr txBox="1"/>
          <p:nvPr/>
        </p:nvSpPr>
        <p:spPr>
          <a:xfrm>
            <a:off x="10288143" y="3383280"/>
            <a:ext cx="1397889" cy="50292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FFFFFF"/>
                </a:solidFill>
                <a:latin typeface="Segoe UI"/>
                <a:cs typeface="Segoe UI"/>
              </a:rPr>
              <a:t>Reserve 13%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02920" y="4023360"/>
            <a:ext cx="11183112" cy="173736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200" b="0" dirty="0">
                <a:solidFill>
                  <a:srgbClr val="0F6CBD"/>
                </a:solidFill>
                <a:latin typeface="Segoe UI"/>
                <a:cs typeface="Segoe UI"/>
              </a:rPr>
              <a:t>■  Usable: 35.58 TB (29%)</a:t>
            </a:r>
          </a:p>
          <a:p>
            <a:pPr algn="l">
              <a:buNone/>
            </a:pPr>
            <a:r>
              <a:rPr lang="en-US" sz="1200" b="0" dirty="0">
                <a:solidFill>
                  <a:srgbClr val="7A8FA8"/>
                </a:solidFill>
                <a:latin typeface="Segoe UI"/>
                <a:cs typeface="Segoe UI"/>
              </a:rPr>
              <a:t>■  Resiliency overhead: 71.16 TB (58%)</a:t>
            </a:r>
          </a:p>
          <a:p>
            <a:pPr algn="l">
              <a:buNone/>
            </a:pPr>
            <a:r>
              <a:rPr lang="en-US" sz="1200" b="0" dirty="0">
                <a:solidFill>
                  <a:srgbClr val="8764B8"/>
                </a:solidFill>
                <a:latin typeface="Segoe UI"/>
                <a:cs typeface="Segoe UI"/>
              </a:rPr>
              <a:t>■  System volumes: 0.78 TB (1%)</a:t>
            </a:r>
          </a:p>
          <a:p>
            <a:pPr algn="l">
              <a:buNone/>
            </a:pPr>
            <a:r>
              <a:rPr lang="en-US" sz="1200" b="0" dirty="0">
                <a:solidFill>
                  <a:srgbClr val="C27C0E"/>
                </a:solidFill>
                <a:latin typeface="Segoe UI"/>
                <a:cs typeface="Segoe UI"/>
              </a:rPr>
              <a:t>■  Reserve: 15.36 TB (13%)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Configuration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3 / 8</a:t>
            </a: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502920" y="1188720"/>
          <a:ext cx="11183112" cy="2084832"/>
        </p:xfrm>
        <a:graphic>
          <a:graphicData uri="http://schemas.openxmlformats.org/drawingml/2006/table">
            <a:tbl>
              <a:tblPr firstRow="1"/>
              <a:tblGrid>
                <a:gridCol w="4684143"/>
                <a:gridCol w="6498969"/>
              </a:tblGrid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Setting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Value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Platform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Azure Local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Machines (fault domains)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Capacity drives per machine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 × 3.84 TB NVMe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Cache drives per machine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None (single tier)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Resiliency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 — 3 copies on different servers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Reserve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Microsoft recommendation: 4 drive(s)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System volumes (usable)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250 GB infrastructure + 10 GB performance history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Capacity breakdown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4 / 8</a:t>
            </a: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502920" y="1188720"/>
          <a:ext cx="11183112" cy="1824228"/>
        </p:xfrm>
        <a:graphic>
          <a:graphicData uri="http://schemas.openxmlformats.org/drawingml/2006/table">
            <a:tbl>
              <a:tblPr firstRow="1"/>
              <a:tblGrid>
                <a:gridCol w="7884845"/>
                <a:gridCol w="1598279"/>
                <a:gridCol w="1699988"/>
              </a:tblGrid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Calculation step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TB (decimal)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TiB (Windows)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Raw capacity (capacity drives only)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122.88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111.76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− Reserve (4 capacity drive(s))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-15.36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-13.97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− System volumes footprint (three-way mirror)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-0.78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-0.71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= Available pool footprint for workload volumes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106.74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97.08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− Resiliency overhead (Three-way mirror, 33.3% efficient)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-71.16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-64.72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= Usable capacity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35.58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32.36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Volume plan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5 / 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02920" y="1188720"/>
            <a:ext cx="11183112" cy="38404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300" b="0" dirty="0">
                <a:solidFill>
                  <a:srgbClr val="1B2430"/>
                </a:solidFill>
                <a:latin typeface="Segoe UI"/>
                <a:cs typeface="Segoe UI"/>
              </a:rPr>
              <a:t>4 volume(s) × 8.89 TB (8.09 TiB), each with a pool footprint of 26.67 TB. Keep 15.36 TB unallocated as reserve.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02920" y="1664208"/>
          <a:ext cx="11183112" cy="1303020"/>
        </p:xfrm>
        <a:graphic>
          <a:graphicData uri="http://schemas.openxmlformats.org/drawingml/2006/table">
            <a:tbl>
              <a:tblPr firstRow="1"/>
              <a:tblGrid>
                <a:gridCol w="1313728"/>
                <a:gridCol w="1330150"/>
                <a:gridCol w="1477944"/>
                <a:gridCol w="2364711"/>
                <a:gridCol w="2069122"/>
                <a:gridCol w="2627457"/>
              </a:tblGrid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Volume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Size (TB)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Size (TiB)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New-Volume -Size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Footprint (TB)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Resiliency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Volume01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8.89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8.09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8279GB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26.67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Volume02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8.89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8.09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8279GB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26.67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Volume03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8.89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8.09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8279GB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26.67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Volume04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8.89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8.09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8279GB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26.67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12"/>
          <p:cNvSpPr txBox="1"/>
          <p:nvPr/>
        </p:nvSpPr>
        <p:spPr>
          <a:xfrm>
            <a:off x="502920" y="3150108"/>
            <a:ext cx="11183112" cy="1691640"/>
          </a:xfrm>
          <a:prstGeom prst="rect">
            <a:avLst/>
          </a:prstGeom>
          <a:solidFill>
            <a:srgbClr val="0F1720"/>
          </a:solidFill>
        </p:spPr>
        <p:txBody>
          <a:bodyPr wrap="square" lIns="109728" tIns="65837" rIns="109728" bIns="65837" anchor="t">
            <a:noAutofit/>
          </a:bodyPr>
          <a:lstStyle/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Volume plan generated by Niyyasoft Storage Sizer. Review before running on the cluster.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Sizes use PowerShell binary units (1GB = 1 GiB = 1,073,741,824 bytes).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Leave 15.36 TB (4 capacity drive(s)) unallocated as reserve for in-place repair.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Azure Local: deployment already creates the infrastructure volume (never delete it) and, with the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recommended option, thin-provisioned workload volumes. Remove or resize those workload volumes first,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then create an Azure Local storage path for each new workload volume.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# Add -ProvisioningType Thin where supported to create thin-provisioned volumes.</a:t>
            </a:r>
          </a:p>
          <a:p>
            <a:pPr algn="l">
              <a:buNone/>
            </a:pPr>
            <a:endParaRPr lang="en-US" sz="800" dirty="0"/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New-Volume -StoragePoolFriendlyName S2D* -FriendlyName "Volume01" -FileSystem CSVFS_ReFS -ResiliencySettingName Mirror -PhysicalDiskRedundancy 2 -Size 8279GB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New-Volume -StoragePoolFriendlyName S2D* -FriendlyName "Volume02" -FileSystem CSVFS_ReFS -ResiliencySettingName Mirror -PhysicalDiskRedundancy 2 -Size 8279GB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New-Volume -StoragePoolFriendlyName S2D* -FriendlyName "Volume03" -FileSystem CSVFS_ReFS -ResiliencySettingName Mirror -PhysicalDiskRedundancy 2 -Size 8279GB</a:t>
            </a:r>
          </a:p>
          <a:p>
            <a:pPr algn="l">
              <a:buNone/>
            </a:pPr>
            <a:r>
              <a:rPr lang="en-US" sz="800" b="0" dirty="0">
                <a:solidFill>
                  <a:srgbClr val="DBE7F3"/>
                </a:solidFill>
                <a:latin typeface="Consolas"/>
                <a:cs typeface="Consolas"/>
              </a:rPr>
              <a:t>New-Volume -StoragePoolFriendlyName S2D* -FriendlyName "Volume04" -FileSystem CSVFS_ReFS -ResiliencySettingName Mirror -PhysicalDiskRedundancy 2 -Size 8279GB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Resiliency comparison (same hardware)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6 / 8</a:t>
            </a: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502920" y="1188720"/>
          <a:ext cx="11183112" cy="3268980"/>
        </p:xfrm>
        <a:graphic>
          <a:graphicData uri="http://schemas.openxmlformats.org/drawingml/2006/table">
            <a:tbl>
              <a:tblPr firstRow="1"/>
              <a:tblGrid>
                <a:gridCol w="1825588"/>
                <a:gridCol w="716921"/>
                <a:gridCol w="483922"/>
                <a:gridCol w="2779775"/>
                <a:gridCol w="5376906"/>
              </a:tblGrid>
              <a:tr h="59893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Resiliency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Efficiency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Usable TB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Fault tolerance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Microsoft guidance / reason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Two-way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50.0%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53.37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1 failure (a drive or a server)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Not recommended with more than two servers — use three-way mirror.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 (selected)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33.3%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35.58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 simultaneous failures (drives and/or fault domains)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Highest performance; recommended for performance-sensitive workloads.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EAF3FC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Dual parity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50.0%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53.37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 simultaneous failures (drives and/or fault domains)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Best capacity efficiency; highest write latency and CPU use. For cold/infrequently written data.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Mirror-accelerated parity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45.5%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48.52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 simultaneous failures (drives and/or fault domains)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For large sequential writes (backup, archive). Up to 2x faster than dual parity.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Nested two-way mirror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Nested resiliency can only be used on clusters with exactly two servers.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Nested mirror-accelerated parity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—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Nested resiliency can only be used on clusters with exactly two servers.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Single parity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66.7%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71.16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1 failure (a drive or a fault domain)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Supported but discouraged: only one failure at a time. Prefer three-way mirror (3 servers) or dual parity (4+).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Validation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7 / 8</a:t>
            </a:r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502920" y="1188720"/>
          <a:ext cx="11183112" cy="3465576"/>
        </p:xfrm>
        <a:graphic>
          <a:graphicData uri="http://schemas.openxmlformats.org/drawingml/2006/table">
            <a:tbl>
              <a:tblPr firstRow="1"/>
              <a:tblGrid>
                <a:gridCol w="882877"/>
                <a:gridCol w="1471462"/>
                <a:gridCol w="8828773"/>
              </a:tblGrid>
              <a:tr h="2606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Result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Area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Finding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B2A4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Info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0F6C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Drive symmetry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Sizing assumes identical servers. Required: same drive types and count in every server. Recommended: same models and sizes. With mixed sizes, assume only capacity available in every server is usable (stranded capacity).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Info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0F6C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System volumes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250 GB infrastructure + 10 GB performance history volume, three-way mirror: 780 GB pool footprint.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Info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0F6C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Units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Capacities are decimal TB (as sold). Windows reports binary TiB: a 2 TB drive shows as 1.82 TiB. This is expected.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Info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0F6C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Operations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Azure Local deployment creates the infrastructure volume and (recommended option) at least one thin-provisioned workload volume per machine. Size for volume footprint; Azure Local alerts when the storage pool reaches 70%.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Servers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 server(s) is within the supported range (1–16).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Capacity drives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8 capacity drives per server meets the minimum of 2.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Limits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Raw capacity per server 30.7 TB is within the 400 TB maximum.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Limits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Pool capacity 122.9 TB is within the 4,000 TB maximum per pool.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Resiliency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Three-way mirror is valid with 4 fault domain(s): 33.3% efficiency, tolerates 2 simultaneous failures (drives and/or fault domains).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Reserve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 × 3.84 TB = 15.36 TB left unallocated for in-place repair (1 capacity drive per server, up to 4).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06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Pass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107C1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Volumes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0" dirty="0">
                          <a:solidFill>
                            <a:srgbClr val="1B2430"/>
                          </a:solidFill>
                          <a:latin typeface="Segoe UI"/>
                          <a:cs typeface="Segoe UI"/>
                        </a:rPr>
                        <a:t>4 volume(s) of 8.89 TB: a multiple of the server count, each ≤ 64 TB, ≤ 64 volumes per cluster.</a:t>
                      </a:r>
                    </a:p>
                  </a:txBody>
                  <a:tcPr marL="64008" marR="64008" marT="27432" marB="27432" anchor="ctr">
                    <a:lnL w="6350">
                      <a:noFill/>
                    </a:lnL>
                    <a:lnR w="6350">
                      <a:noFill/>
                    </a:lnR>
                    <a:lnT w="6350">
                      <a:noFill/>
                    </a:lnT>
                    <a:lnB w="6350">
                      <a:solidFill>
                        <a:srgbClr val="E1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B2A41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502920" y="384048"/>
            <a:ext cx="73152" cy="457200"/>
          </a:xfrm>
          <a:prstGeom prst="rect">
            <a:avLst/>
          </a:prstGeom>
          <a:solidFill>
            <a:srgbClr val="0F6CBD"/>
          </a:solidFill>
          <a:ln>
            <a:noFill/>
          </a:ln>
        </p:spPr>
      </p:sp>
      <p:sp>
        <p:nvSpPr>
          <p:cNvPr id="4" name="Text 4"/>
          <p:cNvSpPr txBox="1"/>
          <p:nvPr/>
        </p:nvSpPr>
        <p:spPr>
          <a:xfrm>
            <a:off x="658368" y="274320"/>
            <a:ext cx="10241280" cy="685800"/>
          </a:xfrm>
          <a:prstGeom prst="rect">
            <a:avLst/>
          </a:prstGeom>
          <a:noFill/>
        </p:spPr>
        <p:txBody>
          <a:bodyPr wrap="square" lIns="54864" tIns="32918" rIns="54864" bIns="32918" anchor="ctr">
            <a:no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1B2430"/>
                </a:solidFill>
                <a:latin typeface="Segoe UI"/>
                <a:cs typeface="Segoe UI"/>
              </a:rPr>
              <a:t>Methodology &amp; sources</a:t>
            </a:r>
          </a:p>
        </p:txBody>
      </p:sp>
      <p:pic>
        <p:nvPicPr>
          <p:cNvPr id="5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292608"/>
            <a:ext cx="548640" cy="548640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502920" y="6400800"/>
            <a:ext cx="11183112" cy="10973"/>
          </a:xfrm>
          <a:prstGeom prst="rect">
            <a:avLst/>
          </a:prstGeom>
          <a:solidFill>
            <a:srgbClr val="E1E5E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02920" y="6437376"/>
            <a:ext cx="9601200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Niyyasoft · Storage Sizer for Azure Local &amp; S2D · Azure Local — Storage Sizing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332720" y="6437376"/>
            <a:ext cx="1353312" cy="29260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r">
              <a:buNone/>
            </a:pPr>
            <a:r>
              <a:rPr lang="en-US" sz="900" b="0" dirty="0">
                <a:solidFill>
                  <a:srgbClr val="5B6675"/>
                </a:solidFill>
                <a:latin typeface="Segoe UI"/>
                <a:cs typeface="Segoe UI"/>
              </a:rPr>
              <a:t>8 / 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02920" y="1188720"/>
            <a:ext cx="11183112" cy="384048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>
              <a:buNone/>
            </a:pPr>
            <a:r>
              <a:rPr lang="en-US" sz="1300" b="0" dirty="0">
                <a:solidFill>
                  <a:srgbClr val="1B2430"/>
                </a:solidFill>
                <a:latin typeface="Segoe UI"/>
                <a:cs typeface="Segoe UI"/>
              </a:rPr>
              <a:t>Every rule comes from Microsoft Learn documentation for Storage Spaces Direct, the storage layer of Azure Local and Windows Server clusters.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02920" y="1664208"/>
            <a:ext cx="11183112" cy="2880360"/>
          </a:xfrm>
          <a:prstGeom prst="rect">
            <a:avLst/>
          </a:prstGeom>
          <a:noFill/>
        </p:spPr>
        <p:txBody>
          <a:bodyPr wrap="square" lIns="54864" tIns="32918" rIns="54864" bIns="32918" anchor="t">
            <a:noAutofit/>
          </a:bodyPr>
          <a:lstStyle/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Plan volumes (reserve, footprint, volume count and size) — https://learn.microsoft.com/windows-server/storage/storage-spaces/plan-volumes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Fault tolerance and storage efficiency — https://learn.microsoft.com/windows-server/storage/storage-spaces/fault-tolerance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Nested resiliency — https://learn.microsoft.com/windows-server/storage/storage-spaces/nested-resiliency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Understanding the storage pool cache — https://learn.microsoft.com/windows-server/storage/storage-spaces/cache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Choose drives — https://learn.microsoft.com/windows-server/storage/storage-spaces/choose-drives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Drive symmetry considerations — https://learn.microsoft.com/windows-server/storage/storage-spaces/drive-symmetry-considerations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Storage Spaces Direct hardware requirements — https://learn.microsoft.com/windows-server/storage/storage-spaces/storage-spaces-direct-hardware-requirements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Azure Local system requirements — https://learn.microsoft.com/azure/azure-local/concepts/system-requirements-23h2</a:t>
            </a:r>
          </a:p>
          <a:p>
            <a:pPr algn="l" marL="228600" indent="-228600">
              <a:spcBef>
                <a:spcPts val="400"/>
              </a:spcBef>
              <a:buFont typeface="Arial"/>
              <a:buChar char="•"/>
            </a:pPr>
            <a:r>
              <a:rPr lang="en-US" sz="1200" b="0" dirty="0">
                <a:solidFill>
                  <a:srgbClr val="1B2430"/>
                </a:solidFill>
                <a:latin typeface="Segoe UI"/>
                <a:cs typeface="Segoe UI"/>
              </a:rPr>
              <a:t>Azure Local deployment (volumes created) — https://learn.microsoft.com/azure/azure-local/deploy/deploy-via-portal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yyasoft">
  <a:themeElements>
    <a:clrScheme name="Niyyasoft">
      <a:dk1>
        <a:srgbClr val="1B2430"/>
      </a:dk1>
      <a:lt1>
        <a:srgbClr val="FFFFFF"/>
      </a:lt1>
      <a:dk2>
        <a:srgbClr val="1B2A41"/>
      </a:dk2>
      <a:lt2>
        <a:srgbClr val="F3F5F8"/>
      </a:lt2>
      <a:accent1>
        <a:srgbClr val="0F6CBD"/>
      </a:accent1>
      <a:accent2>
        <a:srgbClr val="C2185B"/>
      </a:accent2>
      <a:accent3>
        <a:srgbClr val="107C10"/>
      </a:accent3>
      <a:accent4>
        <a:srgbClr val="C27C0E"/>
      </a:accent4>
      <a:accent5>
        <a:srgbClr val="8764B8"/>
      </a:accent5>
      <a:accent6>
        <a:srgbClr val="5B6675"/>
      </a:accent6>
      <a:hlink>
        <a:srgbClr val="0F6CBD"/>
      </a:hlink>
      <a:folHlink>
        <a:srgbClr val="8764B8"/>
      </a:folHlink>
    </a:clrScheme>
    <a:fontScheme name="Niyyasoft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Niyyasof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Niyyasoft Storage Sizer</Application>
  <Company>Niyyasoft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Azure Local — Storage Sizing Report</dc:title>
  <dc:creator>Niyyasoft</dc:creator>
  <cp:lastModifiedBy>Niyyasoft</cp:lastModifiedBy>
  <dcterms:created xsi:type="dcterms:W3CDTF">2026-09-20T19:34:02Z</dcterms:created>
  <dcterms:modified xsi:type="dcterms:W3CDTF">2026-09-20T19:34:02Z</dcterms:modified>
</cp:coreProperties>
</file>