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presentation>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theme" Target="theme/theme1.xml"/><Relationship Id="rId1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defRPr sz="4400"/>
      </a:lvl1pPr>
    </p:titleStyle>
    <p:bodyStyle>
      <a:lvl1pPr>
        <a:defRPr sz="2000"/>
      </a:lvl1pPr>
    </p:bodyStyle>
    <p:otherStyle>
      <a:lvl1pPr>
        <a:defRPr sz="1800"/>
      </a:lvl1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 2"/>
          <p:cNvSpPr/>
          <p:nvPr/>
        </p:nvSpPr>
        <p:spPr>
          <a:xfrm>
            <a:off x="0" y="0"/>
            <a:ext cx="12192000" cy="6858000"/>
          </a:xfrm>
          <a:prstGeom prst="rect">
            <a:avLst/>
          </a:prstGeom>
          <a:solidFill>
            <a:srgbClr val="FFFFFF"/>
          </a:solidFill>
          <a:ln>
            <a:noFill/>
          </a:ln>
        </p:spPr>
        <p:txBody>
          <a:bodyPr/>
          <a:lstStyle/>
          <a:p>
            <a:endParaRPr lang="en-US"/>
          </a:p>
        </p:txBody>
      </p:sp>
      <p:sp>
        <p:nvSpPr>
          <p:cNvPr id="3" name="Rect 3"/>
          <p:cNvSpPr/>
          <p:nvPr/>
        </p:nvSpPr>
        <p:spPr>
          <a:xfrm>
            <a:off x="0" y="0"/>
            <a:ext cx="520700" cy="6858000"/>
          </a:xfrm>
          <a:prstGeom prst="rect">
            <a:avLst/>
          </a:prstGeom>
          <a:solidFill>
            <a:srgbClr val="1F3864"/>
          </a:solidFill>
          <a:ln>
            <a:noFill/>
          </a:ln>
        </p:spPr>
        <p:txBody>
          <a:bodyPr/>
          <a:lstStyle/>
          <a:p>
            <a:endParaRPr lang="en-US"/>
          </a:p>
        </p:txBody>
      </p:sp>
      <p:sp>
        <p:nvSpPr>
          <p:cNvPr id="4" name="Rect 4"/>
          <p:cNvSpPr/>
          <p:nvPr/>
        </p:nvSpPr>
        <p:spPr>
          <a:xfrm>
            <a:off x="914400" y="2200000"/>
            <a:ext cx="2400000" cy="60000"/>
          </a:xfrm>
          <a:prstGeom prst="rect">
            <a:avLst/>
          </a:prstGeom>
          <a:solidFill>
            <a:srgbClr val="2E86C1"/>
          </a:solidFill>
          <a:ln>
            <a:noFill/>
          </a:ln>
        </p:spPr>
        <p:txBody>
          <a:bodyPr/>
          <a:lstStyle/>
          <a:p>
            <a:endParaRPr lang="en-US"/>
          </a:p>
        </p:txBody>
      </p:sp>
      <p:sp>
        <p:nvSpPr>
          <p:cNvPr id="5" name="Text 5"/>
          <p:cNvSpPr txBox="1"/>
          <p:nvPr/>
        </p:nvSpPr>
        <p:spPr>
          <a:xfrm>
            <a:off x="914400" y="2500000"/>
            <a:ext cx="10363200" cy="1400000"/>
          </a:xfrm>
          <a:prstGeom prst="rect">
            <a:avLst/>
          </a:prstGeom>
          <a:noFill/>
        </p:spPr>
        <p:txBody>
          <a:bodyPr wrap="square" rtlCol="0">
            <a:normAutofit/>
          </a:bodyPr>
          <a:lstStyle/>
          <a:p>
            <a:r>
              <a:rPr lang="en-US" sz="4000" b="1" dirty="0">
                <a:solidFill>
                  <a:srgbClr val="1F3864"/>
                </a:solidFill>
                <a:latin typeface="Calibri"/>
              </a:rPr>
              <a:t>Backup Storage Sizing</a:t>
            </a:r>
          </a:p>
        </p:txBody>
      </p:sp>
      <p:sp>
        <p:nvSpPr>
          <p:cNvPr id="6" name="Text 6"/>
          <p:cNvSpPr txBox="1"/>
          <p:nvPr/>
        </p:nvSpPr>
        <p:spPr>
          <a:xfrm>
            <a:off x="914400" y="3950000"/>
            <a:ext cx="10363200" cy="900000"/>
          </a:xfrm>
          <a:prstGeom prst="rect">
            <a:avLst/>
          </a:prstGeom>
          <a:noFill/>
        </p:spPr>
        <p:txBody>
          <a:bodyPr wrap="square" rtlCol="0">
            <a:normAutofit/>
          </a:bodyPr>
          <a:lstStyle/>
          <a:p>
            <a:r>
              <a:rPr lang="en-US" sz="1800" dirty="0">
                <a:solidFill>
                  <a:srgbClr val="595959"/>
                </a:solidFill>
                <a:latin typeface="Calibri"/>
              </a:rPr>
              <a:t>Niyyasoft  |  Veeam Backup &amp; Replication  |  2026-09-20</a:t>
            </a:r>
          </a:p>
        </p:txBody>
      </p:sp>
      <p:sp>
        <p:nvSpPr>
          <p:cNvPr id="7" name="Text 7"/>
          <p:cNvSpPr txBox="1"/>
          <p:nvPr/>
        </p:nvSpPr>
        <p:spPr>
          <a:xfrm>
            <a:off x="914400" y="5900000"/>
            <a:ext cx="10363200" cy="500000"/>
          </a:xfrm>
          <a:prstGeom prst="rect">
            <a:avLst/>
          </a:prstGeom>
          <a:noFill/>
        </p:spPr>
        <p:txBody>
          <a:bodyPr wrap="square" rtlCol="0">
            <a:normAutofit/>
          </a:bodyPr>
          <a:lstStyle/>
          <a:p>
            <a:r>
              <a:rPr lang="en-US" sz="1100" dirty="0">
                <a:solidFill>
                  <a:srgbClr val="808080"/>
                </a:solidFill>
                <a:latin typeface="Calibri"/>
              </a:rPr>
              <a:t>Generated by the Niyya Backup Storage Sizing Tool (BSZT)  |  2026-09-20 22:32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 8"/>
          <p:cNvSpPr/>
          <p:nvPr/>
        </p:nvSpPr>
        <p:spPr>
          <a:xfrm>
            <a:off x="0" y="0"/>
            <a:ext cx="12192000" cy="950000"/>
          </a:xfrm>
          <a:prstGeom prst="rect">
            <a:avLst/>
          </a:prstGeom>
          <a:solidFill>
            <a:srgbClr val="1F3864"/>
          </a:solidFill>
          <a:ln>
            <a:noFill/>
          </a:ln>
        </p:spPr>
        <p:txBody>
          <a:bodyPr/>
          <a:lstStyle/>
          <a:p>
            <a:endParaRPr lang="en-US"/>
          </a:p>
        </p:txBody>
      </p:sp>
      <p:sp>
        <p:nvSpPr>
          <p:cNvPr id="9" name="Text 9"/>
          <p:cNvSpPr txBox="1"/>
          <p:nvPr/>
        </p:nvSpPr>
        <p:spPr>
          <a:xfrm>
            <a:off x="700000" y="240000"/>
            <a:ext cx="10792000" cy="600000"/>
          </a:xfrm>
          <a:prstGeom prst="rect">
            <a:avLst/>
          </a:prstGeom>
          <a:noFill/>
        </p:spPr>
        <p:txBody>
          <a:bodyPr wrap="square" rtlCol="0">
            <a:normAutofit/>
          </a:bodyPr>
          <a:lstStyle/>
          <a:p>
            <a:r>
              <a:rPr lang="en-US" sz="2200" b="1" dirty="0">
                <a:solidFill>
                  <a:srgbClr val="FFFFFF"/>
                </a:solidFill>
                <a:latin typeface="Calibri"/>
              </a:rPr>
              <a:t>Headline results</a:t>
            </a:r>
          </a:p>
        </p:txBody>
      </p:sp>
      <p:sp>
        <p:nvSpPr>
          <p:cNvPr id="10" name="Rect 10"/>
          <p:cNvSpPr/>
          <p:nvPr/>
        </p:nvSpPr>
        <p:spPr>
          <a:xfrm>
            <a:off x="700000" y="1500000"/>
            <a:ext cx="2548000" cy="1500000"/>
          </a:xfrm>
          <a:prstGeom prst="rect">
            <a:avLst/>
          </a:prstGeom>
          <a:solidFill>
            <a:srgbClr val="F2F5FA"/>
          </a:solidFill>
          <a:ln>
            <a:noFill/>
          </a:ln>
        </p:spPr>
        <p:txBody>
          <a:bodyPr/>
          <a:lstStyle/>
          <a:p>
            <a:endParaRPr lang="en-US"/>
          </a:p>
        </p:txBody>
      </p:sp>
      <p:sp>
        <p:nvSpPr>
          <p:cNvPr id="11" name="Rect 11"/>
          <p:cNvSpPr/>
          <p:nvPr/>
        </p:nvSpPr>
        <p:spPr>
          <a:xfrm>
            <a:off x="700000" y="1500000"/>
            <a:ext cx="2548000" cy="50000"/>
          </a:xfrm>
          <a:prstGeom prst="rect">
            <a:avLst/>
          </a:prstGeom>
          <a:solidFill>
            <a:srgbClr val="2E86C1"/>
          </a:solidFill>
          <a:ln>
            <a:noFill/>
          </a:ln>
        </p:spPr>
        <p:txBody>
          <a:bodyPr/>
          <a:lstStyle/>
          <a:p>
            <a:endParaRPr lang="en-US"/>
          </a:p>
        </p:txBody>
      </p:sp>
      <p:sp>
        <p:nvSpPr>
          <p:cNvPr id="12" name="Text 12"/>
          <p:cNvSpPr txBox="1"/>
          <p:nvPr/>
        </p:nvSpPr>
        <p:spPr>
          <a:xfrm>
            <a:off x="820000" y="1680000"/>
            <a:ext cx="2308000" cy="400000"/>
          </a:xfrm>
          <a:prstGeom prst="rect">
            <a:avLst/>
          </a:prstGeom>
          <a:noFill/>
        </p:spPr>
        <p:txBody>
          <a:bodyPr wrap="square" rtlCol="0">
            <a:normAutofit/>
          </a:bodyPr>
          <a:lstStyle/>
          <a:p>
            <a:r>
              <a:rPr lang="en-US" sz="1100" dirty="0">
                <a:solidFill>
                  <a:srgbClr val="595959"/>
                </a:solidFill>
                <a:latin typeface="Calibri"/>
              </a:rPr>
              <a:t>Front-end data (today)</a:t>
            </a:r>
          </a:p>
        </p:txBody>
      </p:sp>
      <p:sp>
        <p:nvSpPr>
          <p:cNvPr id="13" name="Text 13"/>
          <p:cNvSpPr txBox="1"/>
          <p:nvPr/>
        </p:nvSpPr>
        <p:spPr>
          <a:xfrm>
            <a:off x="820000" y="2100000"/>
            <a:ext cx="2308000" cy="700000"/>
          </a:xfrm>
          <a:prstGeom prst="rect">
            <a:avLst/>
          </a:prstGeom>
          <a:noFill/>
        </p:spPr>
        <p:txBody>
          <a:bodyPr wrap="square" rtlCol="0">
            <a:normAutofit/>
          </a:bodyPr>
          <a:lstStyle/>
          <a:p>
            <a:r>
              <a:rPr lang="en-US" sz="2400" b="1" dirty="0">
                <a:solidFill>
                  <a:srgbClr val="1F3864"/>
                </a:solidFill>
                <a:latin typeface="Calibri"/>
              </a:rPr>
              <a:t>160.0 TB</a:t>
            </a:r>
          </a:p>
        </p:txBody>
      </p:sp>
      <p:sp>
        <p:nvSpPr>
          <p:cNvPr id="14" name="Rect 14"/>
          <p:cNvSpPr/>
          <p:nvPr/>
        </p:nvSpPr>
        <p:spPr>
          <a:xfrm>
            <a:off x="3448000" y="1500000"/>
            <a:ext cx="2548000" cy="1500000"/>
          </a:xfrm>
          <a:prstGeom prst="rect">
            <a:avLst/>
          </a:prstGeom>
          <a:solidFill>
            <a:srgbClr val="F2F5FA"/>
          </a:solidFill>
          <a:ln>
            <a:noFill/>
          </a:ln>
        </p:spPr>
        <p:txBody>
          <a:bodyPr/>
          <a:lstStyle/>
          <a:p>
            <a:endParaRPr lang="en-US"/>
          </a:p>
        </p:txBody>
      </p:sp>
      <p:sp>
        <p:nvSpPr>
          <p:cNvPr id="15" name="Rect 15"/>
          <p:cNvSpPr/>
          <p:nvPr/>
        </p:nvSpPr>
        <p:spPr>
          <a:xfrm>
            <a:off x="3448000" y="1500000"/>
            <a:ext cx="2548000" cy="50000"/>
          </a:xfrm>
          <a:prstGeom prst="rect">
            <a:avLst/>
          </a:prstGeom>
          <a:solidFill>
            <a:srgbClr val="2E86C1"/>
          </a:solidFill>
          <a:ln>
            <a:noFill/>
          </a:ln>
        </p:spPr>
        <p:txBody>
          <a:bodyPr/>
          <a:lstStyle/>
          <a:p>
            <a:endParaRPr lang="en-US"/>
          </a:p>
        </p:txBody>
      </p:sp>
      <p:sp>
        <p:nvSpPr>
          <p:cNvPr id="16" name="Text 16"/>
          <p:cNvSpPr txBox="1"/>
          <p:nvPr/>
        </p:nvSpPr>
        <p:spPr>
          <a:xfrm>
            <a:off x="3568000" y="1680000"/>
            <a:ext cx="2308000" cy="400000"/>
          </a:xfrm>
          <a:prstGeom prst="rect">
            <a:avLst/>
          </a:prstGeom>
          <a:noFill/>
        </p:spPr>
        <p:txBody>
          <a:bodyPr wrap="square" rtlCol="0">
            <a:normAutofit/>
          </a:bodyPr>
          <a:lstStyle/>
          <a:p>
            <a:r>
              <a:rPr lang="en-US" sz="1100" dirty="0">
                <a:solidFill>
                  <a:srgbClr val="595959"/>
                </a:solidFill>
                <a:latin typeface="Calibri"/>
              </a:rPr>
              <a:t>Front-end at year 3</a:t>
            </a:r>
          </a:p>
        </p:txBody>
      </p:sp>
      <p:sp>
        <p:nvSpPr>
          <p:cNvPr id="17" name="Text 17"/>
          <p:cNvSpPr txBox="1"/>
          <p:nvPr/>
        </p:nvSpPr>
        <p:spPr>
          <a:xfrm>
            <a:off x="3568000" y="2100000"/>
            <a:ext cx="2308000" cy="700000"/>
          </a:xfrm>
          <a:prstGeom prst="rect">
            <a:avLst/>
          </a:prstGeom>
          <a:noFill/>
        </p:spPr>
        <p:txBody>
          <a:bodyPr wrap="square" rtlCol="0">
            <a:normAutofit/>
          </a:bodyPr>
          <a:lstStyle/>
          <a:p>
            <a:r>
              <a:rPr lang="en-US" sz="2400" b="1" dirty="0">
                <a:solidFill>
                  <a:srgbClr val="1F3864"/>
                </a:solidFill>
                <a:latin typeface="Calibri"/>
              </a:rPr>
              <a:t>222.0 TB</a:t>
            </a:r>
          </a:p>
        </p:txBody>
      </p:sp>
      <p:sp>
        <p:nvSpPr>
          <p:cNvPr id="18" name="Rect 18"/>
          <p:cNvSpPr/>
          <p:nvPr/>
        </p:nvSpPr>
        <p:spPr>
          <a:xfrm>
            <a:off x="6196000" y="1500000"/>
            <a:ext cx="2548000" cy="1500000"/>
          </a:xfrm>
          <a:prstGeom prst="rect">
            <a:avLst/>
          </a:prstGeom>
          <a:solidFill>
            <a:srgbClr val="F2F5FA"/>
          </a:solidFill>
          <a:ln>
            <a:noFill/>
          </a:ln>
        </p:spPr>
        <p:txBody>
          <a:bodyPr/>
          <a:lstStyle/>
          <a:p>
            <a:endParaRPr lang="en-US"/>
          </a:p>
        </p:txBody>
      </p:sp>
      <p:sp>
        <p:nvSpPr>
          <p:cNvPr id="19" name="Rect 19"/>
          <p:cNvSpPr/>
          <p:nvPr/>
        </p:nvSpPr>
        <p:spPr>
          <a:xfrm>
            <a:off x="6196000" y="1500000"/>
            <a:ext cx="2548000" cy="50000"/>
          </a:xfrm>
          <a:prstGeom prst="rect">
            <a:avLst/>
          </a:prstGeom>
          <a:solidFill>
            <a:srgbClr val="2E86C1"/>
          </a:solidFill>
          <a:ln>
            <a:noFill/>
          </a:ln>
        </p:spPr>
        <p:txBody>
          <a:bodyPr/>
          <a:lstStyle/>
          <a:p>
            <a:endParaRPr lang="en-US"/>
          </a:p>
        </p:txBody>
      </p:sp>
      <p:sp>
        <p:nvSpPr>
          <p:cNvPr id="20" name="Text 20"/>
          <p:cNvSpPr txBox="1"/>
          <p:nvPr/>
        </p:nvSpPr>
        <p:spPr>
          <a:xfrm>
            <a:off x="6316000" y="1680000"/>
            <a:ext cx="2308000" cy="400000"/>
          </a:xfrm>
          <a:prstGeom prst="rect">
            <a:avLst/>
          </a:prstGeom>
          <a:noFill/>
        </p:spPr>
        <p:txBody>
          <a:bodyPr wrap="square" rtlCol="0">
            <a:normAutofit/>
          </a:bodyPr>
          <a:lstStyle/>
          <a:p>
            <a:r>
              <a:rPr lang="en-US" sz="1100" dirty="0">
                <a:solidFill>
                  <a:srgbClr val="595959"/>
                </a:solidFill>
                <a:latin typeface="Calibri"/>
              </a:rPr>
              <a:t>Primary usable capacity</a:t>
            </a:r>
          </a:p>
        </p:txBody>
      </p:sp>
      <p:sp>
        <p:nvSpPr>
          <p:cNvPr id="21" name="Text 21"/>
          <p:cNvSpPr txBox="1"/>
          <p:nvPr/>
        </p:nvSpPr>
        <p:spPr>
          <a:xfrm>
            <a:off x="6316000" y="2100000"/>
            <a:ext cx="2308000" cy="700000"/>
          </a:xfrm>
          <a:prstGeom prst="rect">
            <a:avLst/>
          </a:prstGeom>
          <a:noFill/>
        </p:spPr>
        <p:txBody>
          <a:bodyPr wrap="square" rtlCol="0">
            <a:normAutofit/>
          </a:bodyPr>
          <a:lstStyle/>
          <a:p>
            <a:r>
              <a:rPr lang="en-US" sz="2400" b="1" dirty="0">
                <a:solidFill>
                  <a:srgbClr val="1F3864"/>
                </a:solidFill>
                <a:latin typeface="Calibri"/>
              </a:rPr>
              <a:t>1,487.4 TB</a:t>
            </a:r>
          </a:p>
        </p:txBody>
      </p:sp>
      <p:sp>
        <p:nvSpPr>
          <p:cNvPr id="22" name="Rect 22"/>
          <p:cNvSpPr/>
          <p:nvPr/>
        </p:nvSpPr>
        <p:spPr>
          <a:xfrm>
            <a:off x="8944000" y="1500000"/>
            <a:ext cx="2548000" cy="1500000"/>
          </a:xfrm>
          <a:prstGeom prst="rect">
            <a:avLst/>
          </a:prstGeom>
          <a:solidFill>
            <a:srgbClr val="F2F5FA"/>
          </a:solidFill>
          <a:ln>
            <a:noFill/>
          </a:ln>
        </p:spPr>
        <p:txBody>
          <a:bodyPr/>
          <a:lstStyle/>
          <a:p>
            <a:endParaRPr lang="en-US"/>
          </a:p>
        </p:txBody>
      </p:sp>
      <p:sp>
        <p:nvSpPr>
          <p:cNvPr id="23" name="Rect 23"/>
          <p:cNvSpPr/>
          <p:nvPr/>
        </p:nvSpPr>
        <p:spPr>
          <a:xfrm>
            <a:off x="8944000" y="1500000"/>
            <a:ext cx="2548000" cy="50000"/>
          </a:xfrm>
          <a:prstGeom prst="rect">
            <a:avLst/>
          </a:prstGeom>
          <a:solidFill>
            <a:srgbClr val="2E86C1"/>
          </a:solidFill>
          <a:ln>
            <a:noFill/>
          </a:ln>
        </p:spPr>
        <p:txBody>
          <a:bodyPr/>
          <a:lstStyle/>
          <a:p>
            <a:endParaRPr lang="en-US"/>
          </a:p>
        </p:txBody>
      </p:sp>
      <p:sp>
        <p:nvSpPr>
          <p:cNvPr id="24" name="Text 24"/>
          <p:cNvSpPr txBox="1"/>
          <p:nvPr/>
        </p:nvSpPr>
        <p:spPr>
          <a:xfrm>
            <a:off x="9064000" y="1680000"/>
            <a:ext cx="2308000" cy="400000"/>
          </a:xfrm>
          <a:prstGeom prst="rect">
            <a:avLst/>
          </a:prstGeom>
          <a:noFill/>
        </p:spPr>
        <p:txBody>
          <a:bodyPr wrap="square" rtlCol="0">
            <a:normAutofit/>
          </a:bodyPr>
          <a:lstStyle/>
          <a:p>
            <a:r>
              <a:rPr lang="en-US" sz="1100" dirty="0">
                <a:solidFill>
                  <a:srgbClr val="595959"/>
                </a:solidFill>
                <a:latin typeface="Calibri"/>
              </a:rPr>
              <a:t>Primary raw capacity</a:t>
            </a:r>
          </a:p>
        </p:txBody>
      </p:sp>
      <p:sp>
        <p:nvSpPr>
          <p:cNvPr id="25" name="Text 25"/>
          <p:cNvSpPr txBox="1"/>
          <p:nvPr/>
        </p:nvSpPr>
        <p:spPr>
          <a:xfrm>
            <a:off x="9064000" y="2100000"/>
            <a:ext cx="2308000" cy="700000"/>
          </a:xfrm>
          <a:prstGeom prst="rect">
            <a:avLst/>
          </a:prstGeom>
          <a:noFill/>
        </p:spPr>
        <p:txBody>
          <a:bodyPr wrap="square" rtlCol="0">
            <a:normAutofit/>
          </a:bodyPr>
          <a:lstStyle/>
          <a:p>
            <a:r>
              <a:rPr lang="en-US" sz="2400" b="1" dirty="0">
                <a:solidFill>
                  <a:srgbClr val="1F3864"/>
                </a:solidFill>
                <a:latin typeface="Calibri"/>
              </a:rPr>
              <a:t>1,784.9 TB</a:t>
            </a:r>
          </a:p>
        </p:txBody>
      </p:sp>
      <p:sp>
        <p:nvSpPr>
          <p:cNvPr id="26" name="Rect 26"/>
          <p:cNvSpPr/>
          <p:nvPr/>
        </p:nvSpPr>
        <p:spPr>
          <a:xfrm>
            <a:off x="700000" y="3200000"/>
            <a:ext cx="2548000" cy="1500000"/>
          </a:xfrm>
          <a:prstGeom prst="rect">
            <a:avLst/>
          </a:prstGeom>
          <a:solidFill>
            <a:srgbClr val="F2F5FA"/>
          </a:solidFill>
          <a:ln>
            <a:noFill/>
          </a:ln>
        </p:spPr>
        <p:txBody>
          <a:bodyPr/>
          <a:lstStyle/>
          <a:p>
            <a:endParaRPr lang="en-US"/>
          </a:p>
        </p:txBody>
      </p:sp>
      <p:sp>
        <p:nvSpPr>
          <p:cNvPr id="27" name="Rect 27"/>
          <p:cNvSpPr/>
          <p:nvPr/>
        </p:nvSpPr>
        <p:spPr>
          <a:xfrm>
            <a:off x="700000" y="3200000"/>
            <a:ext cx="2548000" cy="50000"/>
          </a:xfrm>
          <a:prstGeom prst="rect">
            <a:avLst/>
          </a:prstGeom>
          <a:solidFill>
            <a:srgbClr val="2E86C1"/>
          </a:solidFill>
          <a:ln>
            <a:noFill/>
          </a:ln>
        </p:spPr>
        <p:txBody>
          <a:bodyPr/>
          <a:lstStyle/>
          <a:p>
            <a:endParaRPr lang="en-US"/>
          </a:p>
        </p:txBody>
      </p:sp>
      <p:sp>
        <p:nvSpPr>
          <p:cNvPr id="28" name="Text 28"/>
          <p:cNvSpPr txBox="1"/>
          <p:nvPr/>
        </p:nvSpPr>
        <p:spPr>
          <a:xfrm>
            <a:off x="820000" y="3380000"/>
            <a:ext cx="2308000" cy="400000"/>
          </a:xfrm>
          <a:prstGeom prst="rect">
            <a:avLst/>
          </a:prstGeom>
          <a:noFill/>
        </p:spPr>
        <p:txBody>
          <a:bodyPr wrap="square" rtlCol="0">
            <a:normAutofit/>
          </a:bodyPr>
          <a:lstStyle/>
          <a:p>
            <a:r>
              <a:rPr lang="en-US" sz="1100" dirty="0">
                <a:solidFill>
                  <a:srgbClr val="595959"/>
                </a:solidFill>
                <a:latin typeface="Calibri"/>
              </a:rPr>
              <a:t>Secondary copy usable</a:t>
            </a:r>
          </a:p>
        </p:txBody>
      </p:sp>
      <p:sp>
        <p:nvSpPr>
          <p:cNvPr id="29" name="Text 29"/>
          <p:cNvSpPr txBox="1"/>
          <p:nvPr/>
        </p:nvSpPr>
        <p:spPr>
          <a:xfrm>
            <a:off x="820000" y="3800000"/>
            <a:ext cx="2308000" cy="700000"/>
          </a:xfrm>
          <a:prstGeom prst="rect">
            <a:avLst/>
          </a:prstGeom>
          <a:noFill/>
        </p:spPr>
        <p:txBody>
          <a:bodyPr wrap="square" rtlCol="0">
            <a:normAutofit/>
          </a:bodyPr>
          <a:lstStyle/>
          <a:p>
            <a:r>
              <a:rPr lang="en-US" sz="2400" b="1" dirty="0">
                <a:solidFill>
                  <a:srgbClr val="1F3864"/>
                </a:solidFill>
                <a:latin typeface="Calibri"/>
              </a:rPr>
              <a:t>1,313.1 TB</a:t>
            </a:r>
          </a:p>
        </p:txBody>
      </p:sp>
      <p:sp>
        <p:nvSpPr>
          <p:cNvPr id="30" name="Text 30"/>
          <p:cNvSpPr txBox="1"/>
          <p:nvPr/>
        </p:nvSpPr>
        <p:spPr>
          <a:xfrm>
            <a:off x="700000" y="5900000"/>
            <a:ext cx="10792000" cy="600000"/>
          </a:xfrm>
          <a:prstGeom prst="rect">
            <a:avLst/>
          </a:prstGeom>
          <a:noFill/>
        </p:spPr>
        <p:txBody>
          <a:bodyPr wrap="square" rtlCol="0">
            <a:normAutofit/>
          </a:bodyPr>
          <a:lstStyle/>
          <a:p>
            <a:r>
              <a:rPr lang="en-US" sz="1000" dirty="0">
                <a:solidFill>
                  <a:srgbClr val="808080"/>
                </a:solidFill>
                <a:latin typeface="Calibri"/>
              </a:rPr>
              <a:t>Usable = what the backup software sees. Raw = what must be purchased.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 31"/>
          <p:cNvSpPr/>
          <p:nvPr/>
        </p:nvSpPr>
        <p:spPr>
          <a:xfrm>
            <a:off x="0" y="0"/>
            <a:ext cx="12192000" cy="950000"/>
          </a:xfrm>
          <a:prstGeom prst="rect">
            <a:avLst/>
          </a:prstGeom>
          <a:solidFill>
            <a:srgbClr val="1F3864"/>
          </a:solidFill>
          <a:ln>
            <a:noFill/>
          </a:ln>
        </p:spPr>
        <p:txBody>
          <a:bodyPr/>
          <a:lstStyle/>
          <a:p>
            <a:endParaRPr lang="en-US"/>
          </a:p>
        </p:txBody>
      </p:sp>
      <p:sp>
        <p:nvSpPr>
          <p:cNvPr id="32" name="Text 32"/>
          <p:cNvSpPr txBox="1"/>
          <p:nvPr/>
        </p:nvSpPr>
        <p:spPr>
          <a:xfrm>
            <a:off x="700000" y="240000"/>
            <a:ext cx="10792000" cy="600000"/>
          </a:xfrm>
          <a:prstGeom prst="rect">
            <a:avLst/>
          </a:prstGeom>
          <a:noFill/>
        </p:spPr>
        <p:txBody>
          <a:bodyPr wrap="square" rtlCol="0">
            <a:normAutofit/>
          </a:bodyPr>
          <a:lstStyle/>
          <a:p>
            <a:r>
              <a:rPr lang="en-US" sz="2200" b="1" dirty="0">
                <a:solidFill>
                  <a:srgbClr val="FFFFFF"/>
                </a:solidFill>
                <a:latin typeface="Calibri"/>
              </a:rPr>
              <a:t>Protected estate</a:t>
            </a:r>
          </a:p>
        </p:txBody>
      </p:sp>
      <p:sp>
        <p:nvSpPr>
          <p:cNvPr id="33" name="Bullets 33"/>
          <p:cNvSpPr txBox="1"/>
          <p:nvPr/>
        </p:nvSpPr>
        <p:spPr>
          <a:xfrm>
            <a:off x="700000" y="1500000"/>
            <a:ext cx="10792000" cy="4300000"/>
          </a:xfrm>
          <a:prstGeom prst="rect">
            <a:avLst/>
          </a:prstGeom>
          <a:noFill/>
        </p:spPr>
        <p:txBody>
          <a:bodyPr wrap="square" rtlCol="0">
            <a:normAutofit/>
          </a:bodyPr>
          <a:lstStyle/>
          <a:p>
            <a:pPr marL="285750" indent="-285750">
              <a:buChar char="•"/>
            </a:pPr>
            <a:r>
              <a:rPr lang="en-US" sz="1600" dirty="0">
                <a:solidFill>
                  <a:srgbClr val="404040"/>
                </a:solidFill>
                <a:latin typeface="Calibri"/>
              </a:rPr>
              <a:t>VMware virtual machines (Virtual machines (VMware / Hyper-V)): 100.0 TB protected today, 133.1 TB at year 3</a:t>
            </a:r>
          </a:p>
          <a:p>
            <a:pPr marL="285750" indent="-285750">
              <a:buChar char="•"/>
            </a:pPr>
            <a:r>
              <a:rPr lang="en-US" sz="1600" dirty="0">
                <a:solidFill>
                  <a:srgbClr val="404040"/>
                </a:solidFill>
                <a:latin typeface="Calibri"/>
              </a:rPr>
              <a:t>File servers (File servers / NAS shares): 40.0 TB protected today, 60.8 TB at year 3</a:t>
            </a:r>
          </a:p>
          <a:p>
            <a:pPr marL="285750" indent="-285750">
              <a:buChar char="•"/>
            </a:pPr>
            <a:r>
              <a:rPr lang="en-US" sz="1600" dirty="0">
                <a:solidFill>
                  <a:srgbClr val="404040"/>
                </a:solidFill>
                <a:latin typeface="Calibri"/>
              </a:rPr>
              <a:t>SQL databases (Databases (SQL / Oracle / SAP HANA)): 20.0 TB protected today, 28.1 TB at year 3</a:t>
            </a:r>
          </a:p>
          <a:p>
            <a:pPr marL="285750" indent="-285750">
              <a:buChar char="•"/>
            </a:pPr>
            <a:r>
              <a:rPr lang="en-US" sz="1600" dirty="0">
                <a:solidFill>
                  <a:srgbClr val="404040"/>
                </a:solidFill>
                <a:latin typeface="Calibri"/>
              </a:rPr>
              <a:t>Total front-end: 160.0 TB today, 222.0 TB at year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 34"/>
          <p:cNvSpPr/>
          <p:nvPr/>
        </p:nvSpPr>
        <p:spPr>
          <a:xfrm>
            <a:off x="0" y="0"/>
            <a:ext cx="12192000" cy="950000"/>
          </a:xfrm>
          <a:prstGeom prst="rect">
            <a:avLst/>
          </a:prstGeom>
          <a:solidFill>
            <a:srgbClr val="1F3864"/>
          </a:solidFill>
          <a:ln>
            <a:noFill/>
          </a:ln>
        </p:spPr>
        <p:txBody>
          <a:bodyPr/>
          <a:lstStyle/>
          <a:p>
            <a:endParaRPr lang="en-US"/>
          </a:p>
        </p:txBody>
      </p:sp>
      <p:sp>
        <p:nvSpPr>
          <p:cNvPr id="35" name="Text 35"/>
          <p:cNvSpPr txBox="1"/>
          <p:nvPr/>
        </p:nvSpPr>
        <p:spPr>
          <a:xfrm>
            <a:off x="700000" y="240000"/>
            <a:ext cx="10792000" cy="600000"/>
          </a:xfrm>
          <a:prstGeom prst="rect">
            <a:avLst/>
          </a:prstGeom>
          <a:noFill/>
        </p:spPr>
        <p:txBody>
          <a:bodyPr wrap="square" rtlCol="0">
            <a:normAutofit/>
          </a:bodyPr>
          <a:lstStyle/>
          <a:p>
            <a:r>
              <a:rPr lang="en-US" sz="2200" b="1" dirty="0">
                <a:solidFill>
                  <a:srgbClr val="FFFFFF"/>
                </a:solidFill>
                <a:latin typeface="Calibri"/>
              </a:rPr>
              <a:t>Retention and backup policy</a:t>
            </a:r>
          </a:p>
        </p:txBody>
      </p:sp>
      <p:sp>
        <p:nvSpPr>
          <p:cNvPr id="36" name="Bullets 36"/>
          <p:cNvSpPr txBox="1"/>
          <p:nvPr/>
        </p:nvSpPr>
        <p:spPr>
          <a:xfrm>
            <a:off x="700000" y="1500000"/>
            <a:ext cx="10792000" cy="4300000"/>
          </a:xfrm>
          <a:prstGeom prst="rect">
            <a:avLst/>
          </a:prstGeom>
          <a:noFill/>
        </p:spPr>
        <p:txBody>
          <a:bodyPr wrap="square" rtlCol="0">
            <a:normAutofit/>
          </a:bodyPr>
          <a:lstStyle/>
          <a:p>
            <a:pPr marL="285750" indent="-285750">
              <a:buChar char="•"/>
            </a:pPr>
            <a:r>
              <a:rPr lang="en-US" sz="1600" dirty="0">
                <a:solidFill>
                  <a:srgbClr val="404040"/>
                </a:solidFill>
                <a:latin typeface="Calibri"/>
              </a:rPr>
              <a:t>Platform: Veeam Backup &amp; Replication</a:t>
            </a:r>
          </a:p>
          <a:p>
            <a:pPr marL="285750" indent="-285750">
              <a:buChar char="•"/>
            </a:pPr>
            <a:r>
              <a:rPr lang="en-US" sz="1600" dirty="0">
                <a:solidFill>
                  <a:srgbClr val="404040"/>
                </a:solidFill>
                <a:latin typeface="Calibri"/>
              </a:rPr>
              <a:t>Mode: Forever forward incremental</a:t>
            </a:r>
          </a:p>
          <a:p>
            <a:pPr marL="285750" indent="-285750">
              <a:buChar char="•"/>
            </a:pPr>
            <a:r>
              <a:rPr lang="en-US" sz="1600" dirty="0">
                <a:solidFill>
                  <a:srgbClr val="404040"/>
                </a:solidFill>
                <a:latin typeface="Calibri"/>
              </a:rPr>
              <a:t>Retention: 14 daily, 4 weekly, 12 monthly, 3 yearly (33 restore points)</a:t>
            </a:r>
          </a:p>
          <a:p>
            <a:pPr marL="285750" indent="-285750">
              <a:buChar char="•"/>
            </a:pPr>
            <a:r>
              <a:rPr lang="en-US" sz="1600" dirty="0">
                <a:solidFill>
                  <a:srgbClr val="404040"/>
                </a:solidFill>
                <a:latin typeface="Calibri"/>
              </a:rPr>
              <a:t>Cost of one GFS full: 36% of a stored full</a:t>
            </a:r>
          </a:p>
          <a:p>
            <a:pPr marL="285750" indent="-285750">
              <a:buChar char="•"/>
            </a:pPr>
            <a:r>
              <a:rPr lang="en-US" sz="1600" dirty="0">
                <a:solidFill>
                  <a:srgbClr val="404040"/>
                </a:solidFill>
                <a:latin typeface="Calibri"/>
              </a:rPr>
              <a:t>Effective data reduction across all restore points: 4.7:1</a:t>
            </a:r>
          </a:p>
          <a:p>
            <a:pPr marL="285750" indent="-285750">
              <a:buChar char="•"/>
            </a:pPr>
            <a:r>
              <a:rPr lang="en-US" sz="1600" dirty="0">
                <a:solidFill>
                  <a:srgbClr val="404040"/>
                </a:solidFill>
                <a:latin typeface="Calibri"/>
              </a:rPr>
              <a:t>Backup window: 8.0 hours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 37"/>
          <p:cNvSpPr/>
          <p:nvPr/>
        </p:nvSpPr>
        <p:spPr>
          <a:xfrm>
            <a:off x="0" y="0"/>
            <a:ext cx="12192000" cy="950000"/>
          </a:xfrm>
          <a:prstGeom prst="rect">
            <a:avLst/>
          </a:prstGeom>
          <a:solidFill>
            <a:srgbClr val="1F3864"/>
          </a:solidFill>
          <a:ln>
            <a:noFill/>
          </a:ln>
        </p:spPr>
        <p:txBody>
          <a:bodyPr/>
          <a:lstStyle/>
          <a:p>
            <a:endParaRPr lang="en-US"/>
          </a:p>
        </p:txBody>
      </p:sp>
      <p:sp>
        <p:nvSpPr>
          <p:cNvPr id="38" name="Text 38"/>
          <p:cNvSpPr txBox="1"/>
          <p:nvPr/>
        </p:nvSpPr>
        <p:spPr>
          <a:xfrm>
            <a:off x="700000" y="240000"/>
            <a:ext cx="10792000" cy="600000"/>
          </a:xfrm>
          <a:prstGeom prst="rect">
            <a:avLst/>
          </a:prstGeom>
          <a:noFill/>
        </p:spPr>
        <p:txBody>
          <a:bodyPr wrap="square" rtlCol="0">
            <a:normAutofit/>
          </a:bodyPr>
          <a:lstStyle/>
          <a:p>
            <a:r>
              <a:rPr lang="en-US" sz="2200" b="1" dirty="0">
                <a:solidFill>
                  <a:srgbClr val="FFFFFF"/>
                </a:solidFill>
                <a:latin typeface="Calibri"/>
              </a:rPr>
              <a:t>Capacity build-up</a:t>
            </a:r>
          </a:p>
        </p:txBody>
      </p:sp>
      <p:graphicFrame>
        <p:nvGraphicFramePr>
          <p:cNvPr id="39" name="Table 39"/>
          <p:cNvGraphicFramePr>
            <a:graphicFrameLocks noGrp="1"/>
          </p:cNvGraphicFramePr>
          <p:nvPr/>
        </p:nvGraphicFramePr>
        <p:xfrm>
          <a:off x="700000" y="1450000"/>
          <a:ext cx="10792000" cy="5120000"/>
        </p:xfrm>
        <a:graphic>
          <a:graphicData uri="http://schemas.openxmlformats.org/drawingml/2006/table">
            <a:tbl>
              <a:tblPr firstRow="1" bandRow="1"/>
              <a:tblGrid>
                <a:gridCol w="5396000"/>
                <a:gridCol w="5396000"/>
              </a:tblGrid>
              <a:tr h="320000">
                <a:tc>
                  <a:txBody>
                    <a:bodyPr/>
                    <a:lstStyle/>
                    <a:p>
                      <a:pPr algn="l"/>
                      <a:r>
                        <a:rPr lang="en-US" sz="1100" b="1" dirty="0">
                          <a:solidFill>
                            <a:srgbClr val="FFFFFF"/>
                          </a:solidFill>
                          <a:latin typeface="Calibri"/>
                        </a:rPr>
                        <a:t>Component</a:t>
                      </a:r>
                    </a:p>
                  </a:txBody>
                  <a:tcPr marL="72000" marR="72000" marT="36000" marB="36000" anchor="ctr">
                    <a:solidFill>
                      <a:srgbClr val="1F3864"/>
                    </a:solidFill>
                  </a:tcPr>
                </a:tc>
                <a:tc>
                  <a:txBody>
                    <a:bodyPr/>
                    <a:lstStyle/>
                    <a:p>
                      <a:pPr algn="l"/>
                      <a:r>
                        <a:rPr lang="en-US" sz="1100" b="1" dirty="0">
                          <a:solidFill>
                            <a:srgbClr val="FFFFFF"/>
                          </a:solidFill>
                          <a:latin typeface="Calibri"/>
                        </a:rPr>
                        <a:t>Capacity</a:t>
                      </a:r>
                    </a:p>
                  </a:txBody>
                  <a:tcPr marL="72000" marR="72000" marT="36000" marB="36000" anchor="ctr">
                    <a:solidFill>
                      <a:srgbClr val="1F3864"/>
                    </a:solidFill>
                  </a:tcPr>
                </a:tc>
              </a:tr>
              <a:tr h="320000">
                <a:tc>
                  <a:txBody>
                    <a:bodyPr/>
                    <a:lstStyle/>
                    <a:p>
                      <a:pPr algn="l"/>
                      <a:r>
                        <a:rPr lang="en-US" sz="1100" dirty="0">
                          <a:solidFill>
                            <a:srgbClr val="404040"/>
                          </a:solidFill>
                          <a:latin typeface="Calibri"/>
                        </a:rPr>
                        <a:t>1. First full backup of all workloads</a:t>
                      </a:r>
                    </a:p>
                  </a:txBody>
                  <a:tcPr marL="72000" marR="72000" marT="36000" marB="36000" anchor="ctr">
                    <a:solidFill>
                      <a:srgbClr val="FFFFFF"/>
                    </a:solidFill>
                  </a:tcPr>
                </a:tc>
                <a:tc>
                  <a:txBody>
                    <a:bodyPr/>
                    <a:lstStyle/>
                    <a:p>
                      <a:pPr algn="l"/>
                      <a:r>
                        <a:rPr lang="en-US" sz="1100" dirty="0">
                          <a:solidFill>
                            <a:srgbClr val="404040"/>
                          </a:solidFill>
                          <a:latin typeface="Calibri"/>
                        </a:rPr>
                        <a:t>114.04 TB</a:t>
                      </a:r>
                    </a:p>
                  </a:txBody>
                  <a:tcPr marL="72000" marR="72000" marT="36000" marB="36000" anchor="ctr">
                    <a:solidFill>
                      <a:srgbClr val="FFFFFF"/>
                    </a:solidFill>
                  </a:tcPr>
                </a:tc>
              </a:tr>
              <a:tr h="320000">
                <a:tc>
                  <a:txBody>
                    <a:bodyPr/>
                    <a:lstStyle/>
                    <a:p>
                      <a:pPr algn="l"/>
                      <a:r>
                        <a:rPr lang="en-US" sz="1100" dirty="0">
                          <a:solidFill>
                            <a:srgbClr val="404040"/>
                          </a:solidFill>
                          <a:latin typeface="Calibri"/>
                        </a:rPr>
                        <a:t>2. Daily incrementals retained (13 x 6.95 TB)</a:t>
                      </a:r>
                    </a:p>
                  </a:txBody>
                  <a:tcPr marL="72000" marR="72000" marT="36000" marB="36000" anchor="ctr">
                    <a:solidFill>
                      <a:srgbClr val="F2F5FA"/>
                    </a:solidFill>
                  </a:tcPr>
                </a:tc>
                <a:tc>
                  <a:txBody>
                    <a:bodyPr/>
                    <a:lstStyle/>
                    <a:p>
                      <a:pPr algn="l"/>
                      <a:r>
                        <a:rPr lang="en-US" sz="1100" dirty="0">
                          <a:solidFill>
                            <a:srgbClr val="404040"/>
                          </a:solidFill>
                          <a:latin typeface="Calibri"/>
                        </a:rPr>
                        <a:t>90.38 TB</a:t>
                      </a:r>
                    </a:p>
                  </a:txBody>
                  <a:tcPr marL="72000" marR="72000" marT="36000" marB="36000" anchor="ctr">
                    <a:solidFill>
                      <a:srgbClr val="F2F5FA"/>
                    </a:solidFill>
                  </a:tcPr>
                </a:tc>
              </a:tr>
              <a:tr h="320000">
                <a:tc>
                  <a:txBody>
                    <a:bodyPr/>
                    <a:lstStyle/>
                    <a:p>
                      <a:pPr algn="l"/>
                      <a:r>
                        <a:rPr lang="en-US" sz="1100" dirty="0">
                          <a:solidFill>
                            <a:srgbClr val="404040"/>
                          </a:solidFill>
                          <a:latin typeface="Calibri"/>
                        </a:rPr>
                        <a:t>3. GFS restore points (19 x 36% of a full)</a:t>
                      </a:r>
                    </a:p>
                  </a:txBody>
                  <a:tcPr marL="72000" marR="72000" marT="36000" marB="36000" anchor="ctr">
                    <a:solidFill>
                      <a:srgbClr val="FFFFFF"/>
                    </a:solidFill>
                  </a:tcPr>
                </a:tc>
                <a:tc>
                  <a:txBody>
                    <a:bodyPr/>
                    <a:lstStyle/>
                    <a:p>
                      <a:pPr algn="l"/>
                      <a:r>
                        <a:rPr lang="en-US" sz="1100" dirty="0">
                          <a:solidFill>
                            <a:srgbClr val="404040"/>
                          </a:solidFill>
                          <a:latin typeface="Calibri"/>
                        </a:rPr>
                        <a:t>778.32 TB</a:t>
                      </a:r>
                    </a:p>
                  </a:txBody>
                  <a:tcPr marL="72000" marR="72000" marT="36000" marB="36000" anchor="ctr">
                    <a:solidFill>
                      <a:srgbClr val="FFFFFF"/>
                    </a:solidFill>
                  </a:tcPr>
                </a:tc>
              </a:tr>
              <a:tr h="320000">
                <a:tc>
                  <a:txBody>
                    <a:bodyPr/>
                    <a:lstStyle/>
                    <a:p>
                      <a:pPr algn="l"/>
                      <a:r>
                        <a:rPr lang="en-US" sz="1100" dirty="0">
                          <a:solidFill>
                            <a:srgbClr val="404040"/>
                          </a:solidFill>
                          <a:latin typeface="Calibri"/>
                        </a:rPr>
                        <a:t>    Weekly: 4 points, 19.7% unique change each</a:t>
                      </a:r>
                    </a:p>
                  </a:txBody>
                  <a:tcPr marL="72000" marR="72000" marT="36000" marB="36000" anchor="ctr">
                    <a:solidFill>
                      <a:srgbClr val="F2F5FA"/>
                    </a:solidFill>
                  </a:tcPr>
                </a:tc>
                <a:tc>
                  <a:txBody>
                    <a:bodyPr/>
                    <a:lstStyle/>
                    <a:p>
                      <a:pPr algn="l"/>
                      <a:r>
                        <a:rPr lang="en-US" sz="1100" dirty="0">
                          <a:solidFill>
                            <a:srgbClr val="404040"/>
                          </a:solidFill>
                          <a:latin typeface="Calibri"/>
                        </a:rPr>
                        <a:t>116.33 TB</a:t>
                      </a:r>
                    </a:p>
                  </a:txBody>
                  <a:tcPr marL="72000" marR="72000" marT="36000" marB="36000" anchor="ctr">
                    <a:solidFill>
                      <a:srgbClr val="F2F5FA"/>
                    </a:solidFill>
                  </a:tcPr>
                </a:tc>
              </a:tr>
              <a:tr h="320000">
                <a:tc>
                  <a:txBody>
                    <a:bodyPr/>
                    <a:lstStyle/>
                    <a:p>
                      <a:pPr algn="l"/>
                      <a:r>
                        <a:rPr lang="en-US" sz="1100" dirty="0">
                          <a:solidFill>
                            <a:srgbClr val="404040"/>
                          </a:solidFill>
                          <a:latin typeface="Calibri"/>
                        </a:rPr>
                        <a:t>    Monthly: 12 points, 28.9% unique change each</a:t>
                      </a:r>
                    </a:p>
                  </a:txBody>
                  <a:tcPr marL="72000" marR="72000" marT="36000" marB="36000" anchor="ctr">
                    <a:solidFill>
                      <a:srgbClr val="FFFFFF"/>
                    </a:solidFill>
                  </a:tcPr>
                </a:tc>
                <a:tc>
                  <a:txBody>
                    <a:bodyPr/>
                    <a:lstStyle/>
                    <a:p>
                      <a:pPr algn="l"/>
                      <a:r>
                        <a:rPr lang="en-US" sz="1100" dirty="0">
                          <a:solidFill>
                            <a:srgbClr val="404040"/>
                          </a:solidFill>
                          <a:latin typeface="Calibri"/>
                        </a:rPr>
                        <a:t>525.13 TB</a:t>
                      </a:r>
                    </a:p>
                  </a:txBody>
                  <a:tcPr marL="72000" marR="72000" marT="36000" marB="36000" anchor="ctr">
                    <a:solidFill>
                      <a:srgbClr val="FFFFFF"/>
                    </a:solidFill>
                  </a:tcPr>
                </a:tc>
              </a:tr>
              <a:tr h="320000">
                <a:tc>
                  <a:txBody>
                    <a:bodyPr/>
                    <a:lstStyle/>
                    <a:p>
                      <a:pPr algn="l"/>
                      <a:r>
                        <a:rPr lang="en-US" sz="1100" dirty="0">
                          <a:solidFill>
                            <a:srgbClr val="404040"/>
                          </a:solidFill>
                          <a:latin typeface="Calibri"/>
                        </a:rPr>
                        <a:t>    Yearly: 3 points, 30.0% unique change each</a:t>
                      </a:r>
                    </a:p>
                  </a:txBody>
                  <a:tcPr marL="72000" marR="72000" marT="36000" marB="36000" anchor="ctr">
                    <a:solidFill>
                      <a:srgbClr val="F2F5FA"/>
                    </a:solidFill>
                  </a:tcPr>
                </a:tc>
                <a:tc>
                  <a:txBody>
                    <a:bodyPr/>
                    <a:lstStyle/>
                    <a:p>
                      <a:pPr algn="l"/>
                      <a:r>
                        <a:rPr lang="en-US" sz="1100" dirty="0">
                          <a:solidFill>
                            <a:srgbClr val="404040"/>
                          </a:solidFill>
                          <a:latin typeface="Calibri"/>
                        </a:rPr>
                        <a:t>136.85 TB</a:t>
                      </a:r>
                    </a:p>
                  </a:txBody>
                  <a:tcPr marL="72000" marR="72000" marT="36000" marB="36000" anchor="ctr">
                    <a:solidFill>
                      <a:srgbClr val="F2F5FA"/>
                    </a:solidFill>
                  </a:tcPr>
                </a:tc>
              </a:tr>
              <a:tr h="320000">
                <a:tc>
                  <a:txBody>
                    <a:bodyPr/>
                    <a:lstStyle/>
                    <a:p>
                      <a:pPr algn="l"/>
                      <a:r>
                        <a:rPr lang="en-US" sz="1100" dirty="0">
                          <a:solidFill>
                            <a:srgbClr val="404040"/>
                          </a:solidFill>
                          <a:latin typeface="Calibri"/>
                        </a:rPr>
                        <a:t>= Backup data on disk</a:t>
                      </a:r>
                    </a:p>
                  </a:txBody>
                  <a:tcPr marL="72000" marR="72000" marT="36000" marB="36000" anchor="ctr">
                    <a:solidFill>
                      <a:srgbClr val="FFFFFF"/>
                    </a:solidFill>
                  </a:tcPr>
                </a:tc>
                <a:tc>
                  <a:txBody>
                    <a:bodyPr/>
                    <a:lstStyle/>
                    <a:p>
                      <a:pPr algn="l"/>
                      <a:r>
                        <a:rPr lang="en-US" sz="1100" dirty="0">
                          <a:solidFill>
                            <a:srgbClr val="404040"/>
                          </a:solidFill>
                          <a:latin typeface="Calibri"/>
                        </a:rPr>
                        <a:t>982.73 TB</a:t>
                      </a:r>
                    </a:p>
                  </a:txBody>
                  <a:tcPr marL="72000" marR="72000" marT="36000" marB="36000" anchor="ctr">
                    <a:solidFill>
                      <a:srgbClr val="FFFFFF"/>
                    </a:solidFill>
                  </a:tcPr>
                </a:tc>
              </a:tr>
              <a:tr h="320000">
                <a:tc>
                  <a:txBody>
                    <a:bodyPr/>
                    <a:lstStyle/>
                    <a:p>
                      <a:pPr algn="l"/>
                      <a:r>
                        <a:rPr lang="en-US" sz="1100" dirty="0">
                          <a:solidFill>
                            <a:srgbClr val="404040"/>
                          </a:solidFill>
                          <a:latin typeface="Calibri"/>
                        </a:rPr>
                        <a:t>4. Index / catalogue / metadata (2%)</a:t>
                      </a:r>
                    </a:p>
                  </a:txBody>
                  <a:tcPr marL="72000" marR="72000" marT="36000" marB="36000" anchor="ctr">
                    <a:solidFill>
                      <a:srgbClr val="F2F5FA"/>
                    </a:solidFill>
                  </a:tcPr>
                </a:tc>
                <a:tc>
                  <a:txBody>
                    <a:bodyPr/>
                    <a:lstStyle/>
                    <a:p>
                      <a:pPr algn="l"/>
                      <a:r>
                        <a:rPr lang="en-US" sz="1100" dirty="0">
                          <a:solidFill>
                            <a:srgbClr val="404040"/>
                          </a:solidFill>
                          <a:latin typeface="Calibri"/>
                        </a:rPr>
                        <a:t>19.65 TB</a:t>
                      </a:r>
                    </a:p>
                  </a:txBody>
                  <a:tcPr marL="72000" marR="72000" marT="36000" marB="36000" anchor="ctr">
                    <a:solidFill>
                      <a:srgbClr val="F2F5FA"/>
                    </a:solidFill>
                  </a:tcPr>
                </a:tc>
              </a:tr>
              <a:tr h="320000">
                <a:tc>
                  <a:txBody>
                    <a:bodyPr/>
                    <a:lstStyle/>
                    <a:p>
                      <a:pPr algn="l"/>
                      <a:r>
                        <a:rPr lang="en-US" sz="1100" dirty="0">
                          <a:solidFill>
                            <a:srgbClr val="404040"/>
                          </a:solidFill>
                          <a:latin typeface="Calibri"/>
                        </a:rPr>
                        <a:t>5. Working / merge space (10% of a full)</a:t>
                      </a:r>
                    </a:p>
                  </a:txBody>
                  <a:tcPr marL="72000" marR="72000" marT="36000" marB="36000" anchor="ctr">
                    <a:solidFill>
                      <a:srgbClr val="FFFFFF"/>
                    </a:solidFill>
                  </a:tcPr>
                </a:tc>
                <a:tc>
                  <a:txBody>
                    <a:bodyPr/>
                    <a:lstStyle/>
                    <a:p>
                      <a:pPr algn="l"/>
                      <a:r>
                        <a:rPr lang="en-US" sz="1100" dirty="0">
                          <a:solidFill>
                            <a:srgbClr val="404040"/>
                          </a:solidFill>
                          <a:latin typeface="Calibri"/>
                        </a:rPr>
                        <a:t>11.40 TB</a:t>
                      </a:r>
                    </a:p>
                  </a:txBody>
                  <a:tcPr marL="72000" marR="72000" marT="36000" marB="36000" anchor="ctr">
                    <a:solidFill>
                      <a:srgbClr val="FFFFFF"/>
                    </a:solidFill>
                  </a:tcPr>
                </a:tc>
              </a:tr>
              <a:tr h="320000">
                <a:tc>
                  <a:txBody>
                    <a:bodyPr/>
                    <a:lstStyle/>
                    <a:p>
                      <a:pPr algn="l"/>
                      <a:r>
                        <a:rPr lang="en-US" sz="1100" dirty="0">
                          <a:solidFill>
                            <a:srgbClr val="404040"/>
                          </a:solidFill>
                          <a:latin typeface="Calibri"/>
                        </a:rPr>
                        <a:t>6. Immutability / WORM reserve (10%)</a:t>
                      </a:r>
                    </a:p>
                  </a:txBody>
                  <a:tcPr marL="72000" marR="72000" marT="36000" marB="36000" anchor="ctr">
                    <a:solidFill>
                      <a:srgbClr val="F2F5FA"/>
                    </a:solidFill>
                  </a:tcPr>
                </a:tc>
                <a:tc>
                  <a:txBody>
                    <a:bodyPr/>
                    <a:lstStyle/>
                    <a:p>
                      <a:pPr algn="l"/>
                      <a:r>
                        <a:rPr lang="en-US" sz="1100" dirty="0">
                          <a:solidFill>
                            <a:srgbClr val="404040"/>
                          </a:solidFill>
                          <a:latin typeface="Calibri"/>
                        </a:rPr>
                        <a:t>98.27 TB</a:t>
                      </a:r>
                    </a:p>
                  </a:txBody>
                  <a:tcPr marL="72000" marR="72000" marT="36000" marB="36000" anchor="ctr">
                    <a:solidFill>
                      <a:srgbClr val="F2F5FA"/>
                    </a:solidFill>
                  </a:tcPr>
                </a:tc>
              </a:tr>
              <a:tr h="320000">
                <a:tc>
                  <a:txBody>
                    <a:bodyPr/>
                    <a:lstStyle/>
                    <a:p>
                      <a:pPr algn="l"/>
                      <a:r>
                        <a:rPr lang="en-US" sz="1100" dirty="0">
                          <a:solidFill>
                            <a:srgbClr val="404040"/>
                          </a:solidFill>
                          <a:latin typeface="Calibri"/>
                        </a:rPr>
                        <a:t>7. File-system overhead (7%)</a:t>
                      </a:r>
                    </a:p>
                  </a:txBody>
                  <a:tcPr marL="72000" marR="72000" marT="36000" marB="36000" anchor="ctr">
                    <a:solidFill>
                      <a:srgbClr val="FFFFFF"/>
                    </a:solidFill>
                  </a:tcPr>
                </a:tc>
                <a:tc>
                  <a:txBody>
                    <a:bodyPr/>
                    <a:lstStyle/>
                    <a:p>
                      <a:pPr algn="l"/>
                      <a:r>
                        <a:rPr lang="en-US" sz="1100" dirty="0">
                          <a:solidFill>
                            <a:srgbClr val="404040"/>
                          </a:solidFill>
                          <a:latin typeface="Calibri"/>
                        </a:rPr>
                        <a:t>77.84 TB</a:t>
                      </a:r>
                    </a:p>
                  </a:txBody>
                  <a:tcPr marL="72000" marR="72000" marT="36000" marB="36000" anchor="ctr">
                    <a:solidFill>
                      <a:srgbClr val="FFFFFF"/>
                    </a:solidFill>
                  </a:tcPr>
                </a:tc>
              </a:tr>
              <a:tr h="320000">
                <a:tc>
                  <a:txBody>
                    <a:bodyPr/>
                    <a:lstStyle/>
                    <a:p>
                      <a:pPr algn="l"/>
                      <a:r>
                        <a:rPr lang="en-US" sz="1100" dirty="0">
                          <a:solidFill>
                            <a:srgbClr val="404040"/>
                          </a:solidFill>
                          <a:latin typeface="Calibri"/>
                        </a:rPr>
                        <a:t>8. Free-space reserve (20%)</a:t>
                      </a:r>
                    </a:p>
                  </a:txBody>
                  <a:tcPr marL="72000" marR="72000" marT="36000" marB="36000" anchor="ctr">
                    <a:solidFill>
                      <a:srgbClr val="F2F5FA"/>
                    </a:solidFill>
                  </a:tcPr>
                </a:tc>
                <a:tc>
                  <a:txBody>
                    <a:bodyPr/>
                    <a:lstStyle/>
                    <a:p>
                      <a:pPr algn="l"/>
                      <a:r>
                        <a:rPr lang="en-US" sz="1100" dirty="0">
                          <a:solidFill>
                            <a:srgbClr val="404040"/>
                          </a:solidFill>
                          <a:latin typeface="Calibri"/>
                        </a:rPr>
                        <a:t>297.48 TB</a:t>
                      </a:r>
                    </a:p>
                  </a:txBody>
                  <a:tcPr marL="72000" marR="72000" marT="36000" marB="36000" anchor="ctr">
                    <a:solidFill>
                      <a:srgbClr val="F2F5FA"/>
                    </a:solidFill>
                  </a:tcPr>
                </a:tc>
              </a:tr>
              <a:tr h="320000">
                <a:tc>
                  <a:txBody>
                    <a:bodyPr/>
                    <a:lstStyle/>
                    <a:p>
                      <a:pPr algn="l"/>
                      <a:r>
                        <a:rPr lang="en-US" sz="1100" dirty="0">
                          <a:solidFill>
                            <a:srgbClr val="404040"/>
                          </a:solidFill>
                          <a:latin typeface="Calibri"/>
                        </a:rPr>
                        <a:t>= USABLE capacity required</a:t>
                      </a:r>
                    </a:p>
                  </a:txBody>
                  <a:tcPr marL="72000" marR="72000" marT="36000" marB="36000" anchor="ctr">
                    <a:solidFill>
                      <a:srgbClr val="FFFFFF"/>
                    </a:solidFill>
                  </a:tcPr>
                </a:tc>
                <a:tc>
                  <a:txBody>
                    <a:bodyPr/>
                    <a:lstStyle/>
                    <a:p>
                      <a:pPr algn="l"/>
                      <a:r>
                        <a:rPr lang="en-US" sz="1100" dirty="0">
                          <a:solidFill>
                            <a:srgbClr val="404040"/>
                          </a:solidFill>
                          <a:latin typeface="Calibri"/>
                        </a:rPr>
                        <a:t>1,487.39 TB</a:t>
                      </a:r>
                    </a:p>
                  </a:txBody>
                  <a:tcPr marL="72000" marR="72000" marT="36000" marB="36000" anchor="ctr">
                    <a:solidFill>
                      <a:srgbClr val="FFFFFF"/>
                    </a:solidFill>
                  </a:tcPr>
                </a:tc>
              </a:tr>
              <a:tr h="320000">
                <a:tc>
                  <a:txBody>
                    <a:bodyPr/>
                    <a:lstStyle/>
                    <a:p>
                      <a:pPr algn="l"/>
                      <a:r>
                        <a:rPr lang="en-US" sz="1100" dirty="0">
                          <a:solidFill>
                            <a:srgbClr val="404040"/>
                          </a:solidFill>
                          <a:latin typeface="Calibri"/>
                        </a:rPr>
                        <a:t>9. RAID 6 / DP (n-2) at 83.3% efficiency</a:t>
                      </a:r>
                    </a:p>
                  </a:txBody>
                  <a:tcPr marL="72000" marR="72000" marT="36000" marB="36000" anchor="ctr">
                    <a:solidFill>
                      <a:srgbClr val="F2F5FA"/>
                    </a:solidFill>
                  </a:tcPr>
                </a:tc>
                <a:tc>
                  <a:txBody>
                    <a:bodyPr/>
                    <a:lstStyle/>
                    <a:p>
                      <a:pPr algn="l"/>
                      <a:r>
                        <a:rPr lang="en-US" sz="1100" dirty="0">
                          <a:solidFill>
                            <a:srgbClr val="404040"/>
                          </a:solidFill>
                          <a:latin typeface="Calibri"/>
                        </a:rPr>
                        <a:t>297.48 TB</a:t>
                      </a:r>
                    </a:p>
                  </a:txBody>
                  <a:tcPr marL="72000" marR="72000" marT="36000" marB="36000" anchor="ctr">
                    <a:solidFill>
                      <a:srgbClr val="F2F5FA"/>
                    </a:solidFill>
                  </a:tcPr>
                </a:tc>
              </a:tr>
              <a:tr h="320000">
                <a:tc>
                  <a:txBody>
                    <a:bodyPr/>
                    <a:lstStyle/>
                    <a:p>
                      <a:pPr algn="l"/>
                      <a:r>
                        <a:rPr lang="en-US" sz="1100" dirty="0">
                          <a:solidFill>
                            <a:srgbClr val="404040"/>
                          </a:solidFill>
                          <a:latin typeface="Calibri"/>
                        </a:rPr>
                        <a:t>= RAW capacity required</a:t>
                      </a:r>
                    </a:p>
                  </a:txBody>
                  <a:tcPr marL="72000" marR="72000" marT="36000" marB="36000" anchor="ctr">
                    <a:solidFill>
                      <a:srgbClr val="FFFFFF"/>
                    </a:solidFill>
                  </a:tcPr>
                </a:tc>
                <a:tc>
                  <a:txBody>
                    <a:bodyPr/>
                    <a:lstStyle/>
                    <a:p>
                      <a:pPr algn="l"/>
                      <a:r>
                        <a:rPr lang="en-US" sz="1100" dirty="0">
                          <a:solidFill>
                            <a:srgbClr val="404040"/>
                          </a:solidFill>
                          <a:latin typeface="Calibri"/>
                        </a:rPr>
                        <a:t>1,784.87 TB</a:t>
                      </a:r>
                    </a:p>
                  </a:txBody>
                  <a:tcPr marL="72000" marR="72000" marT="36000" marB="36000" anchor="ctr">
                    <a:solidFill>
                      <a:srgbClr val="FFFFFF"/>
                    </a:solidFill>
                  </a:tcPr>
                </a:tc>
              </a:tr>
            </a:tbl>
          </a:graphicData>
        </a:graphic>
      </p:graphicFrame>
      <p:sp>
        <p:nvSpPr>
          <p:cNvPr id="40" name="Text 40"/>
          <p:cNvSpPr txBox="1"/>
          <p:nvPr/>
        </p:nvSpPr>
        <p:spPr>
          <a:xfrm>
            <a:off x="700000" y="5950000"/>
            <a:ext cx="10792000" cy="500000"/>
          </a:xfrm>
          <a:prstGeom prst="rect">
            <a:avLst/>
          </a:prstGeom>
          <a:noFill/>
        </p:spPr>
        <p:txBody>
          <a:bodyPr wrap="square" rtlCol="0">
            <a:normAutofit/>
          </a:bodyPr>
          <a:lstStyle/>
          <a:p>
            <a:r>
              <a:rPr lang="en-US" sz="1000" dirty="0">
                <a:solidFill>
                  <a:srgbClr val="808080"/>
                </a:solidFill>
                <a:latin typeface="Calibri"/>
              </a:rPr>
              <a:t>Each line is additive; the last two lines are the procurement numbers.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 41"/>
          <p:cNvSpPr/>
          <p:nvPr/>
        </p:nvSpPr>
        <p:spPr>
          <a:xfrm>
            <a:off x="0" y="0"/>
            <a:ext cx="12192000" cy="950000"/>
          </a:xfrm>
          <a:prstGeom prst="rect">
            <a:avLst/>
          </a:prstGeom>
          <a:solidFill>
            <a:srgbClr val="1F3864"/>
          </a:solidFill>
          <a:ln>
            <a:noFill/>
          </a:ln>
        </p:spPr>
        <p:txBody>
          <a:bodyPr/>
          <a:lstStyle/>
          <a:p>
            <a:endParaRPr lang="en-US"/>
          </a:p>
        </p:txBody>
      </p:sp>
      <p:sp>
        <p:nvSpPr>
          <p:cNvPr id="42" name="Text 42"/>
          <p:cNvSpPr txBox="1"/>
          <p:nvPr/>
        </p:nvSpPr>
        <p:spPr>
          <a:xfrm>
            <a:off x="700000" y="240000"/>
            <a:ext cx="10792000" cy="600000"/>
          </a:xfrm>
          <a:prstGeom prst="rect">
            <a:avLst/>
          </a:prstGeom>
          <a:noFill/>
        </p:spPr>
        <p:txBody>
          <a:bodyPr wrap="square" rtlCol="0">
            <a:normAutofit/>
          </a:bodyPr>
          <a:lstStyle/>
          <a:p>
            <a:r>
              <a:rPr lang="en-US" sz="2200" b="1" dirty="0">
                <a:solidFill>
                  <a:srgbClr val="FFFFFF"/>
                </a:solidFill>
                <a:latin typeface="Calibri"/>
              </a:rPr>
              <a:t>Hardware translation</a:t>
            </a:r>
          </a:p>
        </p:txBody>
      </p:sp>
      <p:sp>
        <p:nvSpPr>
          <p:cNvPr id="43" name="Bullets 43"/>
          <p:cNvSpPr txBox="1"/>
          <p:nvPr/>
        </p:nvSpPr>
        <p:spPr>
          <a:xfrm>
            <a:off x="700000" y="1500000"/>
            <a:ext cx="10792000" cy="4300000"/>
          </a:xfrm>
          <a:prstGeom prst="rect">
            <a:avLst/>
          </a:prstGeom>
          <a:noFill/>
        </p:spPr>
        <p:txBody>
          <a:bodyPr wrap="square" rtlCol="0">
            <a:normAutofit/>
          </a:bodyPr>
          <a:lstStyle/>
          <a:p>
            <a:pPr marL="285750" indent="-285750">
              <a:buChar char="•"/>
            </a:pPr>
            <a:r>
              <a:rPr lang="en-US" sz="1600" dirty="0">
                <a:solidFill>
                  <a:srgbClr val="404040"/>
                </a:solidFill>
                <a:latin typeface="Calibri"/>
              </a:rPr>
              <a:t>Protection scheme: RAID 6 / DP (n-2) (83.3% efficiency)</a:t>
            </a:r>
          </a:p>
          <a:p>
            <a:pPr marL="285750" indent="-285750">
              <a:buChar char="•"/>
            </a:pPr>
            <a:r>
              <a:rPr lang="en-US" sz="1600" dirty="0">
                <a:solidFill>
                  <a:srgbClr val="404040"/>
                </a:solidFill>
                <a:latin typeface="Calibri"/>
              </a:rPr>
              <a:t>100 x 18.0 TB data drives, 102 drives in total with spares</a:t>
            </a:r>
          </a:p>
          <a:p>
            <a:pPr marL="285750" indent="-285750">
              <a:buChar char="•"/>
            </a:pPr>
            <a:r>
              <a:rPr lang="en-US" sz="1600" dirty="0">
                <a:solidFill>
                  <a:srgbClr val="404040"/>
                </a:solidFill>
                <a:latin typeface="Calibri"/>
              </a:rPr>
              <a:t>Secondary copy on Object storage (S3 / Azure Blob, immutable): 1,313.1 TB usable, 1,931 Mbps replication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 44"/>
          <p:cNvSpPr/>
          <p:nvPr/>
        </p:nvSpPr>
        <p:spPr>
          <a:xfrm>
            <a:off x="0" y="0"/>
            <a:ext cx="12192000" cy="950000"/>
          </a:xfrm>
          <a:prstGeom prst="rect">
            <a:avLst/>
          </a:prstGeom>
          <a:solidFill>
            <a:srgbClr val="1F3864"/>
          </a:solidFill>
          <a:ln>
            <a:noFill/>
          </a:ln>
        </p:spPr>
        <p:txBody>
          <a:bodyPr/>
          <a:lstStyle/>
          <a:p>
            <a:endParaRPr lang="en-US"/>
          </a:p>
        </p:txBody>
      </p:sp>
      <p:sp>
        <p:nvSpPr>
          <p:cNvPr id="45" name="Text 45"/>
          <p:cNvSpPr txBox="1"/>
          <p:nvPr/>
        </p:nvSpPr>
        <p:spPr>
          <a:xfrm>
            <a:off x="700000" y="240000"/>
            <a:ext cx="10792000" cy="600000"/>
          </a:xfrm>
          <a:prstGeom prst="rect">
            <a:avLst/>
          </a:prstGeom>
          <a:noFill/>
        </p:spPr>
        <p:txBody>
          <a:bodyPr wrap="square" rtlCol="0">
            <a:normAutofit/>
          </a:bodyPr>
          <a:lstStyle/>
          <a:p>
            <a:r>
              <a:rPr lang="en-US" sz="2200" b="1" dirty="0">
                <a:solidFill>
                  <a:srgbClr val="FFFFFF"/>
                </a:solidFill>
                <a:latin typeface="Calibri"/>
              </a:rPr>
              <a:t>Year-by-year forecast</a:t>
            </a:r>
          </a:p>
        </p:txBody>
      </p:sp>
      <p:graphicFrame>
        <p:nvGraphicFramePr>
          <p:cNvPr id="46" name="Table 46"/>
          <p:cNvGraphicFramePr>
            <a:graphicFrameLocks noGrp="1"/>
          </p:cNvGraphicFramePr>
          <p:nvPr/>
        </p:nvGraphicFramePr>
        <p:xfrm>
          <a:off x="700000" y="1450000"/>
          <a:ext cx="10792000" cy="1280000"/>
        </p:xfrm>
        <a:graphic>
          <a:graphicData uri="http://schemas.openxmlformats.org/drawingml/2006/table">
            <a:tbl>
              <a:tblPr firstRow="1" bandRow="1"/>
              <a:tblGrid>
                <a:gridCol w="1798666"/>
                <a:gridCol w="1798666"/>
                <a:gridCol w="1798666"/>
                <a:gridCol w="1798666"/>
                <a:gridCol w="1798666"/>
                <a:gridCol w="1798666"/>
              </a:tblGrid>
              <a:tr h="320000">
                <a:tc>
                  <a:txBody>
                    <a:bodyPr/>
                    <a:lstStyle/>
                    <a:p>
                      <a:pPr algn="l"/>
                      <a:r>
                        <a:rPr lang="en-US" sz="1100" b="1" dirty="0">
                          <a:solidFill>
                            <a:srgbClr val="FFFFFF"/>
                          </a:solidFill>
                          <a:latin typeface="Calibri"/>
                        </a:rPr>
                        <a:t>Period</a:t>
                      </a:r>
                    </a:p>
                  </a:txBody>
                  <a:tcPr marL="72000" marR="72000" marT="36000" marB="36000" anchor="ctr">
                    <a:solidFill>
                      <a:srgbClr val="1F3864"/>
                    </a:solidFill>
                  </a:tcPr>
                </a:tc>
                <a:tc>
                  <a:txBody>
                    <a:bodyPr/>
                    <a:lstStyle/>
                    <a:p>
                      <a:pPr algn="l"/>
                      <a:r>
                        <a:rPr lang="en-US" sz="1100" b="1" dirty="0">
                          <a:solidFill>
                            <a:srgbClr val="FFFFFF"/>
                          </a:solidFill>
                          <a:latin typeface="Calibri"/>
                        </a:rPr>
                        <a:t>Front-end TB</a:t>
                      </a:r>
                    </a:p>
                  </a:txBody>
                  <a:tcPr marL="72000" marR="72000" marT="36000" marB="36000" anchor="ctr">
                    <a:solidFill>
                      <a:srgbClr val="1F3864"/>
                    </a:solidFill>
                  </a:tcPr>
                </a:tc>
                <a:tc>
                  <a:txBody>
                    <a:bodyPr/>
                    <a:lstStyle/>
                    <a:p>
                      <a:pPr algn="l"/>
                      <a:r>
                        <a:rPr lang="en-US" sz="1100" b="1" dirty="0">
                          <a:solidFill>
                            <a:srgbClr val="FFFFFF"/>
                          </a:solidFill>
                          <a:latin typeface="Calibri"/>
                        </a:rPr>
                        <a:t>Backup data TB</a:t>
                      </a:r>
                    </a:p>
                  </a:txBody>
                  <a:tcPr marL="72000" marR="72000" marT="36000" marB="36000" anchor="ctr">
                    <a:solidFill>
                      <a:srgbClr val="1F3864"/>
                    </a:solidFill>
                  </a:tcPr>
                </a:tc>
                <a:tc>
                  <a:txBody>
                    <a:bodyPr/>
                    <a:lstStyle/>
                    <a:p>
                      <a:pPr algn="l"/>
                      <a:r>
                        <a:rPr lang="en-US" sz="1100" b="1" dirty="0">
                          <a:solidFill>
                            <a:srgbClr val="FFFFFF"/>
                          </a:solidFill>
                          <a:latin typeface="Calibri"/>
                        </a:rPr>
                        <a:t>Usable TB</a:t>
                      </a:r>
                    </a:p>
                  </a:txBody>
                  <a:tcPr marL="72000" marR="72000" marT="36000" marB="36000" anchor="ctr">
                    <a:solidFill>
                      <a:srgbClr val="1F3864"/>
                    </a:solidFill>
                  </a:tcPr>
                </a:tc>
                <a:tc>
                  <a:txBody>
                    <a:bodyPr/>
                    <a:lstStyle/>
                    <a:p>
                      <a:pPr algn="l"/>
                      <a:r>
                        <a:rPr lang="en-US" sz="1100" b="1" dirty="0">
                          <a:solidFill>
                            <a:srgbClr val="FFFFFF"/>
                          </a:solidFill>
                          <a:latin typeface="Calibri"/>
                        </a:rPr>
                        <a:t>Raw TB</a:t>
                      </a:r>
                    </a:p>
                  </a:txBody>
                  <a:tcPr marL="72000" marR="72000" marT="36000" marB="36000" anchor="ctr">
                    <a:solidFill>
                      <a:srgbClr val="1F3864"/>
                    </a:solidFill>
                  </a:tcPr>
                </a:tc>
                <a:tc>
                  <a:txBody>
                    <a:bodyPr/>
                    <a:lstStyle/>
                    <a:p>
                      <a:pPr algn="l"/>
                      <a:r>
                        <a:rPr lang="en-US" sz="1100" b="1" dirty="0">
                          <a:solidFill>
                            <a:srgbClr val="FFFFFF"/>
                          </a:solidFill>
                          <a:latin typeface="Calibri"/>
                        </a:rPr>
                        <a:t>Drives</a:t>
                      </a:r>
                    </a:p>
                  </a:txBody>
                  <a:tcPr marL="72000" marR="72000" marT="36000" marB="36000" anchor="ctr">
                    <a:solidFill>
                      <a:srgbClr val="1F3864"/>
                    </a:solidFill>
                  </a:tcPr>
                </a:tc>
              </a:tr>
              <a:tr h="320000">
                <a:tc>
                  <a:txBody>
                    <a:bodyPr/>
                    <a:lstStyle/>
                    <a:p>
                      <a:pPr algn="l"/>
                      <a:r>
                        <a:rPr lang="en-US" sz="1100" dirty="0">
                          <a:solidFill>
                            <a:srgbClr val="404040"/>
                          </a:solidFill>
                          <a:latin typeface="Calibri"/>
                        </a:rPr>
                        <a:t>Year 1</a:t>
                      </a:r>
                    </a:p>
                  </a:txBody>
                  <a:tcPr marL="72000" marR="72000" marT="36000" marB="36000" anchor="ctr">
                    <a:solidFill>
                      <a:srgbClr val="FFFFFF"/>
                    </a:solidFill>
                  </a:tcPr>
                </a:tc>
                <a:tc>
                  <a:txBody>
                    <a:bodyPr/>
                    <a:lstStyle/>
                    <a:p>
                      <a:pPr algn="l"/>
                      <a:r>
                        <a:rPr lang="en-US" sz="1100" dirty="0">
                          <a:solidFill>
                            <a:srgbClr val="404040"/>
                          </a:solidFill>
                          <a:latin typeface="Calibri"/>
                        </a:rPr>
                        <a:t>178.4</a:t>
                      </a:r>
                    </a:p>
                  </a:txBody>
                  <a:tcPr marL="72000" marR="72000" marT="36000" marB="36000" anchor="ctr">
                    <a:solidFill>
                      <a:srgbClr val="FFFFFF"/>
                    </a:solidFill>
                  </a:tcPr>
                </a:tc>
                <a:tc>
                  <a:txBody>
                    <a:bodyPr/>
                    <a:lstStyle/>
                    <a:p>
                      <a:pPr algn="l"/>
                      <a:r>
                        <a:rPr lang="en-US" sz="1100" dirty="0">
                          <a:solidFill>
                            <a:srgbClr val="404040"/>
                          </a:solidFill>
                          <a:latin typeface="Calibri"/>
                        </a:rPr>
                        <a:t>790.1</a:t>
                      </a:r>
                    </a:p>
                  </a:txBody>
                  <a:tcPr marL="72000" marR="72000" marT="36000" marB="36000" anchor="ctr">
                    <a:solidFill>
                      <a:srgbClr val="FFFFFF"/>
                    </a:solidFill>
                  </a:tcPr>
                </a:tc>
                <a:tc>
                  <a:txBody>
                    <a:bodyPr/>
                    <a:lstStyle/>
                    <a:p>
                      <a:pPr algn="l"/>
                      <a:r>
                        <a:rPr lang="en-US" sz="1100" dirty="0">
                          <a:solidFill>
                            <a:srgbClr val="404040"/>
                          </a:solidFill>
                          <a:latin typeface="Calibri"/>
                        </a:rPr>
                        <a:t>1,195.8</a:t>
                      </a:r>
                    </a:p>
                  </a:txBody>
                  <a:tcPr marL="72000" marR="72000" marT="36000" marB="36000" anchor="ctr">
                    <a:solidFill>
                      <a:srgbClr val="FFFFFF"/>
                    </a:solidFill>
                  </a:tcPr>
                </a:tc>
                <a:tc>
                  <a:txBody>
                    <a:bodyPr/>
                    <a:lstStyle/>
                    <a:p>
                      <a:pPr algn="l"/>
                      <a:r>
                        <a:rPr lang="en-US" sz="1100" dirty="0">
                          <a:solidFill>
                            <a:srgbClr val="404040"/>
                          </a:solidFill>
                          <a:latin typeface="Calibri"/>
                        </a:rPr>
                        <a:t>1,435.0</a:t>
                      </a:r>
                    </a:p>
                  </a:txBody>
                  <a:tcPr marL="72000" marR="72000" marT="36000" marB="36000" anchor="ctr">
                    <a:solidFill>
                      <a:srgbClr val="FFFFFF"/>
                    </a:solidFill>
                  </a:tcPr>
                </a:tc>
                <a:tc>
                  <a:txBody>
                    <a:bodyPr/>
                    <a:lstStyle/>
                    <a:p>
                      <a:pPr algn="l"/>
                      <a:r>
                        <a:rPr lang="en-US" sz="1100" dirty="0">
                          <a:solidFill>
                            <a:srgbClr val="404040"/>
                          </a:solidFill>
                          <a:latin typeface="Calibri"/>
                        </a:rPr>
                        <a:t>82</a:t>
                      </a:r>
                    </a:p>
                  </a:txBody>
                  <a:tcPr marL="72000" marR="72000" marT="36000" marB="36000" anchor="ctr">
                    <a:solidFill>
                      <a:srgbClr val="FFFFFF"/>
                    </a:solidFill>
                  </a:tcPr>
                </a:tc>
              </a:tr>
              <a:tr h="320000">
                <a:tc>
                  <a:txBody>
                    <a:bodyPr/>
                    <a:lstStyle/>
                    <a:p>
                      <a:pPr algn="l"/>
                      <a:r>
                        <a:rPr lang="en-US" sz="1100" dirty="0">
                          <a:solidFill>
                            <a:srgbClr val="404040"/>
                          </a:solidFill>
                          <a:latin typeface="Calibri"/>
                        </a:rPr>
                        <a:t>Year 2</a:t>
                      </a:r>
                    </a:p>
                  </a:txBody>
                  <a:tcPr marL="72000" marR="72000" marT="36000" marB="36000" anchor="ctr">
                    <a:solidFill>
                      <a:srgbClr val="F2F5FA"/>
                    </a:solidFill>
                  </a:tcPr>
                </a:tc>
                <a:tc>
                  <a:txBody>
                    <a:bodyPr/>
                    <a:lstStyle/>
                    <a:p>
                      <a:pPr algn="l"/>
                      <a:r>
                        <a:rPr lang="en-US" sz="1100" dirty="0">
                          <a:solidFill>
                            <a:srgbClr val="404040"/>
                          </a:solidFill>
                          <a:latin typeface="Calibri"/>
                        </a:rPr>
                        <a:t>199.0</a:t>
                      </a:r>
                    </a:p>
                  </a:txBody>
                  <a:tcPr marL="72000" marR="72000" marT="36000" marB="36000" anchor="ctr">
                    <a:solidFill>
                      <a:srgbClr val="F2F5FA"/>
                    </a:solidFill>
                  </a:tcPr>
                </a:tc>
                <a:tc>
                  <a:txBody>
                    <a:bodyPr/>
                    <a:lstStyle/>
                    <a:p>
                      <a:pPr algn="l"/>
                      <a:r>
                        <a:rPr lang="en-US" sz="1100" dirty="0">
                          <a:solidFill>
                            <a:srgbClr val="404040"/>
                          </a:solidFill>
                          <a:latin typeface="Calibri"/>
                        </a:rPr>
                        <a:t>881.0</a:t>
                      </a:r>
                    </a:p>
                  </a:txBody>
                  <a:tcPr marL="72000" marR="72000" marT="36000" marB="36000" anchor="ctr">
                    <a:solidFill>
                      <a:srgbClr val="F2F5FA"/>
                    </a:solidFill>
                  </a:tcPr>
                </a:tc>
                <a:tc>
                  <a:txBody>
                    <a:bodyPr/>
                    <a:lstStyle/>
                    <a:p>
                      <a:pPr algn="l"/>
                      <a:r>
                        <a:rPr lang="en-US" sz="1100" dirty="0">
                          <a:solidFill>
                            <a:srgbClr val="404040"/>
                          </a:solidFill>
                          <a:latin typeface="Calibri"/>
                        </a:rPr>
                        <a:t>1,333.4</a:t>
                      </a:r>
                    </a:p>
                  </a:txBody>
                  <a:tcPr marL="72000" marR="72000" marT="36000" marB="36000" anchor="ctr">
                    <a:solidFill>
                      <a:srgbClr val="F2F5FA"/>
                    </a:solidFill>
                  </a:tcPr>
                </a:tc>
                <a:tc>
                  <a:txBody>
                    <a:bodyPr/>
                    <a:lstStyle/>
                    <a:p>
                      <a:pPr algn="l"/>
                      <a:r>
                        <a:rPr lang="en-US" sz="1100" dirty="0">
                          <a:solidFill>
                            <a:srgbClr val="404040"/>
                          </a:solidFill>
                          <a:latin typeface="Calibri"/>
                        </a:rPr>
                        <a:t>1,600.1</a:t>
                      </a:r>
                    </a:p>
                  </a:txBody>
                  <a:tcPr marL="72000" marR="72000" marT="36000" marB="36000" anchor="ctr">
                    <a:solidFill>
                      <a:srgbClr val="F2F5FA"/>
                    </a:solidFill>
                  </a:tcPr>
                </a:tc>
                <a:tc>
                  <a:txBody>
                    <a:bodyPr/>
                    <a:lstStyle/>
                    <a:p>
                      <a:pPr algn="l"/>
                      <a:r>
                        <a:rPr lang="en-US" sz="1100" dirty="0">
                          <a:solidFill>
                            <a:srgbClr val="404040"/>
                          </a:solidFill>
                          <a:latin typeface="Calibri"/>
                        </a:rPr>
                        <a:t>91</a:t>
                      </a:r>
                    </a:p>
                  </a:txBody>
                  <a:tcPr marL="72000" marR="72000" marT="36000" marB="36000" anchor="ctr">
                    <a:solidFill>
                      <a:srgbClr val="F2F5FA"/>
                    </a:solidFill>
                  </a:tcPr>
                </a:tc>
              </a:tr>
              <a:tr h="320000">
                <a:tc>
                  <a:txBody>
                    <a:bodyPr/>
                    <a:lstStyle/>
                    <a:p>
                      <a:pPr algn="l"/>
                      <a:r>
                        <a:rPr lang="en-US" sz="1100" dirty="0">
                          <a:solidFill>
                            <a:srgbClr val="404040"/>
                          </a:solidFill>
                          <a:latin typeface="Calibri"/>
                        </a:rPr>
                        <a:t>Year 3</a:t>
                      </a:r>
                    </a:p>
                  </a:txBody>
                  <a:tcPr marL="72000" marR="72000" marT="36000" marB="36000" anchor="ctr">
                    <a:solidFill>
                      <a:srgbClr val="FFFFFF"/>
                    </a:solidFill>
                  </a:tcPr>
                </a:tc>
                <a:tc>
                  <a:txBody>
                    <a:bodyPr/>
                    <a:lstStyle/>
                    <a:p>
                      <a:pPr algn="l"/>
                      <a:r>
                        <a:rPr lang="en-US" sz="1100" dirty="0">
                          <a:solidFill>
                            <a:srgbClr val="404040"/>
                          </a:solidFill>
                          <a:latin typeface="Calibri"/>
                        </a:rPr>
                        <a:t>222.0</a:t>
                      </a:r>
                    </a:p>
                  </a:txBody>
                  <a:tcPr marL="72000" marR="72000" marT="36000" marB="36000" anchor="ctr">
                    <a:solidFill>
                      <a:srgbClr val="FFFFFF"/>
                    </a:solidFill>
                  </a:tcPr>
                </a:tc>
                <a:tc>
                  <a:txBody>
                    <a:bodyPr/>
                    <a:lstStyle/>
                    <a:p>
                      <a:pPr algn="l"/>
                      <a:r>
                        <a:rPr lang="en-US" sz="1100" dirty="0">
                          <a:solidFill>
                            <a:srgbClr val="404040"/>
                          </a:solidFill>
                          <a:latin typeface="Calibri"/>
                        </a:rPr>
                        <a:t>982.7</a:t>
                      </a:r>
                    </a:p>
                  </a:txBody>
                  <a:tcPr marL="72000" marR="72000" marT="36000" marB="36000" anchor="ctr">
                    <a:solidFill>
                      <a:srgbClr val="FFFFFF"/>
                    </a:solidFill>
                  </a:tcPr>
                </a:tc>
                <a:tc>
                  <a:txBody>
                    <a:bodyPr/>
                    <a:lstStyle/>
                    <a:p>
                      <a:pPr algn="l"/>
                      <a:r>
                        <a:rPr lang="en-US" sz="1100" dirty="0">
                          <a:solidFill>
                            <a:srgbClr val="404040"/>
                          </a:solidFill>
                          <a:latin typeface="Calibri"/>
                        </a:rPr>
                        <a:t>1,487.4</a:t>
                      </a:r>
                    </a:p>
                  </a:txBody>
                  <a:tcPr marL="72000" marR="72000" marT="36000" marB="36000" anchor="ctr">
                    <a:solidFill>
                      <a:srgbClr val="FFFFFF"/>
                    </a:solidFill>
                  </a:tcPr>
                </a:tc>
                <a:tc>
                  <a:txBody>
                    <a:bodyPr/>
                    <a:lstStyle/>
                    <a:p>
                      <a:pPr algn="l"/>
                      <a:r>
                        <a:rPr lang="en-US" sz="1100" dirty="0">
                          <a:solidFill>
                            <a:srgbClr val="404040"/>
                          </a:solidFill>
                          <a:latin typeface="Calibri"/>
                        </a:rPr>
                        <a:t>1,784.9</a:t>
                      </a:r>
                    </a:p>
                  </a:txBody>
                  <a:tcPr marL="72000" marR="72000" marT="36000" marB="36000" anchor="ctr">
                    <a:solidFill>
                      <a:srgbClr val="FFFFFF"/>
                    </a:solidFill>
                  </a:tcPr>
                </a:tc>
                <a:tc>
                  <a:txBody>
                    <a:bodyPr/>
                    <a:lstStyle/>
                    <a:p>
                      <a:pPr algn="l"/>
                      <a:r>
                        <a:rPr lang="en-US" sz="1100" dirty="0">
                          <a:solidFill>
                            <a:srgbClr val="404040"/>
                          </a:solidFill>
                          <a:latin typeface="Calibri"/>
                        </a:rPr>
                        <a:t>102</a:t>
                      </a:r>
                    </a:p>
                  </a:txBody>
                  <a:tcPr marL="72000" marR="72000" marT="36000" marB="36000" anchor="ctr">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 47"/>
          <p:cNvSpPr/>
          <p:nvPr/>
        </p:nvSpPr>
        <p:spPr>
          <a:xfrm>
            <a:off x="0" y="0"/>
            <a:ext cx="12192000" cy="950000"/>
          </a:xfrm>
          <a:prstGeom prst="rect">
            <a:avLst/>
          </a:prstGeom>
          <a:solidFill>
            <a:srgbClr val="1F3864"/>
          </a:solidFill>
          <a:ln>
            <a:noFill/>
          </a:ln>
        </p:spPr>
        <p:txBody>
          <a:bodyPr/>
          <a:lstStyle/>
          <a:p>
            <a:endParaRPr lang="en-US"/>
          </a:p>
        </p:txBody>
      </p:sp>
      <p:sp>
        <p:nvSpPr>
          <p:cNvPr id="48" name="Text 48"/>
          <p:cNvSpPr txBox="1"/>
          <p:nvPr/>
        </p:nvSpPr>
        <p:spPr>
          <a:xfrm>
            <a:off x="700000" y="240000"/>
            <a:ext cx="10792000" cy="600000"/>
          </a:xfrm>
          <a:prstGeom prst="rect">
            <a:avLst/>
          </a:prstGeom>
          <a:noFill/>
        </p:spPr>
        <p:txBody>
          <a:bodyPr wrap="square" rtlCol="0">
            <a:normAutofit/>
          </a:bodyPr>
          <a:lstStyle/>
          <a:p>
            <a:r>
              <a:rPr lang="en-US" sz="2200" b="1" dirty="0">
                <a:solidFill>
                  <a:srgbClr val="FFFFFF"/>
                </a:solidFill>
                <a:latin typeface="Calibri"/>
              </a:rPr>
              <a:t>Recommendations</a:t>
            </a:r>
          </a:p>
        </p:txBody>
      </p:sp>
      <p:sp>
        <p:nvSpPr>
          <p:cNvPr id="49" name="Bullets 49"/>
          <p:cNvSpPr txBox="1"/>
          <p:nvPr/>
        </p:nvSpPr>
        <p:spPr>
          <a:xfrm>
            <a:off x="700000" y="1500000"/>
            <a:ext cx="10792000" cy="4300000"/>
          </a:xfrm>
          <a:prstGeom prst="rect">
            <a:avLst/>
          </a:prstGeom>
          <a:noFill/>
        </p:spPr>
        <p:txBody>
          <a:bodyPr wrap="square" rtlCol="0">
            <a:normAutofit/>
          </a:bodyPr>
          <a:lstStyle/>
          <a:p>
            <a:pPr marL="285750" indent="-285750">
              <a:buChar char="•"/>
            </a:pPr>
            <a:r>
              <a:rPr lang="en-US" sz="1600" dirty="0">
                <a:solidFill>
                  <a:srgbClr val="404040"/>
                </a:solidFill>
                <a:latin typeface="Calibri"/>
              </a:rPr>
              <a:t>Provision at least 1,487.4 TB of usable capacity on the primary backup target (1,784.9 TB raw with RAID 6 / DP (n-2)).</a:t>
            </a:r>
          </a:p>
          <a:p>
            <a:pPr marL="285750" indent="-285750">
              <a:buChar char="•"/>
            </a:pPr>
            <a:r>
              <a:rPr lang="en-US" sz="1600" dirty="0">
                <a:solidFill>
                  <a:srgbClr val="404040"/>
                </a:solidFill>
                <a:latin typeface="Calibri"/>
              </a:rPr>
              <a:t>That equates to approximately 100 x 18.0 TB drives plus hot spares (102 drives in total).</a:t>
            </a:r>
          </a:p>
          <a:p>
            <a:pPr marL="285750" indent="-285750">
              <a:buChar char="•"/>
            </a:pPr>
            <a:r>
              <a:rPr lang="en-US" sz="1600" dirty="0">
                <a:solidFill>
                  <a:srgbClr val="404040"/>
                </a:solidFill>
                <a:latin typeface="Calibri"/>
              </a:rPr>
              <a:t>Enable immutability on the primary repository: Hardened Linux repository (XFS immutable flag).</a:t>
            </a:r>
          </a:p>
          <a:p>
            <a:pPr marL="285750" indent="-285750">
              <a:buChar char="•"/>
            </a:pPr>
            <a:r>
              <a:rPr lang="en-US" sz="1600" dirty="0">
                <a:solidFill>
                  <a:srgbClr val="404040"/>
                </a:solidFill>
                <a:latin typeface="Calibri"/>
              </a:rPr>
              <a:t>Secondary copy on Object storage (S3 / Azure Blob, immutable) requires 1,313.1 TB usable and about 1,931 Mbps of replication bandwidth.</a:t>
            </a:r>
          </a:p>
          <a:p>
            <a:pPr marL="285750" indent="-285750">
              <a:buChar char="•"/>
            </a:pPr>
            <a:r>
              <a:rPr lang="en-US" sz="1600" dirty="0">
                <a:solidFill>
                  <a:srgbClr val="404040"/>
                </a:solidFill>
                <a:latin typeface="Calibri"/>
              </a:rPr>
              <a:t>Sustained ingest for the daily incremental run is about 371 MB/s inside a 8.0 hour window; size proxies and network accordingly.</a:t>
            </a:r>
          </a:p>
          <a:p>
            <a:pPr marL="285750" indent="-285750">
              <a:buChar char="•"/>
            </a:pPr>
            <a:r>
              <a:rPr lang="en-US" sz="1600" dirty="0">
                <a:solidFill>
                  <a:srgbClr val="404040"/>
                </a:solidFill>
                <a:latin typeface="Calibri"/>
              </a:rPr>
              <a:t>Re-validate the data reduction ratio with a real assessment before placing a hardware order: it is the single largest driver of the result.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 50"/>
          <p:cNvSpPr/>
          <p:nvPr/>
        </p:nvSpPr>
        <p:spPr>
          <a:xfrm>
            <a:off x="0" y="0"/>
            <a:ext cx="12192000" cy="950000"/>
          </a:xfrm>
          <a:prstGeom prst="rect">
            <a:avLst/>
          </a:prstGeom>
          <a:solidFill>
            <a:srgbClr val="1F3864"/>
          </a:solidFill>
          <a:ln>
            <a:noFill/>
          </a:ln>
        </p:spPr>
        <p:txBody>
          <a:bodyPr/>
          <a:lstStyle/>
          <a:p>
            <a:endParaRPr lang="en-US"/>
          </a:p>
        </p:txBody>
      </p:sp>
      <p:sp>
        <p:nvSpPr>
          <p:cNvPr id="51" name="Text 51"/>
          <p:cNvSpPr txBox="1"/>
          <p:nvPr/>
        </p:nvSpPr>
        <p:spPr>
          <a:xfrm>
            <a:off x="700000" y="240000"/>
            <a:ext cx="10792000" cy="600000"/>
          </a:xfrm>
          <a:prstGeom prst="rect">
            <a:avLst/>
          </a:prstGeom>
          <a:noFill/>
        </p:spPr>
        <p:txBody>
          <a:bodyPr wrap="square" rtlCol="0">
            <a:normAutofit/>
          </a:bodyPr>
          <a:lstStyle/>
          <a:p>
            <a:r>
              <a:rPr lang="en-US" sz="2200" b="1" dirty="0">
                <a:solidFill>
                  <a:srgbClr val="FFFFFF"/>
                </a:solidFill>
                <a:latin typeface="Calibri"/>
              </a:rPr>
              <a:t>Assumptions and exclusions</a:t>
            </a:r>
          </a:p>
        </p:txBody>
      </p:sp>
      <p:sp>
        <p:nvSpPr>
          <p:cNvPr id="52" name="Bullets 52"/>
          <p:cNvSpPr txBox="1"/>
          <p:nvPr/>
        </p:nvSpPr>
        <p:spPr>
          <a:xfrm>
            <a:off x="700000" y="1500000"/>
            <a:ext cx="10792000" cy="4300000"/>
          </a:xfrm>
          <a:prstGeom prst="rect">
            <a:avLst/>
          </a:prstGeom>
          <a:noFill/>
        </p:spPr>
        <p:txBody>
          <a:bodyPr wrap="square" rtlCol="0">
            <a:normAutofit/>
          </a:bodyPr>
          <a:lstStyle/>
          <a:p>
            <a:pPr marL="285750" indent="-285750">
              <a:buChar char="•"/>
            </a:pPr>
            <a:r>
              <a:rPr lang="en-US" sz="1600" dirty="0">
                <a:solidFill>
                  <a:srgbClr val="404040"/>
                </a:solidFill>
                <a:latin typeface="Calibri"/>
              </a:rPr>
              <a:t>Capacity is sized for the END of a 3-year horizon: every retained restore point is costed against the year-3 front-end size.</a:t>
            </a:r>
          </a:p>
          <a:p>
            <a:pPr marL="285750" indent="-285750">
              <a:buChar char="•"/>
            </a:pPr>
            <a:r>
              <a:rPr lang="en-US" sz="1600" dirty="0">
                <a:solidFill>
                  <a:srgbClr val="404040"/>
                </a:solidFill>
                <a:latin typeface="Calibri"/>
              </a:rPr>
              <a:t>Data reduction defaults come from the Veeam Backup &amp; Replication profile and were applied per workload type; they are planning estimates, not a guarantee.</a:t>
            </a:r>
          </a:p>
          <a:p>
            <a:pPr marL="285750" indent="-285750">
              <a:buChar char="•"/>
            </a:pPr>
            <a:r>
              <a:rPr lang="en-US" sz="1600" dirty="0">
                <a:solidFill>
                  <a:srgbClr val="404040"/>
                </a:solidFill>
                <a:latin typeface="Calibri"/>
              </a:rPr>
              <a:t>Retention: 14 daily, 4 weekly, 12 monthly, 3 yearly restore points (GFS).</a:t>
            </a:r>
          </a:p>
          <a:p>
            <a:pPr marL="285750" indent="-285750">
              <a:buChar char="•"/>
            </a:pPr>
            <a:r>
              <a:rPr lang="en-US" sz="1600" dirty="0">
                <a:solidFill>
                  <a:srgbClr val="404040"/>
                </a:solidFill>
                <a:latin typeface="Calibri"/>
              </a:rPr>
              <a:t>Each retained GFS full stores only the data that changed since the previous retained point (block clone or incremental forever). Unique change is modelled from each workload's daily change rate, concentrated in an active working set of 30% of the data, over the spacing of the tier (7 days weekly, 30 monthly, 365 yearly), then reduced at the changed-data ratio. The same model applies to every target, so storage options are compared like for like.</a:t>
            </a:r>
          </a:p>
          <a:p>
            <a:pPr marL="285750" indent="-285750">
              <a:buChar char="•"/>
            </a:pPr>
            <a:r>
              <a:rPr lang="en-US" sz="1600" dirty="0">
                <a:solidFill>
                  <a:srgbClr val="404040"/>
                </a:solidFill>
                <a:latin typeface="Calibri"/>
              </a:rPr>
              <a:t>Overheads applied: 2% index/metadata, 10% working space (of one full), 10% immutability/WORM reserve, 7% file-system overhead and 20% free-space reserve.</a:t>
            </a:r>
          </a:p>
          <a:p>
            <a:pPr marL="285750" indent="-285750">
              <a:buChar char="•"/>
            </a:pPr>
            <a:r>
              <a:rPr lang="en-US" sz="1600" dirty="0">
                <a:solidFill>
                  <a:srgbClr val="404040"/>
                </a:solidFill>
                <a:latin typeface="Calibri"/>
              </a:rPr>
              <a:t>Raw capacity derived from usable using RAID 6 / DP (n-2) at 83.3% efficiency, on 18.0 TB drives plus 2 hot spare(s).</a:t>
            </a:r>
          </a:p>
          <a:p>
            <a:pPr marL="285750" indent="-285750">
              <a:buChar char="•"/>
            </a:pPr>
            <a:r>
              <a:rPr lang="en-US" sz="1600" dirty="0">
                <a:solidFill>
                  <a:srgbClr val="404040"/>
                </a:solidFill>
                <a:latin typeface="Calibri"/>
              </a:rPr>
              <a:t>All capacities are decimal TB (1 TB = 1,000,000,000,000 bytes) unless stated otherwise.</a:t>
            </a:r>
          </a:p>
          <a:p>
            <a:pPr marL="285750" indent="-285750">
              <a:buChar char="•"/>
            </a:pPr>
            <a:r>
              <a:rPr lang="en-US" sz="1600" dirty="0">
                <a:solidFill>
                  <a:srgbClr val="404040"/>
                </a:solidFill>
                <a:latin typeface="Calibri"/>
              </a:rPr>
              <a:t>Sizing does not include the operating system, backup server, database/catalogue servers or proxy infrastructure.</a:t>
            </a:r>
          </a:p>
        </p:txBody>
      </p:sp>
    </p:spTree>
  </p:cSld>
  <p:clrMapOvr>
    <a:masterClrMapping/>
  </p:clrMapOvr>
</p:sld>
</file>

<file path=ppt/theme/theme1.xml><?xml version="1.0" encoding="utf-8"?>
<a:theme xmlns:a="http://schemas.openxmlformats.org/drawingml/2006/main" name="Niyya Software">
  <a:themeElements>
    <a:clrScheme name="Niyya Software">
      <a:dk1>
        <a:sysClr val="windowText" lastClr="000000"/>
      </a:dk1>
      <a:lt1>
        <a:sysClr val="window" lastClr="FFFFFF"/>
      </a:lt1>
      <a:dk2>
        <a:srgbClr val="1F3864"/>
      </a:dk2>
      <a:lt2>
        <a:srgbClr val="F2F5FA"/>
      </a:lt2>
      <a:accent1>
        <a:srgbClr val="2E86C1"/>
      </a:accent1>
      <a:accent2>
        <a:srgbClr val="1F3864"/>
      </a:accent2>
      <a:accent3>
        <a:srgbClr val="5B9BD5"/>
      </a:accent3>
      <a:accent4>
        <a:srgbClr val="70AD47"/>
      </a:accent4>
      <a:accent5>
        <a:srgbClr val="FFC000"/>
      </a:accent5>
      <a:accent6>
        <a:srgbClr val="C00000"/>
      </a:accent6>
      <a:hlink>
        <a:srgbClr val="0563C1"/>
      </a:hlink>
      <a:folHlink>
        <a:srgbClr val="954F72"/>
      </a:folHlink>
    </a:clrScheme>
    <a:fontScheme name="Office">
      <a:majorFont>
        <a:latin typeface="Calibri Light"/>
        <a:ea typeface=""/>
        <a:cs typeface=""/>
      </a:majorFont>
      <a:minorFont>
        <a:latin typeface="Calibri"/>
        <a:ea typeface=""/>
        <a:cs typeface=""/>
      </a:minorFont>
    </a:fontScheme>
    <a:fmtScheme name="Office">
      <a:fillStyleLst>
        <a:solidFill>
          <a:schemeClr val="phClr"/>
        </a:solidFill>
        <a:solidFill>
          <a:schemeClr val="phClr"/>
        </a:solidFill>
        <a:solidFill>
          <a:schemeClr val="phClr"/>
        </a:soli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Application>Niyya Software BSZT</Application>
</Properties>
</file>

<file path=docProps/core.xml><?xml version="1.0" encoding="utf-8"?>
<cp:coreProperties xmlns:cp="http://schemas.openxmlformats.org/package/2006/metadata/core-properties" xmlns:dc="http://purl.org/dc/elements/1.1/" xmlns:dcterms="http://purl.org/dc/terms/" xmlns:xsi="http://www.w3.org/2001/XMLSchema-instance">
  <dc:creator>Niyya Software BSZT</dc:creator>
  <dcterms:created xsi:type="dcterms:W3CDTF">2026-09-20T22:32:23+03:00</dcterms:created>
</cp:coreProperties>
</file>