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108960"/>
          </a:xfrm>
          <a:prstGeom prst="rect">
            <a:avLst/>
          </a:prstGeom>
          <a:solidFill>
            <a:srgbClr val="0D274D"/>
          </a:solidFill>
          <a:ln w="12700">
            <a:solidFill>
              <a:srgbClr val="0D27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22960" y="822960"/>
            <a:ext cx="1051560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</a:rPr>
              <a:t>Campus access refresh</a:t>
            </a:r>
            <a:endParaRPr lang="en-US" sz="4000" dirty="0"/>
          </a:p>
          <a:p>
            <a:pPr indent="0" marL="0">
              <a:buNone/>
            </a:pPr>
            <a:r>
              <a:rPr lang="en-US" sz="1800" dirty="0">
                <a:solidFill>
                  <a:srgbClr val="00BCEB"/>
                </a:solidFill>
              </a:rPr>
              <a:t>Cisco network design  |  Niyyasoft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822960" y="3566160"/>
            <a:ext cx="1051560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8585B"/>
                </a:solidFill>
              </a:rPr>
              <a:t>Site: Riyadh HQ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58585B"/>
                </a:solidFill>
              </a:rPr>
              <a:t>Revision: v1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58585B"/>
                </a:solidFill>
              </a:rPr>
              <a:t>Prepared by: Niyyasoft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58585B"/>
                </a:solidFill>
              </a:rPr>
              <a:t>Generated: 20 September 2026, 22:33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8640" y="6400800"/>
            <a:ext cx="11155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8585B"/>
                </a:solidFill>
              </a:rPr>
              <a:t>Cisco Switch Selector Tool -- data sourced from cisco.com data sheets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BCEB"/>
          </a:solidFill>
          <a:ln w="12700">
            <a:solidFill>
              <a:srgbClr val="00BCE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274320"/>
            <a:ext cx="1115568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D274D"/>
                </a:solidFill>
              </a:rPr>
              <a:t>Solution summary</a:t>
            </a:r>
            <a:pPr indent="0" marL="0">
              <a:buNone/>
            </a:pPr>
            <a:endParaRPr lang="en-US" sz="2800" dirty="0"/>
          </a:p>
          <a:p>
            <a:pPr indent="0" marL="0">
              <a:buNone/>
            </a:pPr>
            <a:r>
              <a:rPr lang="en-US" sz="1300" dirty="0">
                <a:solidFill>
                  <a:srgbClr val="58585B"/>
                </a:solidFill>
              </a:rPr>
              <a:t>Scale of the proposed design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1658569" cy="1371600"/>
          </a:xfrm>
          <a:prstGeom prst="rect">
            <a:avLst/>
          </a:prstGeom>
          <a:solidFill>
            <a:srgbClr val="F2F2F2"/>
          </a:solidFill>
          <a:ln w="12700">
            <a:solidFill>
              <a:srgbClr val="DEDED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1463040"/>
            <a:ext cx="1658569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005073"/>
                </a:solidFill>
              </a:rPr>
              <a:t>2</a:t>
            </a:r>
            <a:endParaRPr lang="en-US" sz="30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58585B"/>
                </a:solidFill>
              </a:rPr>
              <a:t>Models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2435809" y="1463040"/>
            <a:ext cx="1658569" cy="1371600"/>
          </a:xfrm>
          <a:prstGeom prst="rect">
            <a:avLst/>
          </a:prstGeom>
          <a:solidFill>
            <a:srgbClr val="F2F2F2"/>
          </a:solidFill>
          <a:ln w="12700">
            <a:solidFill>
              <a:srgbClr val="DEDED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435809" y="1463040"/>
            <a:ext cx="1658569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005073"/>
                </a:solidFill>
              </a:rPr>
              <a:t>2</a:t>
            </a:r>
            <a:endParaRPr lang="en-US" sz="30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58585B"/>
                </a:solidFill>
              </a:rPr>
              <a:t>Units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4322978" y="1463040"/>
            <a:ext cx="1658569" cy="1371600"/>
          </a:xfrm>
          <a:prstGeom prst="rect">
            <a:avLst/>
          </a:prstGeom>
          <a:solidFill>
            <a:srgbClr val="F2F2F2"/>
          </a:solidFill>
          <a:ln w="12700">
            <a:solidFill>
              <a:srgbClr val="DEDED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322978" y="1463040"/>
            <a:ext cx="1658569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005073"/>
                </a:solidFill>
              </a:rPr>
              <a:t>32</a:t>
            </a:r>
            <a:endParaRPr lang="en-US" sz="30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58585B"/>
                </a:solidFill>
              </a:rPr>
              <a:t>Access ports</a:t>
            </a:r>
            <a:endParaRPr lang="en-US" sz="3000" dirty="0"/>
          </a:p>
        </p:txBody>
      </p:sp>
      <p:sp>
        <p:nvSpPr>
          <p:cNvPr id="10" name="Shape 8"/>
          <p:cNvSpPr/>
          <p:nvPr/>
        </p:nvSpPr>
        <p:spPr>
          <a:xfrm>
            <a:off x="6210148" y="1463040"/>
            <a:ext cx="1658569" cy="1371600"/>
          </a:xfrm>
          <a:prstGeom prst="rect">
            <a:avLst/>
          </a:prstGeom>
          <a:solidFill>
            <a:srgbClr val="F2F2F2"/>
          </a:solidFill>
          <a:ln w="12700">
            <a:solidFill>
              <a:srgbClr val="DEDED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10148" y="1463040"/>
            <a:ext cx="1658569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005073"/>
                </a:solidFill>
              </a:rPr>
              <a:t>0</a:t>
            </a:r>
            <a:endParaRPr lang="en-US" sz="30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58585B"/>
                </a:solidFill>
              </a:rPr>
              <a:t>Links</a:t>
            </a:r>
            <a:endParaRPr lang="en-US" sz="3000" dirty="0"/>
          </a:p>
        </p:txBody>
      </p:sp>
      <p:sp>
        <p:nvSpPr>
          <p:cNvPr id="12" name="Shape 10"/>
          <p:cNvSpPr/>
          <p:nvPr/>
        </p:nvSpPr>
        <p:spPr>
          <a:xfrm>
            <a:off x="8097317" y="1463040"/>
            <a:ext cx="1658569" cy="1371600"/>
          </a:xfrm>
          <a:prstGeom prst="rect">
            <a:avLst/>
          </a:prstGeom>
          <a:solidFill>
            <a:srgbClr val="F2F2F2"/>
          </a:solidFill>
          <a:ln w="12700">
            <a:solidFill>
              <a:srgbClr val="DEDED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097317" y="1463040"/>
            <a:ext cx="1658569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005073"/>
                </a:solidFill>
              </a:rPr>
              <a:t>0</a:t>
            </a:r>
            <a:endParaRPr lang="en-US" sz="30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58585B"/>
                </a:solidFill>
              </a:rPr>
              <a:t>Optics / cables</a:t>
            </a:r>
            <a:endParaRPr lang="en-US" sz="3000" dirty="0"/>
          </a:p>
        </p:txBody>
      </p:sp>
      <p:sp>
        <p:nvSpPr>
          <p:cNvPr id="14" name="Shape 12"/>
          <p:cNvSpPr/>
          <p:nvPr/>
        </p:nvSpPr>
        <p:spPr>
          <a:xfrm>
            <a:off x="9984486" y="1463040"/>
            <a:ext cx="1658569" cy="1371600"/>
          </a:xfrm>
          <a:prstGeom prst="rect">
            <a:avLst/>
          </a:prstGeom>
          <a:solidFill>
            <a:srgbClr val="F2F2F2"/>
          </a:solidFill>
          <a:ln w="12700">
            <a:solidFill>
              <a:srgbClr val="DEDED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984486" y="1463040"/>
            <a:ext cx="1658569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005073"/>
                </a:solidFill>
              </a:rPr>
              <a:t>2</a:t>
            </a:r>
            <a:endParaRPr lang="en-US" sz="30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58585B"/>
                </a:solidFill>
              </a:rPr>
              <a:t>Rack units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548640" y="6400800"/>
            <a:ext cx="11155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8585B"/>
                </a:solidFill>
              </a:rPr>
              <a:t>Campus access refresh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BCEB"/>
          </a:solidFill>
          <a:ln w="12700">
            <a:solidFill>
              <a:srgbClr val="00BCE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274320"/>
            <a:ext cx="1115568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D274D"/>
                </a:solidFill>
              </a:rPr>
              <a:t>Connectivity diagram</a:t>
            </a:r>
            <a:pPr indent="0" marL="0">
              <a:buNone/>
            </a:pPr>
            <a:endParaRPr lang="en-US" sz="2800" dirty="0"/>
          </a:p>
          <a:p>
            <a:pPr indent="0" marL="0">
              <a:buNone/>
            </a:pPr>
            <a:r>
              <a:rPr lang="en-US" sz="1300" dirty="0">
                <a:solidFill>
                  <a:srgbClr val="58585B"/>
                </a:solidFill>
              </a:rPr>
              <a:t>Riyadh HQ</a:t>
            </a:r>
            <a:endParaRPr lang="en-US" sz="28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008" y="1371600"/>
            <a:ext cx="11155680" cy="408421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6400800"/>
            <a:ext cx="11155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8585B"/>
                </a:solidFill>
              </a:rPr>
              <a:t>Campus access refresh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BCEB"/>
          </a:solidFill>
          <a:ln w="12700">
            <a:solidFill>
              <a:srgbClr val="00BCE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274320"/>
            <a:ext cx="1115568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D274D"/>
                </a:solidFill>
              </a:rPr>
              <a:t>Hardware inventory</a:t>
            </a:r>
            <a:pPr indent="0" marL="0">
              <a:buNone/>
            </a:pPr>
            <a:endParaRPr lang="en-US" sz="2800" dirty="0"/>
          </a:p>
          <a:p>
            <a:pPr indent="0" marL="0">
              <a:buNone/>
            </a:pPr>
            <a:r>
              <a:rPr lang="en-US" sz="1300" dirty="0">
                <a:solidFill>
                  <a:srgbClr val="58585B"/>
                </a:solidFill>
              </a:rPr>
              <a:t>Page 1 of 1</a:t>
            </a:r>
            <a:endParaRPr lang="en-US" sz="28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11155680" cy="914400"/>
        </p:xfrm>
        <a:graphic>
          <a:graphicData uri="http://schemas.openxmlformats.org/drawingml/2006/table">
            <a:tbl>
              <a:tblPr/>
              <a:tblGrid>
                <a:gridCol w="1394460"/>
                <a:gridCol w="1394460"/>
                <a:gridCol w="1394460"/>
                <a:gridCol w="1394460"/>
                <a:gridCol w="1394460"/>
                <a:gridCol w="1394460"/>
                <a:gridCol w="1394460"/>
                <a:gridCol w="139446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Name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74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Model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74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Role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74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Location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74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Qty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74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Stack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74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Modules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74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PoE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74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333"/>
                          </a:solidFill>
                        </a:rPr>
                        <a:t>ACC-01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333"/>
                          </a:solidFill>
                        </a:rPr>
                        <a:t>C9200CX-12T-2X2G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333"/>
                          </a:solidFill>
                        </a:rPr>
                        <a:t>access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333"/>
                          </a:solidFill>
                        </a:rPr>
                        <a:t>1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333"/>
                          </a:solidFill>
                        </a:rPr>
                        <a:t>1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333"/>
                          </a:solidFill>
                        </a:rPr>
                        <a:t>-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333"/>
                          </a:solidFill>
                        </a:rPr>
                        <a:t>None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333"/>
                          </a:solidFill>
                        </a:rPr>
                        <a:t>ACC-02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333"/>
                          </a:solidFill>
                        </a:rPr>
                        <a:t>C9200CX-12T-2X2G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333"/>
                          </a:solidFill>
                        </a:rPr>
                        <a:t>access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333"/>
                          </a:solidFill>
                        </a:rPr>
                        <a:t>1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333"/>
                          </a:solidFill>
                        </a:rPr>
                        <a:t>1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333"/>
                          </a:solidFill>
                        </a:rPr>
                        <a:t>-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333"/>
                          </a:solidFill>
                        </a:rPr>
                        <a:t>None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400800"/>
            <a:ext cx="11155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8585B"/>
                </a:solidFill>
              </a:rPr>
              <a:t>Campus access refresh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BCEB"/>
          </a:solidFill>
          <a:ln w="12700">
            <a:solidFill>
              <a:srgbClr val="00BCE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274320"/>
            <a:ext cx="1115568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D274D"/>
                </a:solidFill>
              </a:rPr>
              <a:t>Bill of materials</a:t>
            </a:r>
            <a:pPr indent="0" marL="0">
              <a:buNone/>
            </a:pPr>
            <a:endParaRPr lang="en-US" sz="2800" dirty="0"/>
          </a:p>
          <a:p>
            <a:pPr indent="0" marL="0">
              <a:buNone/>
            </a:pPr>
            <a:r>
              <a:rPr lang="en-US" sz="1300" dirty="0">
                <a:solidFill>
                  <a:srgbClr val="58585B"/>
                </a:solidFill>
              </a:rPr>
              <a:t>Page 1 of 1</a:t>
            </a:r>
            <a:endParaRPr lang="en-US" sz="28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11155680" cy="914400"/>
        </p:xfrm>
        <a:graphic>
          <a:graphicData uri="http://schemas.openxmlformats.org/drawingml/2006/table">
            <a:tbl>
              <a:tblPr/>
              <a:tblGrid>
                <a:gridCol w="2788920"/>
                <a:gridCol w="2788920"/>
                <a:gridCol w="2788920"/>
                <a:gridCol w="278892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Part number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74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Category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74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Description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74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Qty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74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333"/>
                          </a:solidFill>
                        </a:rPr>
                        <a:t>C9200CX-12T-2X2G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333"/>
                          </a:solidFill>
                        </a:rPr>
                        <a:t>Chassis / switch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333"/>
                          </a:solidFill>
                        </a:rPr>
                        <a:t>Catalyst 9200CX -- Fanless compact switch for out-of-wiring-closet deployments.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333"/>
                          </a:solidFill>
                        </a:rPr>
                        <a:t>2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400800"/>
            <a:ext cx="11155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8585B"/>
                </a:solidFill>
              </a:rPr>
              <a:t>Confirm part numbers and lifecycle status with Cisco before ordering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2026-09-20T19:33:00Z</dcterms:created>
  <dcterms:modified xsi:type="dcterms:W3CDTF">2026-09-20T19:33:00Z</dcterms:modified>
</cp:coreProperties>
</file>