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4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5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9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1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1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1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1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1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ogo-mark1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3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876300"/>
            <a:ext cx="609600" cy="6096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1314450" y="952500"/>
            <a:ext cx="3810000" cy="3238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itrix Siz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1314450" y="1219200"/>
            <a:ext cx="3810000" cy="2286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DBDB8">
                    <a:alpha val="100000"/>
                  </a:srgbClr>
                </a:solidFill>
                <a:latin typeface="Calibri"/>
              </a:rPr>
              <a:t><![CDATA[by Niyyasof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1666875"/>
            <a:ext cx="7620000" cy="5715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itrix architecture and siz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2286000"/>
            <a:ext cx="7620000" cy="381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orkspace modernisation 202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71500" y="2714625"/>
            <a:ext cx="7620000" cy="2857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BDBDB8">
                    <a:alpha val="100000"/>
                  </a:srgbClr>
                </a:solidFill>
                <a:latin typeface="Calibri"/>
              </a:rPr>
              <a:t><![CDATA[Northwind Health (demo)  |  v4  |  02 Oct 202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71500" y="3143250"/>
            <a:ext cx="7620000" cy="2857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EDC22E">
                    <a:alpha val="100000"/>
                  </a:srgbClr>
                </a:solidFill>
                <a:latin typeface="Calibri"/>
              </a:rPr>
              <a:t><![CDATA[Preliminary estimate - validation items ope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71500" y="4572000"/>
            <a:ext cx="8001000" cy="2286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 - not affiliated with or certified by Citrix. Estimates require validation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xecutive overview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381000" y="857250"/>
            <a:ext cx="1952625" cy="9048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495300" y="933450"/>
            <a:ext cx="1762125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HOST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95300" y="1123950"/>
            <a:ext cx="1762125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95300" y="1485900"/>
            <a:ext cx="1762125" cy="1905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3 cluster(s), N+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495550" y="857250"/>
            <a:ext cx="1952625" cy="9048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3" name=""/>
          <p:cNvSpPr txBox="1"/>
          <p:nvPr/>
        </p:nvSpPr>
        <p:spPr>
          <a:xfrm>
            <a:off x="2609850" y="933450"/>
            <a:ext cx="1762125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PHYSICAL COR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2609850" y="1123950"/>
            <a:ext cx="1762125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,863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2609850" y="1485900"/>
            <a:ext cx="1762125" cy="1905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2,816 installed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610100" y="857250"/>
            <a:ext cx="1952625" cy="9048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4724400" y="933450"/>
            <a:ext cx="1762125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MEMORY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724400" y="1123950"/>
            <a:ext cx="1762125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6,541 GB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724400" y="1485900"/>
            <a:ext cx="1762125" cy="1905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40,960 GB installed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724650" y="857250"/>
            <a:ext cx="1952625" cy="9048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1" name=""/>
          <p:cNvSpPr txBox="1"/>
          <p:nvPr/>
        </p:nvSpPr>
        <p:spPr>
          <a:xfrm>
            <a:off x="6838950" y="933450"/>
            <a:ext cx="1762125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USABLE STORAGE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6838950" y="1123950"/>
            <a:ext cx="1762125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53.18 TB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838950" y="1485900"/>
            <a:ext cx="1762125" cy="1905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340.39 TB raw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81000" y="1952625"/>
            <a:ext cx="8382000" cy="2857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cope: Citrix Virtual Apps, Citrix Virtual Desktops, GPU-accelerated workloads, Mobile Device Management for Northwind Health (demo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esign load: 9,525 named users and 7,207 concurrent sessions/desktops at the 3-year growth horizon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Recommended platform: Hyperconverged (HCI): Nutanix AOS with AHV, Replication factor 2 (1N/1D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osts: 44 across 3 cluster(s), each sized for N+1 (worst-case utilization after failure: CPU 83.2%, memory 77.1%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ompute: 1,863 physical cores required (2,816 installed); memory 26,541 GB required (40,960 GB installed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torage: 153.18 TB usable / 340.39 TB raw on the virtualization platform; 76.2 TB of profile and user data on existing file services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erformance: approximately 62,273 peak IOPS (80,955 IOPS with headroom); HDX bandwidth at peak 1,937 Mbp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Requirements and design assump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graphicFrame>
        <p:nvGraphicFramePr>
          <p:cNvPr id="8" name="" descr=""/>
          <p:cNvGraphicFramePr>
            <a:graphicFrameLocks noGrp="1"/>
          </p:cNvGraphicFramePr>
          <p:nvPr/>
        </p:nvGraphicFramePr>
        <p:xfrm>
          <a:off x="381000" y="762000"/>
          <a:ext cx="8382000" cy="0"/>
        </p:xfrm>
        <a:graphic>
          <a:graphicData uri="http://schemas.openxmlformats.org/drawingml/2006/table">
            <a:tbl>
              <a:tblPr firstRow="1" bandRow="1"/>
              <a:tblGrid>
                <a:gridCol w="2857500"/>
                <a:gridCol w="5524500"/>
              </a:tblGrid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quiremen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u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orkloads in scop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Virtual Apps, Citrix Virtual Desktops, GPU-accelerated workloads, Mobile Device Managemen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release /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Virtual Apps and Desktops 2607 LTS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External acces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Yes - 25% of us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 Apps: named / concurrent / peak session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,000 / 4,200 / 4,4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 Apps: application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5 application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 Apps: workload mix (light/medium/heavy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5% / 50% / 15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 Apps: session host O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indows Server 202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pool "Pooled knowledge workers"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200 users, non-persistent, single-session, Windows 11, medium workload, 80% concurrenc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pool "Developers (persistent)"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00 users, persistent, single-session, Windows 11, heavy workload, 100% concurrenc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ispla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monitor(s) at 1920x1080, 30 fp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GPU pool "Radiology viewing"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0 users, NVIDIA vGPU 8 GB profile, 2 x 4K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DM produc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Endpoint Management - XenMobile Server (on-premise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Key engineering assump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graphicFrame>
        <p:nvGraphicFramePr>
          <p:cNvPr id="8" name="" descr=""/>
          <p:cNvGraphicFramePr>
            <a:graphicFrameLocks noGrp="1"/>
          </p:cNvGraphicFramePr>
          <p:nvPr/>
        </p:nvGraphicFramePr>
        <p:xfrm>
          <a:off x="381000" y="762000"/>
          <a:ext cx="8382000" cy="0"/>
        </p:xfrm>
        <a:graphic>
          <a:graphicData uri="http://schemas.openxmlformats.org/drawingml/2006/table">
            <a:tbl>
              <a:tblPr firstRow="1" bandRow="1"/>
              <a:tblGrid>
                <a:gridCol w="4095750"/>
                <a:gridCol w="1047750"/>
                <a:gridCol w="2190750"/>
                <a:gridCol w="1047750"/>
              </a:tblGrid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me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u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assifica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ul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Single-session desktops per physical core - medium (Windows 11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 desktops/cor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Requires Citrix/vendor valida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TX-WKL-03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CPU-to-physical-core ratio - multi-session (Virtual App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: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Requires Citrix/vendor valida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TX-WKL-00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ulti-session users per physical core - medium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0 users/cor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Requires Citrix/vendor valida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TX-WKL-03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DA spare capacity (powered-on buffer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0 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onfigurable engineering assump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TX-WKL-09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st CPU utilization ceiling at peak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5 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onfigurable engineering assump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st memory utilization ceiling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0 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onfigurable engineering assump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Free-space reserve kept on datastores / storage pool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0 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onfigurable engineering assump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"/>
          <p:cNvSpPr txBox="1"/>
          <p:nvPr/>
        </p:nvSpPr>
        <p:spPr>
          <a:xfrm>
            <a:off x="381000" y="4476750"/>
            <a:ext cx="8382000" cy="2286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All 109 parameters with their evidence are listed in the Word report and Excel workboo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Workload summa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graphicFrame>
        <p:nvGraphicFramePr>
          <p:cNvPr id="8" name="" descr=""/>
          <p:cNvGraphicFramePr>
            <a:graphicFrameLocks noGrp="1"/>
          </p:cNvGraphicFramePr>
          <p:nvPr/>
        </p:nvGraphicFramePr>
        <p:xfrm>
          <a:off x="381000" y="762000"/>
          <a:ext cx="8286750" cy="0"/>
        </p:xfrm>
        <a:graphic>
          <a:graphicData uri="http://schemas.openxmlformats.org/drawingml/2006/table">
            <a:tbl>
              <a:tblPr firstRow="1" bandRow="1"/>
              <a:tblGrid>
                <a:gridCol w="2190750"/>
                <a:gridCol w="666750"/>
                <a:gridCol w="666750"/>
                <a:gridCol w="1619250"/>
                <a:gridCol w="571500"/>
                <a:gridCol w="571500"/>
                <a:gridCol w="571500"/>
                <a:gridCol w="666750"/>
                <a:gridCol w="762000"/>
              </a:tblGrid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ol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ssion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M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ss/VM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CPU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tio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r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M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 Apps session hos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7,559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5,5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45 (8 vCPU / 28 GB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96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: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8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,86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pool: Pooled knowledge work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51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21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331 (2 vCPU / 8.3 GB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66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: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32.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0,98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pool: Developers (persisten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7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7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78 (4 vCPU / 16 GB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51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: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89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,04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GPU pool: Radiology viewing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76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76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76 (8 vCPU / 32 GB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0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: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0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43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izing summa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graphicFrame>
        <p:nvGraphicFramePr>
          <p:cNvPr id="8" name="" descr=""/>
          <p:cNvGraphicFramePr>
            <a:graphicFrameLocks noGrp="1"/>
          </p:cNvGraphicFramePr>
          <p:nvPr/>
        </p:nvGraphicFramePr>
        <p:xfrm>
          <a:off x="381000" y="762000"/>
          <a:ext cx="8382000" cy="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762000"/>
                <a:gridCol w="666750"/>
                <a:gridCol w="1047750"/>
                <a:gridCol w="1047750"/>
                <a:gridCol w="762000"/>
                <a:gridCol w="1047750"/>
                <a:gridCol w="1047750"/>
              </a:tblGrid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s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ilienc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riven b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PU/hos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M/hos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PU n/f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M n/f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ulti-session (Virtual Apps)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4 (2 x 12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N+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PU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x 32 cor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512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75.8% / 82.7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2.5% / 68.2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Single-session (Virtual Desktops)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N+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PU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x 32 cor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048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76.3% / 83.2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70.7% / 77.1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GPU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N+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PU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x 32 cor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512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6.7% / 76.2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4.4% / 73.6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" descr=""/>
          <p:cNvGraphicFramePr>
            <a:graphicFrameLocks noGrp="1"/>
          </p:cNvGraphicFramePr>
          <p:nvPr/>
        </p:nvGraphicFramePr>
        <p:xfrm>
          <a:off x="381000" y="3143250"/>
          <a:ext cx="8382000" cy="0"/>
        </p:xfrm>
        <a:graphic>
          <a:graphicData uri="http://schemas.openxmlformats.org/drawingml/2006/table">
            <a:tbl>
              <a:tblPr firstRow="1" bandRow="1"/>
              <a:tblGrid>
                <a:gridCol w="2857500"/>
                <a:gridCol w="1143000"/>
                <a:gridCol w="1333500"/>
                <a:gridCol w="1333500"/>
                <a:gridCol w="1714500"/>
              </a:tblGrid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cenario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s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r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M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w storag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onservativ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5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86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6,54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89.02 T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Balanced *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86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6,54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40.39 T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Performance-orient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34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2,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51.22 T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CI architecture - logical view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381000" y="590550"/>
            <a:ext cx="8382000" cy="1905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Hyperconverged (HCI): Nutanix AOS with AHV, Replication factor 2 (1N/1D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361950" y="914400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0" name=""/>
          <p:cNvSpPr txBox="1"/>
          <p:nvPr/>
        </p:nvSpPr>
        <p:spPr>
          <a:xfrm>
            <a:off x="390525" y="923925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External users & Internet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790700" y="914400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2" name=""/>
          <p:cNvSpPr txBox="1"/>
          <p:nvPr/>
        </p:nvSpPr>
        <p:spPr>
          <a:xfrm>
            <a:off x="1819275" y="923925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DMZ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3228975" y="914400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4" name=""/>
          <p:cNvSpPr txBox="1"/>
          <p:nvPr/>
        </p:nvSpPr>
        <p:spPr>
          <a:xfrm>
            <a:off x="3257550" y="923925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Cloud servic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667250" y="914400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6" name=""/>
          <p:cNvSpPr txBox="1"/>
          <p:nvPr/>
        </p:nvSpPr>
        <p:spPr>
          <a:xfrm>
            <a:off x="4695825" y="923925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Internal acces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105525" y="914400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8" name=""/>
          <p:cNvSpPr txBox="1"/>
          <p:nvPr/>
        </p:nvSpPr>
        <p:spPr>
          <a:xfrm>
            <a:off x="6134100" y="923925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Citrix control plan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361950" y="2962275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390525" y="2971800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Workloads (VDAs)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790700" y="2962275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2" name=""/>
          <p:cNvSpPr txBox="1"/>
          <p:nvPr/>
        </p:nvSpPr>
        <p:spPr>
          <a:xfrm>
            <a:off x="1819275" y="2971800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Identity & core serv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3228975" y="2962275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4" name=""/>
          <p:cNvSpPr txBox="1"/>
          <p:nvPr/>
        </p:nvSpPr>
        <p:spPr>
          <a:xfrm>
            <a:off x="3257550" y="2971800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Data & storage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667250" y="2962275"/>
            <a:ext cx="1152525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6" name=""/>
          <p:cNvSpPr txBox="1"/>
          <p:nvPr/>
        </p:nvSpPr>
        <p:spPr>
          <a:xfrm>
            <a:off x="4695825" y="2971800"/>
            <a:ext cx="1095375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Management & platform]]></a:t>
            </a:r>
          </a:p>
        </p:txBody>
      </p:sp>
      <p:cxnSp>
        <p:nvCxnSpPr>
          <p:cNvPr id="27" name=""/>
          <p:cNvCxnSpPr/>
          <p:nvPr/>
        </p:nvCxnSpPr>
        <p:spPr>
          <a:xfrm>
            <a:off x="1447800" y="1171575"/>
            <a:ext cx="419100" cy="0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"/>
          <p:cNvCxnSpPr/>
          <p:nvPr/>
        </p:nvCxnSpPr>
        <p:spPr>
          <a:xfrm>
            <a:off x="2886075" y="1285875"/>
            <a:ext cx="1847850" cy="41910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"/>
          <p:cNvCxnSpPr/>
          <p:nvPr/>
        </p:nvCxnSpPr>
        <p:spPr>
          <a:xfrm>
            <a:off x="2886075" y="1171575"/>
            <a:ext cx="3286125" cy="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"/>
          <p:cNvCxnSpPr/>
          <p:nvPr/>
        </p:nvCxnSpPr>
        <p:spPr>
          <a:xfrm>
            <a:off x="5248275" y="1285875"/>
            <a:ext cx="0" cy="85725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"/>
          <p:cNvCxnSpPr/>
          <p:nvPr/>
        </p:nvCxnSpPr>
        <p:spPr>
          <a:xfrm>
            <a:off x="5248275" y="1619250"/>
            <a:ext cx="0" cy="85725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" name=""/>
          <p:cNvCxnSpPr/>
          <p:nvPr/>
        </p:nvCxnSpPr>
        <p:spPr>
          <a:xfrm flipV="1">
            <a:off x="5514975" y="1285875"/>
            <a:ext cx="904875" cy="41910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"/>
          <p:cNvCxnSpPr/>
          <p:nvPr/>
        </p:nvCxnSpPr>
        <p:spPr>
          <a:xfrm flipV="1">
            <a:off x="3981450" y="1285875"/>
            <a:ext cx="2533650" cy="1809750"/>
          </a:xfrm>
          <a:prstGeom prst="line">
            <a:avLst/>
          </a:prstGeom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"/>
          <p:cNvCxnSpPr/>
          <p:nvPr/>
        </p:nvCxnSpPr>
        <p:spPr>
          <a:xfrm>
            <a:off x="6686550" y="1285875"/>
            <a:ext cx="0" cy="85725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"/>
          <p:cNvCxnSpPr/>
          <p:nvPr/>
        </p:nvCxnSpPr>
        <p:spPr>
          <a:xfrm flipV="1">
            <a:off x="5324475" y="1285875"/>
            <a:ext cx="1285875" cy="2133600"/>
          </a:xfrm>
          <a:prstGeom prst="line">
            <a:avLst/>
          </a:prstGeom>
          <a:ln w="9525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6" name=""/>
          <p:cNvCxnSpPr/>
          <p:nvPr/>
        </p:nvCxnSpPr>
        <p:spPr>
          <a:xfrm flipV="1">
            <a:off x="5334000" y="1285875"/>
            <a:ext cx="1266825" cy="1809750"/>
          </a:xfrm>
          <a:prstGeom prst="line">
            <a:avLst/>
          </a:prstGeom>
          <a:ln w="9525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7" name=""/>
          <p:cNvCxnSpPr/>
          <p:nvPr/>
        </p:nvCxnSpPr>
        <p:spPr>
          <a:xfrm flipV="1">
            <a:off x="2752725" y="1943100"/>
            <a:ext cx="3552825" cy="1152525"/>
          </a:xfrm>
          <a:prstGeom prst="line">
            <a:avLst/>
          </a:prstGeom>
          <a:ln w="9525" cap="flat" cmpd="sng" algn="ctr">
            <a:solidFill>
              <a:srgbClr val="4A6FB5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8" name=""/>
          <p:cNvCxnSpPr/>
          <p:nvPr/>
        </p:nvCxnSpPr>
        <p:spPr>
          <a:xfrm>
            <a:off x="5753100" y="1828800"/>
            <a:ext cx="419100" cy="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" name=""/>
          <p:cNvCxnSpPr/>
          <p:nvPr/>
        </p:nvCxnSpPr>
        <p:spPr>
          <a:xfrm flipV="1">
            <a:off x="2600325" y="1285875"/>
            <a:ext cx="3867150" cy="2133600"/>
          </a:xfrm>
          <a:prstGeom prst="line">
            <a:avLst/>
          </a:prstGeom>
          <a:ln w="9525" cap="flat" cmpd="sng" algn="ctr">
            <a:solidFill>
              <a:srgbClr val="4A6FB5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0" name=""/>
          <p:cNvCxnSpPr/>
          <p:nvPr/>
        </p:nvCxnSpPr>
        <p:spPr>
          <a:xfrm flipV="1">
            <a:off x="2581275" y="1943100"/>
            <a:ext cx="2466975" cy="1476375"/>
          </a:xfrm>
          <a:prstGeom prst="line">
            <a:avLst/>
          </a:prstGeom>
          <a:ln w="9525" cap="flat" cmpd="sng" algn="ctr">
            <a:solidFill>
              <a:srgbClr val="4A6FB5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1" name=""/>
          <p:cNvCxnSpPr/>
          <p:nvPr/>
        </p:nvCxnSpPr>
        <p:spPr>
          <a:xfrm flipV="1">
            <a:off x="1028700" y="1285875"/>
            <a:ext cx="1257300" cy="1809750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"/>
          <p:cNvCxnSpPr/>
          <p:nvPr/>
        </p:nvCxnSpPr>
        <p:spPr>
          <a:xfrm flipV="1">
            <a:off x="1200150" y="1285875"/>
            <a:ext cx="3790950" cy="1809750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"/>
          <p:cNvCxnSpPr/>
          <p:nvPr/>
        </p:nvCxnSpPr>
        <p:spPr>
          <a:xfrm flipV="1">
            <a:off x="1285875" y="1285875"/>
            <a:ext cx="5057775" cy="180975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" name=""/>
          <p:cNvCxnSpPr/>
          <p:nvPr/>
        </p:nvCxnSpPr>
        <p:spPr>
          <a:xfrm>
            <a:off x="1447800" y="3276600"/>
            <a:ext cx="1857375" cy="209550"/>
          </a:xfrm>
          <a:prstGeom prst="line">
            <a:avLst/>
          </a:prstGeom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" name=""/>
          <p:cNvCxnSpPr/>
          <p:nvPr/>
        </p:nvCxnSpPr>
        <p:spPr>
          <a:xfrm>
            <a:off x="1447800" y="3333750"/>
            <a:ext cx="419100" cy="95250"/>
          </a:xfrm>
          <a:prstGeom prst="line">
            <a:avLst/>
          </a:prstGeom>
          <a:ln w="9525" cap="flat" cmpd="sng" algn="ctr">
            <a:solidFill>
              <a:srgbClr val="4A6FB5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6" name=""/>
          <p:cNvCxnSpPr/>
          <p:nvPr/>
        </p:nvCxnSpPr>
        <p:spPr>
          <a:xfrm flipV="1">
            <a:off x="1447800" y="2247900"/>
            <a:ext cx="4724400" cy="87630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"/>
          <p:cNvCxnSpPr/>
          <p:nvPr/>
        </p:nvCxnSpPr>
        <p:spPr>
          <a:xfrm flipV="1">
            <a:off x="1447800" y="2552700"/>
            <a:ext cx="4724400" cy="600075"/>
          </a:xfrm>
          <a:prstGeom prst="line">
            <a:avLst/>
          </a:prstGeom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" name=""/>
          <p:cNvCxnSpPr/>
          <p:nvPr/>
        </p:nvCxnSpPr>
        <p:spPr>
          <a:xfrm>
            <a:off x="5248275" y="3667125"/>
            <a:ext cx="0" cy="85725"/>
          </a:xfrm>
          <a:prstGeom prst="line">
            <a:avLst/>
          </a:prstGeom>
          <a:ln w="9525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9" name=""/>
          <p:cNvCxnSpPr/>
          <p:nvPr/>
        </p:nvCxnSpPr>
        <p:spPr>
          <a:xfrm flipV="1">
            <a:off x="4324350" y="3876675"/>
            <a:ext cx="409575" cy="0"/>
          </a:xfrm>
          <a:prstGeom prst="line">
            <a:avLst/>
          </a:prstGeom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" name=""/>
          <p:cNvCxnSpPr/>
          <p:nvPr/>
        </p:nvCxnSpPr>
        <p:spPr>
          <a:xfrm flipV="1">
            <a:off x="5248275" y="3990975"/>
            <a:ext cx="0" cy="419100"/>
          </a:xfrm>
          <a:prstGeom prst="line">
            <a:avLst/>
          </a:prstGeom>
          <a:ln w="9525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1" name=""/>
          <p:cNvCxnSpPr/>
          <p:nvPr/>
        </p:nvCxnSpPr>
        <p:spPr>
          <a:xfrm>
            <a:off x="5248275" y="3990975"/>
            <a:ext cx="0" cy="95250"/>
          </a:xfrm>
          <a:prstGeom prst="line">
            <a:avLst/>
          </a:prstGeom>
          <a:ln w="9525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2" name=""/>
          <p:cNvCxnSpPr/>
          <p:nvPr/>
        </p:nvCxnSpPr>
        <p:spPr>
          <a:xfrm>
            <a:off x="1447800" y="3295650"/>
            <a:ext cx="3286125" cy="504825"/>
          </a:xfrm>
          <a:prstGeom prst="line">
            <a:avLst/>
          </a:prstGeom>
          <a:ln w="9525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3" name=""/>
          <p:cNvCxnSpPr/>
          <p:nvPr/>
        </p:nvCxnSpPr>
        <p:spPr>
          <a:xfrm>
            <a:off x="1447800" y="1571625"/>
            <a:ext cx="3286125" cy="504825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"/>
          <p:cNvCxnSpPr/>
          <p:nvPr/>
        </p:nvCxnSpPr>
        <p:spPr>
          <a:xfrm>
            <a:off x="3990975" y="1285875"/>
            <a:ext cx="1076325" cy="752475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"/>
          <p:cNvCxnSpPr/>
          <p:nvPr/>
        </p:nvCxnSpPr>
        <p:spPr>
          <a:xfrm flipV="1">
            <a:off x="2628900" y="2276475"/>
            <a:ext cx="2371725" cy="1143000"/>
          </a:xfrm>
          <a:prstGeom prst="line">
            <a:avLst/>
          </a:prstGeom>
          <a:ln w="9525" cap="flat" cmpd="sng" algn="ctr">
            <a:solidFill>
              <a:srgbClr val="4A6FB5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6" name=""/>
          <p:cNvSpPr txBox="1"/>
          <p:nvPr/>
        </p:nvSpPr>
        <p:spPr>
          <a:xfrm>
            <a:off x="428625" y="1047750"/>
            <a:ext cx="1019175" cy="238125"/>
          </a:xfrm>
          <a:prstGeom prst="rect">
            <a:avLst/>
          </a:prstGeom>
          <a:solidFill>
            <a:srgbClr val="FBF3D3">
              <a:alpha val="100000"/>
            </a:srgbClr>
          </a:solidFill>
          <a:ln w="9525" cap="flat" cmpd="sng" algn="ctr">
            <a:solidFill>
              <a:srgbClr val="C9A21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xternal users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itrix Workspace app / browser]]></a:t>
            </a:r>
          </a:p>
        </p:txBody>
      </p:sp>
      <p:sp>
        <p:nvSpPr>
          <p:cNvPr id="57" name=""/>
          <p:cNvSpPr txBox="1"/>
          <p:nvPr/>
        </p:nvSpPr>
        <p:spPr>
          <a:xfrm>
            <a:off x="428625" y="1371600"/>
            <a:ext cx="1019175" cy="238125"/>
          </a:xfrm>
          <a:prstGeom prst="rect">
            <a:avLst/>
          </a:prstGeom>
          <a:solidFill>
            <a:srgbClr val="FBF3D3">
              <a:alpha val="100000"/>
            </a:srgbClr>
          </a:solidFill>
          <a:ln w="9525" cap="flat" cmpd="sng" algn="ctr">
            <a:solidFill>
              <a:srgbClr val="C9A21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Managed mobile devices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5,039 devices]]></a:t>
            </a:r>
          </a:p>
        </p:txBody>
      </p:sp>
      <p:sp>
        <p:nvSpPr>
          <p:cNvPr id="58" name=""/>
          <p:cNvSpPr txBox="1"/>
          <p:nvPr/>
        </p:nvSpPr>
        <p:spPr>
          <a:xfrm>
            <a:off x="1866900" y="1047750"/>
            <a:ext cx="1019175" cy="238125"/>
          </a:xfrm>
          <a:prstGeom prst="rect">
            <a:avLst/>
          </a:prstGeom>
          <a:solidFill>
            <a:srgbClr val="FDE7F1">
              <a:alpha val="100000"/>
            </a:srgbClr>
          </a:solidFill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etScaler Gateway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A pair - ICA proxy, STA]]></a:t>
            </a:r>
          </a:p>
        </p:txBody>
      </p:sp>
      <p:sp>
        <p:nvSpPr>
          <p:cNvPr id="59" name=""/>
          <p:cNvSpPr txBox="1"/>
          <p:nvPr/>
        </p:nvSpPr>
        <p:spPr>
          <a:xfrm>
            <a:off x="3305175" y="1047750"/>
            <a:ext cx="1019175" cy="2381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ush notification services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APNs / FCM / WNS]]></a:t>
            </a:r>
          </a:p>
        </p:txBody>
      </p:sp>
      <p:sp>
        <p:nvSpPr>
          <p:cNvPr id="60" name=""/>
          <p:cNvSpPr txBox="1"/>
          <p:nvPr/>
        </p:nvSpPr>
        <p:spPr>
          <a:xfrm>
            <a:off x="4733925" y="1047750"/>
            <a:ext cx="1019175" cy="238125"/>
          </a:xfrm>
          <a:prstGeom prst="rect">
            <a:avLst/>
          </a:prstGeom>
          <a:solidFill>
            <a:srgbClr val="FBF3D3">
              <a:alpha val="100000"/>
            </a:srgbClr>
          </a:solidFill>
          <a:ln w="9525" cap="flat" cmpd="sng" algn="ctr">
            <a:solidFill>
              <a:srgbClr val="C9A21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Internal users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itrix Workspace app / browser]]></a:t>
            </a:r>
          </a:p>
        </p:txBody>
      </p:sp>
      <p:sp>
        <p:nvSpPr>
          <p:cNvPr id="61" name=""/>
          <p:cNvSpPr txBox="1"/>
          <p:nvPr/>
        </p:nvSpPr>
        <p:spPr>
          <a:xfrm>
            <a:off x="4733925" y="1371600"/>
            <a:ext cx="1019175" cy="238125"/>
          </a:xfrm>
          <a:prstGeom prst="rect">
            <a:avLst/>
          </a:prstGeom>
          <a:solidFill>
            <a:srgbClr val="FDE7F1">
              <a:alpha val="100000"/>
            </a:srgbClr>
          </a:solidFill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Load balancer (StoreFront VIP)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etScaler LB]]></a:t>
            </a:r>
          </a:p>
        </p:txBody>
      </p:sp>
      <p:sp>
        <p:nvSpPr>
          <p:cNvPr id="62" name=""/>
          <p:cNvSpPr txBox="1"/>
          <p:nvPr/>
        </p:nvSpPr>
        <p:spPr>
          <a:xfrm>
            <a:off x="4733925" y="1704975"/>
            <a:ext cx="1019175" cy="238125"/>
          </a:xfrm>
          <a:prstGeom prst="rect">
            <a:avLst/>
          </a:prstGeom>
          <a:solidFill>
            <a:srgbClr val="0B0B0B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oreFront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2 x server group]]></a:t>
            </a:r>
          </a:p>
        </p:txBody>
      </p:sp>
      <p:sp>
        <p:nvSpPr>
          <p:cNvPr id="63" name=""/>
          <p:cNvSpPr txBox="1"/>
          <p:nvPr/>
        </p:nvSpPr>
        <p:spPr>
          <a:xfrm>
            <a:off x="4733925" y="2038350"/>
            <a:ext cx="1019175" cy="238125"/>
          </a:xfrm>
          <a:prstGeom prst="rect">
            <a:avLst/>
          </a:prstGeom>
          <a:solidFill>
            <a:srgbClr val="FFF4E8">
              <a:alpha val="100000"/>
            </a:srgbClr>
          </a:solidFill>
          <a:ln w="9525" cap="flat" cmpd="sng" algn="ctr">
            <a:solidFill>
              <a:srgbClr val="E08A2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MDM servers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itrix Endpoint Management - XenMobile Server (on-premises)]]></a:t>
            </a:r>
          </a:p>
        </p:txBody>
      </p:sp>
      <p:sp>
        <p:nvSpPr>
          <p:cNvPr id="64" name=""/>
          <p:cNvSpPr txBox="1"/>
          <p:nvPr/>
        </p:nvSpPr>
        <p:spPr>
          <a:xfrm>
            <a:off x="6172200" y="1047750"/>
            <a:ext cx="1019175" cy="238125"/>
          </a:xfrm>
          <a:prstGeom prst="rect">
            <a:avLst/>
          </a:prstGeom>
          <a:solidFill>
            <a:srgbClr val="0B0B0B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elivery Controllers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2 x Broker, XML/STA, Web Studio]]></a:t>
            </a:r>
          </a:p>
        </p:txBody>
      </p:sp>
      <p:sp>
        <p:nvSpPr>
          <p:cNvPr id="65" name=""/>
          <p:cNvSpPr txBox="1"/>
          <p:nvPr/>
        </p:nvSpPr>
        <p:spPr>
          <a:xfrm>
            <a:off x="6172200" y="1371600"/>
            <a:ext cx="1019175" cy="238125"/>
          </a:xfrm>
          <a:prstGeom prst="rect">
            <a:avLst/>
          </a:prstGeom>
          <a:solidFill>
            <a:srgbClr val="0B0B0B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itrix License Server]]></a:t>
            </a:r>
          </a:p>
        </p:txBody>
      </p:sp>
      <p:sp>
        <p:nvSpPr>
          <p:cNvPr id="66" name=""/>
          <p:cNvSpPr txBox="1"/>
          <p:nvPr/>
        </p:nvSpPr>
        <p:spPr>
          <a:xfrm>
            <a:off x="6172200" y="1704975"/>
            <a:ext cx="1019175" cy="238125"/>
          </a:xfrm>
          <a:prstGeom prst="rect">
            <a:avLst/>
          </a:prstGeom>
          <a:solidFill>
            <a:srgbClr val="0B0B0B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ederated Authentication Service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2 x servers]]></a:t>
            </a:r>
          </a:p>
        </p:txBody>
      </p:sp>
      <p:sp>
        <p:nvSpPr>
          <p:cNvPr id="67" name=""/>
          <p:cNvSpPr txBox="1"/>
          <p:nvPr/>
        </p:nvSpPr>
        <p:spPr>
          <a:xfrm>
            <a:off x="6172200" y="2038350"/>
            <a:ext cx="1019175" cy="238125"/>
          </a:xfrm>
          <a:prstGeom prst="rect">
            <a:avLst/>
          </a:prstGeom>
          <a:solidFill>
            <a:srgbClr val="0B0B0B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orkspace Environment Management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6 x infrastructure servers]]></a:t>
            </a:r>
          </a:p>
        </p:txBody>
      </p:sp>
      <p:sp>
        <p:nvSpPr>
          <p:cNvPr id="68" name=""/>
          <p:cNvSpPr txBox="1"/>
          <p:nvPr/>
        </p:nvSpPr>
        <p:spPr>
          <a:xfrm>
            <a:off x="6172200" y="2362200"/>
            <a:ext cx="1019175" cy="238125"/>
          </a:xfrm>
          <a:prstGeom prst="rect">
            <a:avLst/>
          </a:prstGeom>
          <a:solidFill>
            <a:srgbClr val="0B0B0B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Universal Print Server]]></a:t>
            </a:r>
          </a:p>
        </p:txBody>
      </p:sp>
      <p:sp>
        <p:nvSpPr>
          <p:cNvPr id="69" name=""/>
          <p:cNvSpPr txBox="1"/>
          <p:nvPr/>
        </p:nvSpPr>
        <p:spPr>
          <a:xfrm>
            <a:off x="428625" y="3095625"/>
            <a:ext cx="1019175" cy="238125"/>
          </a:xfrm>
          <a:prstGeom prst="rect">
            <a:avLst/>
          </a:prstGeom>
          <a:solidFill>
            <a:srgbClr val="E3F7EE">
              <a:alpha val="100000"/>
            </a:srgbClr>
          </a:solidFill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irtual Delivery Agents (2,030)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irtual Apps session hosts: 245; Pooled knowledge workers: 1,331; D...]]></a:t>
            </a:r>
          </a:p>
        </p:txBody>
      </p:sp>
      <p:sp>
        <p:nvSpPr>
          <p:cNvPr id="70" name=""/>
          <p:cNvSpPr txBox="1"/>
          <p:nvPr/>
        </p:nvSpPr>
        <p:spPr>
          <a:xfrm>
            <a:off x="1866900" y="3095625"/>
            <a:ext cx="1019175" cy="238125"/>
          </a:xfrm>
          <a:prstGeom prst="rect">
            <a:avLst/>
          </a:prstGeom>
          <a:solidFill>
            <a:srgbClr val="F3F1EC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Microsoft Certificate Authority]]></a:t>
            </a:r>
          </a:p>
        </p:txBody>
      </p:sp>
      <p:sp>
        <p:nvSpPr>
          <p:cNvPr id="71" name=""/>
          <p:cNvSpPr txBox="1"/>
          <p:nvPr/>
        </p:nvSpPr>
        <p:spPr>
          <a:xfrm>
            <a:off x="1866900" y="3419475"/>
            <a:ext cx="1019175" cy="238125"/>
          </a:xfrm>
          <a:prstGeom prst="rect">
            <a:avLst/>
          </a:prstGeom>
          <a:solidFill>
            <a:srgbClr val="F3F1EC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Active Directory / DNS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omain controllers]]></a:t>
            </a:r>
          </a:p>
        </p:txBody>
      </p:sp>
      <p:sp>
        <p:nvSpPr>
          <p:cNvPr id="72" name=""/>
          <p:cNvSpPr txBox="1"/>
          <p:nvPr/>
        </p:nvSpPr>
        <p:spPr>
          <a:xfrm>
            <a:off x="1866900" y="3752850"/>
            <a:ext cx="1019175" cy="238125"/>
          </a:xfrm>
          <a:prstGeom prst="rect">
            <a:avLst/>
          </a:prstGeom>
          <a:solidFill>
            <a:srgbClr val="F3F1EC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HCP]]></a:t>
            </a:r>
          </a:p>
        </p:txBody>
      </p:sp>
      <p:sp>
        <p:nvSpPr>
          <p:cNvPr id="73" name=""/>
          <p:cNvSpPr txBox="1"/>
          <p:nvPr/>
        </p:nvSpPr>
        <p:spPr>
          <a:xfrm>
            <a:off x="3305175" y="3095625"/>
            <a:ext cx="1019175" cy="238125"/>
          </a:xfrm>
          <a:prstGeom prst="rect">
            <a:avLst/>
          </a:prstGeom>
          <a:solidFill>
            <a:srgbClr val="E8EEF9">
              <a:alpha val="100000"/>
            </a:srgbClr>
          </a:solidFill>
          <a:ln w="9525" cap="flat" cmpd="sng" algn="ctr">
            <a:solidFill>
              <a:srgbClr val="4A6FB5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QL Server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x Site, Monitoring, Logging DBs]]></a:t>
            </a:r>
          </a:p>
        </p:txBody>
      </p:sp>
      <p:sp>
        <p:nvSpPr>
          <p:cNvPr id="74" name=""/>
          <p:cNvSpPr txBox="1"/>
          <p:nvPr/>
        </p:nvSpPr>
        <p:spPr>
          <a:xfrm>
            <a:off x="3305175" y="3419475"/>
            <a:ext cx="1019175" cy="238125"/>
          </a:xfrm>
          <a:prstGeom prst="rect">
            <a:avLst/>
          </a:prstGeom>
          <a:solidFill>
            <a:srgbClr val="E8EEF9">
              <a:alpha val="100000"/>
            </a:srgbClr>
          </a:solidFill>
          <a:ln w="9525" cap="flat" cmpd="sng" algn="ctr">
            <a:solidFill>
              <a:srgbClr val="4A6FB5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rofile & user data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itrix Profile Management containers]]></a:t>
            </a:r>
          </a:p>
        </p:txBody>
      </p:sp>
      <p:sp>
        <p:nvSpPr>
          <p:cNvPr id="75" name=""/>
          <p:cNvSpPr txBox="1"/>
          <p:nvPr/>
        </p:nvSpPr>
        <p:spPr>
          <a:xfrm>
            <a:off x="3305175" y="3752850"/>
            <a:ext cx="1019175" cy="238125"/>
          </a:xfrm>
          <a:prstGeom prst="rect">
            <a:avLst/>
          </a:prstGeom>
          <a:solidFill>
            <a:srgbClr val="E8EEF9">
              <a:alpha val="100000"/>
            </a:srgbClr>
          </a:solidFill>
          <a:ln w="9525" cap="flat" cmpd="sng" algn="ctr">
            <a:solidFill>
              <a:srgbClr val="4A6FB5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istributed HCI storage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utanix AOS with AHV Replication factor 2 (1N/1D)]]></a:t>
            </a:r>
          </a:p>
        </p:txBody>
      </p:sp>
      <p:sp>
        <p:nvSpPr>
          <p:cNvPr id="76" name=""/>
          <p:cNvSpPr txBox="1"/>
          <p:nvPr/>
        </p:nvSpPr>
        <p:spPr>
          <a:xfrm>
            <a:off x="4733925" y="3095625"/>
            <a:ext cx="1019175" cy="238125"/>
          </a:xfrm>
          <a:prstGeom prst="rect">
            <a:avLst/>
          </a:prstGeom>
          <a:solidFill>
            <a:srgbClr val="0B0B0B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rector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2 x monitoring console]]></a:t>
            </a:r>
          </a:p>
        </p:txBody>
      </p:sp>
      <p:sp>
        <p:nvSpPr>
          <p:cNvPr id="77" name=""/>
          <p:cNvSpPr txBox="1"/>
          <p:nvPr/>
        </p:nvSpPr>
        <p:spPr>
          <a:xfrm>
            <a:off x="4733925" y="3419475"/>
            <a:ext cx="1019175" cy="238125"/>
          </a:xfrm>
          <a:prstGeom prst="rect">
            <a:avLst/>
          </a:prstGeom>
          <a:solidFill>
            <a:srgbClr val="F3F1EC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utanix Prism Central]]></a:t>
            </a:r>
          </a:p>
        </p:txBody>
      </p:sp>
      <p:sp>
        <p:nvSpPr>
          <p:cNvPr id="78" name=""/>
          <p:cNvSpPr txBox="1"/>
          <p:nvPr/>
        </p:nvSpPr>
        <p:spPr>
          <a:xfrm>
            <a:off x="4733925" y="3752850"/>
            <a:ext cx="1019175" cy="238125"/>
          </a:xfrm>
          <a:prstGeom prst="rect">
            <a:avLst/>
          </a:prstGeom>
          <a:solidFill>
            <a:srgbClr val="E3F7EE">
              <a:alpha val="100000"/>
            </a:srgbClr>
          </a:solidFill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irtualization clusters (44 hosts)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utanix AOS with AHV - Multi-session: 24; Single-session: 12; GPU: 8]]></a:t>
            </a:r>
          </a:p>
        </p:txBody>
      </p:sp>
      <p:sp>
        <p:nvSpPr>
          <p:cNvPr id="79" name=""/>
          <p:cNvSpPr txBox="1"/>
          <p:nvPr/>
        </p:nvSpPr>
        <p:spPr>
          <a:xfrm>
            <a:off x="4733925" y="4086225"/>
            <a:ext cx="1019175" cy="238125"/>
          </a:xfrm>
          <a:prstGeom prst="rect">
            <a:avLst/>
          </a:prstGeom>
          <a:solidFill>
            <a:srgbClr val="F3F1EC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Monitoring & logging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NMP / syslog]]></a:t>
            </a:r>
          </a:p>
        </p:txBody>
      </p:sp>
      <p:sp>
        <p:nvSpPr>
          <p:cNvPr id="80" name=""/>
          <p:cNvSpPr txBox="1"/>
          <p:nvPr/>
        </p:nvSpPr>
        <p:spPr>
          <a:xfrm>
            <a:off x="4733925" y="4410075"/>
            <a:ext cx="1019175" cy="238125"/>
          </a:xfrm>
          <a:prstGeom prst="rect">
            <a:avLst/>
          </a:prstGeom>
          <a:solidFill>
            <a:srgbClr val="F3F1EC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Backup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hysical connectiv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381000" y="809625"/>
            <a:ext cx="1409700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9" name=""/>
          <p:cNvSpPr txBox="1"/>
          <p:nvPr/>
        </p:nvSpPr>
        <p:spPr>
          <a:xfrm>
            <a:off x="409575" y="819150"/>
            <a:ext cx="1352550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Internet / W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2124075" y="809625"/>
            <a:ext cx="1409700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1" name=""/>
          <p:cNvSpPr txBox="1"/>
          <p:nvPr/>
        </p:nvSpPr>
        <p:spPr>
          <a:xfrm>
            <a:off x="2152650" y="819150"/>
            <a:ext cx="1352550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Perimeter & DMZ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867150" y="809625"/>
            <a:ext cx="1409700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3" name=""/>
          <p:cNvSpPr txBox="1"/>
          <p:nvPr/>
        </p:nvSpPr>
        <p:spPr>
          <a:xfrm>
            <a:off x="3895725" y="819150"/>
            <a:ext cx="1352550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Data-center network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610225" y="809625"/>
            <a:ext cx="1409700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5" name=""/>
          <p:cNvSpPr txBox="1"/>
          <p:nvPr/>
        </p:nvSpPr>
        <p:spPr>
          <a:xfrm>
            <a:off x="5638800" y="819150"/>
            <a:ext cx="1352550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Compute cluster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353300" y="809625"/>
            <a:ext cx="1409700" cy="184785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7" name=""/>
          <p:cNvSpPr txBox="1"/>
          <p:nvPr/>
        </p:nvSpPr>
        <p:spPr>
          <a:xfrm>
            <a:off x="7381875" y="819150"/>
            <a:ext cx="1352550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Storag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81000" y="2895600"/>
            <a:ext cx="1409700" cy="647700"/>
          </a:xfrm>
          <a:prstGeom prst="rect">
            <a:avLst/>
          </a:prstGeom>
          <a:solidFill>
            <a:srgbClr val="FAF9F6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9" name=""/>
          <p:cNvSpPr txBox="1"/>
          <p:nvPr/>
        </p:nvSpPr>
        <p:spPr>
          <a:xfrm>
            <a:off x="409575" y="2905125"/>
            <a:ext cx="1352550" cy="1333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ut-of-band management]]></a:t>
            </a:r>
          </a:p>
        </p:txBody>
      </p:sp>
      <p:cxnSp>
        <p:nvCxnSpPr>
          <p:cNvPr id="20" name=""/>
          <p:cNvCxnSpPr/>
          <p:nvPr/>
        </p:nvCxnSpPr>
        <p:spPr>
          <a:xfrm flipV="1">
            <a:off x="5191125" y="1257300"/>
            <a:ext cx="504825" cy="11430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"/>
          <p:cNvCxnSpPr/>
          <p:nvPr/>
        </p:nvCxnSpPr>
        <p:spPr>
          <a:xfrm flipV="1">
            <a:off x="4886325" y="1266825"/>
            <a:ext cx="1104900" cy="504825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"/>
          <p:cNvCxnSpPr/>
          <p:nvPr/>
        </p:nvCxnSpPr>
        <p:spPr>
          <a:xfrm flipV="1">
            <a:off x="1447800" y="1266825"/>
            <a:ext cx="4495800" cy="1790700"/>
          </a:xfrm>
          <a:prstGeom prst="line">
            <a:avLst/>
          </a:prstGeom>
          <a:ln w="9525" cap="flat" cmpd="sng" algn="ctr">
            <a:solidFill>
              <a:srgbClr val="C9A21A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3" name=""/>
          <p:cNvCxnSpPr/>
          <p:nvPr/>
        </p:nvCxnSpPr>
        <p:spPr>
          <a:xfrm flipV="1">
            <a:off x="5191125" y="1514475"/>
            <a:ext cx="504825" cy="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"/>
          <p:cNvCxnSpPr/>
          <p:nvPr/>
        </p:nvCxnSpPr>
        <p:spPr>
          <a:xfrm flipV="1">
            <a:off x="5191125" y="1657350"/>
            <a:ext cx="504825" cy="11430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"/>
          <p:cNvCxnSpPr/>
          <p:nvPr/>
        </p:nvCxnSpPr>
        <p:spPr>
          <a:xfrm flipV="1">
            <a:off x="1543050" y="1666875"/>
            <a:ext cx="4305300" cy="1390650"/>
          </a:xfrm>
          <a:prstGeom prst="line">
            <a:avLst/>
          </a:prstGeom>
          <a:ln w="9525" cap="flat" cmpd="sng" algn="ctr">
            <a:solidFill>
              <a:srgbClr val="C9A21A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" name=""/>
          <p:cNvCxnSpPr/>
          <p:nvPr/>
        </p:nvCxnSpPr>
        <p:spPr>
          <a:xfrm>
            <a:off x="5191125" y="1657350"/>
            <a:ext cx="504825" cy="11430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"/>
          <p:cNvCxnSpPr/>
          <p:nvPr/>
        </p:nvCxnSpPr>
        <p:spPr>
          <a:xfrm flipV="1">
            <a:off x="5191125" y="1914525"/>
            <a:ext cx="504825" cy="0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"/>
          <p:cNvCxnSpPr/>
          <p:nvPr/>
        </p:nvCxnSpPr>
        <p:spPr>
          <a:xfrm flipV="1">
            <a:off x="1685925" y="2066925"/>
            <a:ext cx="4019550" cy="990600"/>
          </a:xfrm>
          <a:prstGeom prst="line">
            <a:avLst/>
          </a:prstGeom>
          <a:ln w="9525" cap="flat" cmpd="sng" algn="ctr">
            <a:solidFill>
              <a:srgbClr val="C9A21A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" name=""/>
          <p:cNvCxnSpPr/>
          <p:nvPr/>
        </p:nvCxnSpPr>
        <p:spPr>
          <a:xfrm>
            <a:off x="4572000" y="1666875"/>
            <a:ext cx="0" cy="104775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"/>
          <p:cNvCxnSpPr/>
          <p:nvPr/>
        </p:nvCxnSpPr>
        <p:spPr>
          <a:xfrm flipV="1">
            <a:off x="4572000" y="1266825"/>
            <a:ext cx="0" cy="104775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"/>
          <p:cNvCxnSpPr/>
          <p:nvPr/>
        </p:nvCxnSpPr>
        <p:spPr>
          <a:xfrm flipV="1">
            <a:off x="4572000" y="1266825"/>
            <a:ext cx="0" cy="504825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" name=""/>
          <p:cNvCxnSpPr/>
          <p:nvPr/>
        </p:nvCxnSpPr>
        <p:spPr>
          <a:xfrm flipV="1">
            <a:off x="3143250" y="1266825"/>
            <a:ext cx="1104900" cy="504825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"/>
          <p:cNvCxnSpPr/>
          <p:nvPr/>
        </p:nvCxnSpPr>
        <p:spPr>
          <a:xfrm flipV="1">
            <a:off x="2828925" y="1266825"/>
            <a:ext cx="0" cy="504825"/>
          </a:xfrm>
          <a:prstGeom prst="line">
            <a:avLst/>
          </a:prstGeom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"/>
          <p:cNvCxnSpPr/>
          <p:nvPr/>
        </p:nvCxnSpPr>
        <p:spPr>
          <a:xfrm>
            <a:off x="2828925" y="1266825"/>
            <a:ext cx="0" cy="104775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"/>
          <p:cNvCxnSpPr/>
          <p:nvPr/>
        </p:nvCxnSpPr>
        <p:spPr>
          <a:xfrm>
            <a:off x="2828925" y="1666875"/>
            <a:ext cx="0" cy="104775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"/>
          <p:cNvCxnSpPr/>
          <p:nvPr/>
        </p:nvCxnSpPr>
        <p:spPr>
          <a:xfrm>
            <a:off x="1704975" y="1114425"/>
            <a:ext cx="504825" cy="0"/>
          </a:xfrm>
          <a:prstGeom prst="line">
            <a:avLst/>
          </a:prstGeom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"/>
          <p:cNvSpPr txBox="1"/>
          <p:nvPr/>
        </p:nvSpPr>
        <p:spPr>
          <a:xfrm>
            <a:off x="466725" y="971550"/>
            <a:ext cx="1238250" cy="2952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Internet / WAN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User and site connectivity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2209800" y="971550"/>
            <a:ext cx="1238250" cy="2952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erimeter firewall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olicy per firewall matrix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2209800" y="1371600"/>
            <a:ext cx="1238250" cy="295275"/>
          </a:xfrm>
          <a:prstGeom prst="rect">
            <a:avLst/>
          </a:prstGeom>
          <a:solidFill>
            <a:srgbClr val="FDE7F1">
              <a:alpha val="100000"/>
            </a:srgbClr>
          </a:solidFill>
          <a:ln w="9525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etScaler HA pair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PX in DMZ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2209800" y="1771650"/>
            <a:ext cx="1238250" cy="2952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Internal firewall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Zone segmentation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3952875" y="971550"/>
            <a:ext cx="1238250" cy="2952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ore / spine network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ustomer core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952875" y="1371600"/>
            <a:ext cx="1238250" cy="2952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ToR switch A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4 x 25GbE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3952875" y="1771650"/>
            <a:ext cx="1238250" cy="2952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ToR switch B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4 x 25GbE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3952875" y="2171700"/>
            <a:ext cx="1238250" cy="295275"/>
          </a:xfrm>
          <a:prstGeom prst="rect">
            <a:avLst/>
          </a:prstGeom>
          <a:solidFill>
            <a:srgbClr val="F3F1EC">
              <a:alpha val="100000"/>
            </a:srgbClr>
          </a:solidFill>
          <a:ln w="9525" cap="flat" cmpd="sng" algn="ctr">
            <a:solidFill>
              <a:srgbClr val="6B6B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LANs / subnets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0 Management (10.10.10.0/24) | 20 Citrix infrastructure (10.10.20....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5695950" y="971550"/>
            <a:ext cx="1238250" cy="295275"/>
          </a:xfrm>
          <a:prstGeom prst="rect">
            <a:avLst/>
          </a:prstGeom>
          <a:solidFill>
            <a:srgbClr val="E3F7EE">
              <a:alpha val="100000"/>
            </a:srgbClr>
          </a:solidFill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Multi-session (Virtual Apps) cluster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4 hosts (2 clusters) - 64 cores, 512 GB, 2 x 3.84 TB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5695950" y="1371600"/>
            <a:ext cx="1238250" cy="295275"/>
          </a:xfrm>
          <a:prstGeom prst="rect">
            <a:avLst/>
          </a:prstGeom>
          <a:solidFill>
            <a:srgbClr val="E3F7EE">
              <a:alpha val="100000"/>
            </a:srgbClr>
          </a:solidFill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ingle-session (Virtual Desktops) cluster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2 hosts - 64 cores, 2,048 GB, 7 x 3.84 TB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5695950" y="1771650"/>
            <a:ext cx="1238250" cy="295275"/>
          </a:xfrm>
          <a:prstGeom prst="rect">
            <a:avLst/>
          </a:prstGeom>
          <a:solidFill>
            <a:srgbClr val="E3F7EE">
              <a:alpha val="100000"/>
            </a:srgbClr>
          </a:solidFill>
          <a:ln w="9525" cap="flat" cmpd="sng" algn="ctr">
            <a:solidFill>
              <a:srgbClr val="2FA87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GPU cluster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8 hosts - 64 cores, 512 GB, 2 x 3.84 TB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7439025" y="971550"/>
            <a:ext cx="1238250" cy="295275"/>
          </a:xfrm>
          <a:prstGeom prst="rect">
            <a:avLst/>
          </a:prstGeom>
          <a:solidFill>
            <a:srgbClr val="E8EEF9">
              <a:alpha val="100000"/>
            </a:srgbClr>
          </a:solidFill>
          <a:ln w="9525" cap="flat" cmpd="sng" algn="ctr">
            <a:solidFill>
              <a:srgbClr val="4A6FB5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istributed storage (HCI)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utanix AOS with AHV Replication factor 2 (1N/1D) - traffic over ToR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466725" y="3057525"/>
            <a:ext cx="1238250" cy="2952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 rtlCol="0" vert="horz" bIns="9525" lIns="38100" rIns="19050" tIns="9525">
            <a:sp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OOB management switch]]></a:t>
            </a:r>
          </a:p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6 x 1Gb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ardware specifications (vendor-neutral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graphicFrame>
        <p:nvGraphicFramePr>
          <p:cNvPr id="8" name="" descr=""/>
          <p:cNvGraphicFramePr>
            <a:graphicFrameLocks noGrp="1"/>
          </p:cNvGraphicFramePr>
          <p:nvPr/>
        </p:nvGraphicFramePr>
        <p:xfrm>
          <a:off x="381000" y="714375"/>
          <a:ext cx="8382000" cy="0"/>
        </p:xfrm>
        <a:graphic>
          <a:graphicData uri="http://schemas.openxmlformats.org/drawingml/2006/table">
            <a:tbl>
              <a:tblPr firstRow="1" bandRow="1"/>
              <a:tblGrid>
                <a:gridCol w="2190750"/>
                <a:gridCol w="476250"/>
                <a:gridCol w="5715000"/>
              </a:tblGrid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tem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t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pecifica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ization host - Multi-session (Virtual Apps)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PU: 2 x CPU, at least 32 physical cores each (64 cores per host), 2.8 GHz or faster; x86-64 with hardware virtualization, SMT/Hyper-Threading enabled; Memory: 512 GB (16 x 32 GB RDIMM, 1 DIMM per channel, all channels populated); Boot: Mirrored boot device (2 x M.2 SSD) sized per the hypervisor vendor's boot requirements; Da...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ization host - Single-session (Virtual Desktops)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PU: 2 x CPU, at least 32 physical cores each (64 cores per host), 2.8 GHz or faster; x86-64 with hardware virtualization, SMT/Hyper-Threading enabled; Memory: 2,048 GB (16 x 128 GB RDIMM, 1 DIMM per channel, all channels populated); Boot: Mirrored boot device (2 x M.2 SSD) sized per the hypervisor vendor's boot requirements;...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ization host - GPU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PU: 2 x CPU, at least 32 physical cores each (64 cores per host), 2.8 GHz or faster; x86-64 with hardware virtualization, SMT/Hyper-Threading enabled; Memory: 512 GB (16 x 32 GB RDIMM, 1 DIMM per channel, all channels populated); Boot: Mirrored boot device (2 x M.2 SSD) sized per the hypervisor vendor's boot requirements; Da...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op-of-rack Ethernet switch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ownlinks: At least 44 x 25GbE; Uplinks: 4 x 100GbE (3:1 oversubscription target); Inter-switch: 2 ports for MLAG/vPC peer link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Out-of-band management switch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Ports: At least 46 x 1GbE copp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"/>
          <p:cNvSpPr txBox="1"/>
          <p:nvPr/>
        </p:nvSpPr>
        <p:spPr>
          <a:xfrm>
            <a:off x="381000" y="4714875"/>
            <a:ext cx="8382000" cy="2286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Models, CPU SKUs, memory population and drives must be validated in the vendor configurator; no part numbers are genera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Availability desig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381000" y="762000"/>
            <a:ext cx="8382000" cy="400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Multi-session (Virtual Apps) cluster: 24 hosts sized for N+1. Normal utilization CPU 75.8%, memory 62.5%; after 1 host failure(s) CPU 82.7%, memory 68.2% (ceilings 85% / 90%). Host count driven by CPU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ingle-session (Virtual Desktops) cluster: 12 hosts sized for N+1. Normal utilization CPU 76.3%, memory 70.7%; after 1 host failure(s) CPU 83.2%, memory 77.1% (ceilings 85% / 90%). Host count driven by CPU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GPU cluster: 8 hosts sized for N+1. Normal utilization CPU 66.7%, memory 64.4%; after 1 host failure(s) CPU 76.2%, memory 73.6% (ceilings 85% / 90%). Host count driven by CPU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elivery Controllers are deployed N+1 on different hosts (2 instances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toreFront runs as a load-balanced server group (2 instances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itrix databases use the selected SQL Server high-availability option (2 instances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etScaler Gateway is deployed as an HA pair (2 instances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isaster recovery (active-passive): approximately 22 hosts at the recovery site for 50% capacity. Proportional estimate of DR-site hosts; design DR networking, data replication and Citrix site/zone failover separate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ort requirements - zone summa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graphicFrame>
        <p:nvGraphicFramePr>
          <p:cNvPr id="8" name="" descr=""/>
          <p:cNvGraphicFramePr>
            <a:graphicFrameLocks noGrp="1"/>
          </p:cNvGraphicFramePr>
          <p:nvPr/>
        </p:nvGraphicFramePr>
        <p:xfrm>
          <a:off x="381000" y="714375"/>
          <a:ext cx="8382000" cy="0"/>
        </p:xfrm>
        <a:graphic>
          <a:graphicData uri="http://schemas.openxmlformats.org/drawingml/2006/table">
            <a:tbl>
              <a:tblPr firstRow="1" bandRow="1"/>
              <a:tblGrid>
                <a:gridCol w="1809750"/>
                <a:gridCol w="1809750"/>
                <a:gridCol w="571500"/>
                <a:gridCol w="4191000"/>
              </a:tblGrid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om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o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low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tocols / por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orkloads (VDA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80, TCP 80, 445, TCP 443, TCP 7229, TCP 8080, TCP 8286, TCP 8288, UDP 7229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orkloads (VDA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80, TCP 4975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80, TCP 80, 443, TCP 89, TCP 443, TCP 1433, TCP 7279, TCP 8082, TCP 8083, TCP 8287, TCP 27000, UDP 143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dentity & core servic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/UDP 389, TCP 88, TCP 88, 139, 445, TCP 389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nagemen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9440, UDP 16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nagemen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orkloads (VDA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/UDP 49152-65535, TCP 135, 3389, UDP 6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nagemen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/UDP 3389, TCP 80, TCP 80, 443, TCP 5985, TCP 5986, TCP 8082, TCP 8083, TCP 8284, UDP 16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nagemen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nagemen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/UDP 161, TCP/UDP 162, TCP/UDP 514, TCP/UDP 9440, TCP 22, TCP 443, TCP 647, TCP 9440, TCP 16514, TCP 49152-4921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orkloads (VDA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dentity & core servic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/UDP 53, TCP/UDP 88, TCP/UDP 389, TCP/UDP 464, TCP 80, TCP 88, TCP 135, TCP 389, TCP 445, TCP 636, TCP 3268, TCP 3...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orkloads (VDA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orkloads (VDA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900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nternal access (users, StoreFron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Workloads (VDAs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7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43, TCP 1494, TCP 2598, TCP 8008, UDP 1494, UDP 2598, UDP 16500-16509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itrix control pla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loud servic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80, TCP 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nternal access (users, StoreFron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nternal access (users, StoreFron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43, 80, TCP 808, TCP dynamic (random unreserved por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361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MZ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nternal access (users, StoreFron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80, 443, TCP 443, 80, TCP 8000, TCP 9080, TCP 9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AF9F6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"/>
          <p:cNvSpPr txBox="1"/>
          <p:nvPr/>
        </p:nvSpPr>
        <p:spPr>
          <a:xfrm>
            <a:off x="381000" y="4714875"/>
            <a:ext cx="8382000" cy="2286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179 documented flows apply to this design (60 mandatory, 119 conditional). Full matrix with official sources: Excel workbook / CSV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05400"/>
          <a:chOff x="0" y="0"/>
          <a:chExt cx="9144000" cy="51054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FAF9F6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" name=""/>
          <p:cNvSpPr txBox="1"/>
          <p:nvPr/>
        </p:nvSpPr>
        <p:spPr>
          <a:xfrm>
            <a:off x="0" y="533400"/>
            <a:ext cx="9144000" cy="19050"/>
          </a:xfrm>
          <a:prstGeom prst="rect">
            <a:avLst/>
          </a:prstGeom>
          <a:solidFill>
            <a:srgbClr val="E4E1D9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4" name="Citrix Sizer logo" descr="Citrix Sizer by Niyyasof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14300"/>
            <a:ext cx="304800" cy="304800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685800" y="114300"/>
            <a:ext cx="7239000" cy="3429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Risks and next step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239000" y="4933950"/>
            <a:ext cx="180975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Citrix Sizer by Niyyasof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85750" y="4933950"/>
            <a:ext cx="5715000" cy="17145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A9A94">
                    <a:alpha val="100000"/>
                  </a:srgbClr>
                </a:solidFill>
                <a:latin typeface="Calibri"/>
              </a:rPr>
              <a:t><![CDATA[Northwind Health (demo) - v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381000" y="762000"/>
            <a:ext cx="5334000" cy="400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[Warning] Multi-session (Virtual Apps) cluster: the host count exceeds the platform maximum of 16 hosts per cluster; split into 2 clusters of 12 hosts (each with N+1)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[Warning] GPU pool: Radiology viewing: GPU sizing cannot be derived from user counts alone. Validate the vGPU profile, board, driver/licensing and hypervisor compatibility with the GPU vendor's sizing guidance and a proof of concept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izing densities are planning estimates from Citrix VDI Handbook tables; validate with load testing or a pilot using the customer's applications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ardware models, CPU SKUs, DIMM population, drive qualification and GPU support must be validated in vendor configurators and compatibility lists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Firewall rules must be validated against the deployed product versions and enabled features.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79 knowledge-base rules used in this calculation are pending administrator approval; values derived from them are flagged "Requires validation"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905500" y="762000"/>
            <a:ext cx="2857500" cy="3619500"/>
          </a:xfrm>
          <a:prstGeom prst="rect">
            <a:avLst/>
          </a:prstGeom>
          <a:solidFill>
            <a:srgbClr val="F3F1EC">
              <a:alpha val="100000"/>
            </a:srgbClr>
          </a:solidFill>
          <a:ln w="9525" cap="flat" cmpd="sng" algn="ctr">
            <a:solidFill>
              <a:srgbClr val="E4E1D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0" name=""/>
          <p:cNvSpPr txBox="1"/>
          <p:nvPr/>
        </p:nvSpPr>
        <p:spPr>
          <a:xfrm>
            <a:off x="6057900" y="876300"/>
            <a:ext cx="2571750" cy="2286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ext step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057900" y="1162050"/>
            <a:ext cx="2571750" cy="3143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Approve pending knowledge-base rules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alidate densities with a pilot / load test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onfirm hardware in vendor configurators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alidate GPU profiles with the GPU vendor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Review firewall rules with security team]]></a:t>
            </a:r>
          </a:p>
          <a:p>
            <a:pPr algn="l" rtl="0" fontAlgn="base" marL="133350" marR="0" indent="-13335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>
                  <a:alpha val="100000"/>
                </a:srgbClr>
              </a:buClr>
              <a:buFont typeface="Calibri"/>
              <a:buChar char="•"/>
            </a:pPr>
            <a:r>
              <a:rPr lang="en-US" strike="noStrike" sz="10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Finalise licensing with each vendor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Niyyasoft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Citrix Sizer by Niyyasoft</dc:creator>
  <cp:lastModifiedBy>Unknown Creator</cp:lastModifiedBy>
  <dcterms:created xsi:type="dcterms:W3CDTF">2026-10-02T05:33:44Z</dcterms:created>
  <dcterms:modified xsi:type="dcterms:W3CDTF">2026-10-02T05:33:44Z</dcterms:modified>
  <dc:title>Citrix architecture - Workspace modernisation 2027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