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12192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Theme" Type="http://schemas.openxmlformats.org/officeDocument/2006/relationships/theme" Target="theme/theme1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diagram-logical.png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diagram-implementation.png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2A44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3" name="Shape 3"/>
          <p:cNvSpPr/>
          <p:nvPr/>
        </p:nvSpPr>
        <p:spPr>
          <a:xfrm>
            <a:off x="0" y="4754880"/>
            <a:ext cx="12191695" cy="73152"/>
          </a:xfrm>
          <a:prstGeom prst="rect">
            <a:avLst/>
          </a:prstGeom>
          <a:solidFill>
            <a:srgbClr val="14B8A6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4" name="Text 4"/>
          <p:cNvSpPr txBox="1"/>
          <p:nvPr/>
        </p:nvSpPr>
        <p:spPr>
          <a:xfrm>
            <a:off x="731520" y="1097280"/>
            <a:ext cx="10515600" cy="36576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buNone/>
            </a:pPr>
            <a:r>
              <a:rPr lang="en-GB" sz="1300" b="1" dirty="0">
                <a:solidFill>
                  <a:srgbClr val="5EEAD4"/>
                </a:solidFill>
                <a:latin typeface="Segoe UI"/>
              </a:rPr>
              <a:t>NIYAASOFT  ·  DLP SELECTOR TOOL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731520" y="1645920"/>
            <a:ext cx="10515600" cy="128016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buNone/>
            </a:pPr>
            <a:r>
              <a:rPr lang="en-GB" sz="3800" b="1" dirty="0">
                <a:solidFill>
                  <a:srgbClr val="FFFFFF"/>
                </a:solidFill>
                <a:latin typeface="Segoe UI"/>
              </a:rPr>
              <a:t>Data protection programme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731520" y="3017520"/>
            <a:ext cx="10515600" cy="54864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buNone/>
            </a:pPr>
            <a:r>
              <a:rPr lang="en-GB" sz="2000" dirty="0">
                <a:solidFill>
                  <a:srgbClr val="CBD5E1"/>
                </a:solidFill>
                <a:latin typeface="Segoe UI"/>
              </a:rPr>
              <a:t>DLP &amp; DSPM sizing and OEM selection</a:t>
            </a:r>
          </a:p>
        </p:txBody>
      </p:sp>
      <p:sp>
        <p:nvSpPr>
          <p:cNvPr id="7" name="Text 7"/>
          <p:cNvSpPr txBox="1"/>
          <p:nvPr/>
        </p:nvSpPr>
        <p:spPr>
          <a:xfrm>
            <a:off x="731520" y="5029200"/>
            <a:ext cx="10515600" cy="109728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buNone/>
            </a:pPr>
            <a:r>
              <a:rPr lang="en-GB" sz="1400" dirty="0">
                <a:solidFill>
                  <a:srgbClr val="FFFFFF"/>
                </a:solidFill>
                <a:latin typeface="Segoe UI"/>
              </a:rPr>
              <a:t>Customer: Niyyasoft</a:t>
            </a:r>
          </a:p>
          <a:p>
            <a:pPr algn="l">
              <a:spcBef>
                <a:spcPts val="400"/>
              </a:spcBef>
              <a:buNone/>
            </a:pPr>
            <a:r>
              <a:rPr lang="en-GB" sz="1400" dirty="0">
                <a:solidFill>
                  <a:srgbClr val="FFFFFF"/>
                </a:solidFill>
                <a:latin typeface="Segoe UI"/>
              </a:rPr>
              <a:t>Recommended: Netskope (96% fit)</a:t>
            </a:r>
          </a:p>
          <a:p>
            <a:pPr algn="l">
              <a:spcBef>
                <a:spcPts val="400"/>
              </a:spcBef>
              <a:buNone/>
            </a:pPr>
            <a:r>
              <a:rPr lang="en-GB" sz="1200" dirty="0">
                <a:solidFill>
                  <a:srgbClr val="94A3B8"/>
                </a:solidFill>
                <a:latin typeface="Segoe UI"/>
              </a:rPr>
              <a:t>Niyyasoft  ·  20 September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1B6FC9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3"/>
          <p:cNvSpPr txBox="1"/>
          <p:nvPr/>
        </p:nvSpPr>
        <p:spPr>
          <a:xfrm>
            <a:off x="502920" y="384048"/>
            <a:ext cx="11155680" cy="50292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buNone/>
            </a:pPr>
            <a:r>
              <a:rPr lang="en-GB" sz="2600" b="1" dirty="0">
                <a:solidFill>
                  <a:srgbClr val="1F3B57"/>
                </a:solidFill>
                <a:latin typeface="Segoe UI"/>
              </a:rPr>
              <a:t>Executive summary</a:t>
            </a:r>
          </a:p>
        </p:txBody>
      </p:sp>
      <p:sp>
        <p:nvSpPr>
          <p:cNvPr id="4" name="Text 4"/>
          <p:cNvSpPr txBox="1"/>
          <p:nvPr/>
        </p:nvSpPr>
        <p:spPr>
          <a:xfrm>
            <a:off x="502920" y="932688"/>
            <a:ext cx="11155680" cy="32004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buNone/>
            </a:pPr>
            <a:r>
              <a:rPr lang="en-GB" sz="1250" dirty="0">
                <a:solidFill>
                  <a:srgbClr val="6B7A88"/>
                </a:solidFill>
                <a:latin typeface="Segoe UI"/>
              </a:rPr>
              <a:t>The answer first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502920" y="6419088"/>
            <a:ext cx="8229600" cy="27432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buNone/>
            </a:pPr>
            <a:r>
              <a:rPr lang="en-GB" sz="900" dirty="0">
                <a:solidFill>
                  <a:srgbClr val="A3AEB8"/>
                </a:solidFill>
                <a:latin typeface="Segoe UI"/>
              </a:rPr>
              <a:t>Niyaasoft  |  DLPST  |  Data protection programme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11064240" y="6419088"/>
            <a:ext cx="640080" cy="27432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r">
              <a:buNone/>
            </a:pPr>
            <a:r>
              <a:rPr lang="en-GB" sz="900" dirty="0">
                <a:solidFill>
                  <a:srgbClr val="A3AEB8"/>
                </a:solidFill>
                <a:latin typeface="Segoe UI"/>
              </a:rPr>
              <a:t>2</a:t>
            </a:r>
          </a:p>
        </p:txBody>
      </p:sp>
      <p:sp>
        <p:nvSpPr>
          <p:cNvPr id="7" name="Shape 7"/>
          <p:cNvSpPr/>
          <p:nvPr/>
        </p:nvSpPr>
        <p:spPr>
          <a:xfrm>
            <a:off x="502920" y="1463040"/>
            <a:ext cx="2651760" cy="1143000"/>
          </a:xfrm>
          <a:prstGeom prst="roundRect">
            <a:avLst/>
          </a:prstGeom>
          <a:solidFill>
            <a:srgbClr val="F8FAFC"/>
          </a:solidFill>
          <a:ln w="6350">
            <a:solidFill>
              <a:srgbClr val="E2E8F0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8" name="Shape 8"/>
          <p:cNvSpPr/>
          <p:nvPr/>
        </p:nvSpPr>
        <p:spPr>
          <a:xfrm>
            <a:off x="502920" y="1463040"/>
            <a:ext cx="50292" cy="1143000"/>
          </a:xfrm>
          <a:prstGeom prst="rect">
            <a:avLst/>
          </a:prstGeom>
          <a:solidFill>
            <a:srgbClr val="1B6FC9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9" name="Text 9"/>
          <p:cNvSpPr txBox="1"/>
          <p:nvPr/>
        </p:nvSpPr>
        <p:spPr>
          <a:xfrm>
            <a:off x="685800" y="1664208"/>
            <a:ext cx="2286000" cy="4572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buNone/>
            </a:pPr>
            <a:r>
              <a:rPr lang="en-GB" sz="2100" b="1" dirty="0">
                <a:solidFill>
                  <a:srgbClr val="1F3B57"/>
                </a:solidFill>
                <a:latin typeface="Segoe UI"/>
              </a:rPr>
              <a:t>Netskope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685800" y="2157984"/>
            <a:ext cx="2286000" cy="36576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buNone/>
            </a:pPr>
            <a:r>
              <a:rPr lang="en-GB" sz="1000" dirty="0">
                <a:solidFill>
                  <a:srgbClr val="6B7A88"/>
                </a:solidFill>
                <a:latin typeface="Segoe UI"/>
              </a:rPr>
              <a:t>Best-fit OEM</a:t>
            </a:r>
          </a:p>
        </p:txBody>
      </p:sp>
      <p:sp>
        <p:nvSpPr>
          <p:cNvPr id="11" name="Shape 11"/>
          <p:cNvSpPr/>
          <p:nvPr/>
        </p:nvSpPr>
        <p:spPr>
          <a:xfrm>
            <a:off x="3337560" y="1463040"/>
            <a:ext cx="2651760" cy="1143000"/>
          </a:xfrm>
          <a:prstGeom prst="roundRect">
            <a:avLst/>
          </a:prstGeom>
          <a:solidFill>
            <a:srgbClr val="F8FAFC"/>
          </a:solidFill>
          <a:ln w="6350">
            <a:solidFill>
              <a:srgbClr val="E2E8F0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12" name="Shape 12"/>
          <p:cNvSpPr/>
          <p:nvPr/>
        </p:nvSpPr>
        <p:spPr>
          <a:xfrm>
            <a:off x="3337560" y="1463040"/>
            <a:ext cx="50292" cy="1143000"/>
          </a:xfrm>
          <a:prstGeom prst="rect">
            <a:avLst/>
          </a:prstGeom>
          <a:solidFill>
            <a:srgbClr val="1B6FC9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3" name="Text 13"/>
          <p:cNvSpPr txBox="1"/>
          <p:nvPr/>
        </p:nvSpPr>
        <p:spPr>
          <a:xfrm>
            <a:off x="3520440" y="1664208"/>
            <a:ext cx="2286000" cy="4572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buNone/>
            </a:pPr>
            <a:r>
              <a:rPr lang="en-GB" sz="2100" b="1" dirty="0">
                <a:solidFill>
                  <a:srgbClr val="1F3B57"/>
                </a:solidFill>
                <a:latin typeface="Segoe UI"/>
              </a:rPr>
              <a:t>96%</a:t>
            </a:r>
          </a:p>
        </p:txBody>
      </p:sp>
      <p:sp>
        <p:nvSpPr>
          <p:cNvPr id="14" name="Text 14"/>
          <p:cNvSpPr txBox="1"/>
          <p:nvPr/>
        </p:nvSpPr>
        <p:spPr>
          <a:xfrm>
            <a:off x="3520440" y="2157984"/>
            <a:ext cx="2286000" cy="36576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buNone/>
            </a:pPr>
            <a:r>
              <a:rPr lang="en-GB" sz="1000" dirty="0">
                <a:solidFill>
                  <a:srgbClr val="6B7A88"/>
                </a:solidFill>
                <a:latin typeface="Segoe UI"/>
              </a:rPr>
              <a:t>Weighted fit</a:t>
            </a:r>
          </a:p>
        </p:txBody>
      </p:sp>
      <p:sp>
        <p:nvSpPr>
          <p:cNvPr id="15" name="Shape 15"/>
          <p:cNvSpPr/>
          <p:nvPr/>
        </p:nvSpPr>
        <p:spPr>
          <a:xfrm>
            <a:off x="6172200" y="1463040"/>
            <a:ext cx="2651760" cy="1143000"/>
          </a:xfrm>
          <a:prstGeom prst="roundRect">
            <a:avLst/>
          </a:prstGeom>
          <a:solidFill>
            <a:srgbClr val="F8FAFC"/>
          </a:solidFill>
          <a:ln w="6350">
            <a:solidFill>
              <a:srgbClr val="E2E8F0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16" name="Shape 16"/>
          <p:cNvSpPr/>
          <p:nvPr/>
        </p:nvSpPr>
        <p:spPr>
          <a:xfrm>
            <a:off x="6172200" y="1463040"/>
            <a:ext cx="50292" cy="1143000"/>
          </a:xfrm>
          <a:prstGeom prst="rect">
            <a:avLst/>
          </a:prstGeom>
          <a:solidFill>
            <a:srgbClr val="1B6FC9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7" name="Text 17"/>
          <p:cNvSpPr txBox="1"/>
          <p:nvPr/>
        </p:nvSpPr>
        <p:spPr>
          <a:xfrm>
            <a:off x="6355080" y="1664208"/>
            <a:ext cx="2286000" cy="4572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buNone/>
            </a:pPr>
            <a:r>
              <a:rPr lang="en-GB" sz="2100" b="1" dirty="0">
                <a:solidFill>
                  <a:srgbClr val="1F3B57"/>
                </a:solidFill>
                <a:latin typeface="Segoe UI"/>
              </a:rPr>
              <a:t>15 / 15</a:t>
            </a:r>
          </a:p>
        </p:txBody>
      </p:sp>
      <p:sp>
        <p:nvSpPr>
          <p:cNvPr id="18" name="Text 18"/>
          <p:cNvSpPr txBox="1"/>
          <p:nvPr/>
        </p:nvSpPr>
        <p:spPr>
          <a:xfrm>
            <a:off x="6355080" y="2157984"/>
            <a:ext cx="2286000" cy="36576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buNone/>
            </a:pPr>
            <a:r>
              <a:rPr lang="en-GB" sz="1000" dirty="0">
                <a:solidFill>
                  <a:srgbClr val="6B7A88"/>
                </a:solidFill>
                <a:latin typeface="Segoe UI"/>
              </a:rPr>
              <a:t>Must-haves met</a:t>
            </a:r>
          </a:p>
        </p:txBody>
      </p:sp>
      <p:sp>
        <p:nvSpPr>
          <p:cNvPr id="19" name="Shape 19"/>
          <p:cNvSpPr/>
          <p:nvPr/>
        </p:nvSpPr>
        <p:spPr>
          <a:xfrm>
            <a:off x="9006840" y="1463040"/>
            <a:ext cx="2651760" cy="1143000"/>
          </a:xfrm>
          <a:prstGeom prst="roundRect">
            <a:avLst/>
          </a:prstGeom>
          <a:solidFill>
            <a:srgbClr val="F8FAFC"/>
          </a:solidFill>
          <a:ln w="6350">
            <a:solidFill>
              <a:srgbClr val="E2E8F0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" name="Shape 20"/>
          <p:cNvSpPr/>
          <p:nvPr/>
        </p:nvSpPr>
        <p:spPr>
          <a:xfrm>
            <a:off x="9006840" y="1463040"/>
            <a:ext cx="50292" cy="1143000"/>
          </a:xfrm>
          <a:prstGeom prst="rect">
            <a:avLst/>
          </a:prstGeom>
          <a:solidFill>
            <a:srgbClr val="1B6FC9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1" name="Text 21"/>
          <p:cNvSpPr txBox="1"/>
          <p:nvPr/>
        </p:nvSpPr>
        <p:spPr>
          <a:xfrm>
            <a:off x="9189720" y="1664208"/>
            <a:ext cx="2286000" cy="4572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buNone/>
            </a:pPr>
            <a:r>
              <a:rPr lang="en-GB" sz="2100" b="1" dirty="0">
                <a:solidFill>
                  <a:srgbClr val="1F3B57"/>
                </a:solidFill>
                <a:latin typeface="Segoe UI"/>
              </a:rPr>
              <a:t>27</a:t>
            </a:r>
          </a:p>
        </p:txBody>
      </p:sp>
      <p:sp>
        <p:nvSpPr>
          <p:cNvPr id="22" name="Text 22"/>
          <p:cNvSpPr txBox="1"/>
          <p:nvPr/>
        </p:nvSpPr>
        <p:spPr>
          <a:xfrm>
            <a:off x="9189720" y="2157984"/>
            <a:ext cx="2286000" cy="36576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buNone/>
            </a:pPr>
            <a:r>
              <a:rPr lang="en-GB" sz="1000" dirty="0">
                <a:solidFill>
                  <a:srgbClr val="6B7A88"/>
                </a:solidFill>
                <a:latin typeface="Segoe UI"/>
              </a:rPr>
              <a:t>Requirements scored</a:t>
            </a:r>
          </a:p>
        </p:txBody>
      </p:sp>
      <p:sp>
        <p:nvSpPr>
          <p:cNvPr id="23" name="Text 23"/>
          <p:cNvSpPr txBox="1"/>
          <p:nvPr/>
        </p:nvSpPr>
        <p:spPr>
          <a:xfrm>
            <a:off x="502920" y="2926080"/>
            <a:ext cx="11155680" cy="329184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buNone/>
            </a:pPr>
            <a:r>
              <a:rPr lang="en-GB" sz="1500" dirty="0">
                <a:solidFill>
                  <a:srgbClr val="1F2933"/>
                </a:solidFill>
                <a:latin typeface="Segoe UI"/>
              </a:rPr>
              <a:t>5 OEMs were scored against 27 requirements derived from the environment and the priorities set for Niyyasoft. Netskope ranks first with a weighted fit of 96%, meeting 15 of 15 must-have requirements with no gaps. SaaS - Netskope One on NewEdge. Customer-side footprint is 5 VM(s) (2x Netskope Cloud Exchange (Large), 2x Netskope DSPM sidecar (in customer cloud), 1x Netskope DSPM appliance (VMware OVA)); everything else runs in the Netskope tenant.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1B6FC9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3"/>
          <p:cNvSpPr txBox="1"/>
          <p:nvPr/>
        </p:nvSpPr>
        <p:spPr>
          <a:xfrm>
            <a:off x="502920" y="384048"/>
            <a:ext cx="11155680" cy="50292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buNone/>
            </a:pPr>
            <a:r>
              <a:rPr lang="en-GB" sz="2600" b="1" dirty="0">
                <a:solidFill>
                  <a:srgbClr val="1F3B57"/>
                </a:solidFill>
                <a:latin typeface="Segoe UI"/>
              </a:rPr>
              <a:t>OEM ranking</a:t>
            </a:r>
          </a:p>
        </p:txBody>
      </p:sp>
      <p:sp>
        <p:nvSpPr>
          <p:cNvPr id="4" name="Text 4"/>
          <p:cNvSpPr txBox="1"/>
          <p:nvPr/>
        </p:nvSpPr>
        <p:spPr>
          <a:xfrm>
            <a:off x="502920" y="932688"/>
            <a:ext cx="11155680" cy="32004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buNone/>
            </a:pPr>
            <a:r>
              <a:rPr lang="en-GB" sz="1250" dirty="0">
                <a:solidFill>
                  <a:srgbClr val="6B7A88"/>
                </a:solidFill>
                <a:latin typeface="Segoe UI"/>
              </a:rPr>
              <a:t>Fewest must-have gaps first, then highest weighted fit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502920" y="6419088"/>
            <a:ext cx="8229600" cy="27432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buNone/>
            </a:pPr>
            <a:r>
              <a:rPr lang="en-GB" sz="900" dirty="0">
                <a:solidFill>
                  <a:srgbClr val="A3AEB8"/>
                </a:solidFill>
                <a:latin typeface="Segoe UI"/>
              </a:rPr>
              <a:t>Niyaasoft  |  DLPST  |  Data protection programme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11064240" y="6419088"/>
            <a:ext cx="640080" cy="27432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r">
              <a:buNone/>
            </a:pPr>
            <a:r>
              <a:rPr lang="en-GB" sz="900" dirty="0">
                <a:solidFill>
                  <a:srgbClr val="A3AEB8"/>
                </a:solidFill>
                <a:latin typeface="Segoe UI"/>
              </a:rPr>
              <a:t>3</a:t>
            </a:r>
          </a:p>
        </p:txBody>
      </p:sp>
      <p:graphicFrame>
        <p:nvGraphicFramePr>
          <p:cNvPr id="7" name="Table 7"/>
          <p:cNvGraphicFramePr>
            <a:graphicFrameLocks noGrp="1"/>
          </p:cNvGraphicFramePr>
          <p:nvPr/>
        </p:nvGraphicFramePr>
        <p:xfrm>
          <a:off x="502920" y="1463040"/>
          <a:ext cx="11155680" cy="2743200"/>
        </p:xfrm>
        <a:graphic>
          <a:graphicData uri="http://schemas.openxmlformats.org/drawingml/2006/table">
            <a:tbl>
              <a:tblPr firstRow="1" bandRow="1"/>
              <a:tblGrid>
                <a:gridCol w="640080"/>
                <a:gridCol w="2103120"/>
                <a:gridCol w="731520"/>
                <a:gridCol w="1188720"/>
                <a:gridCol w="1280160"/>
                <a:gridCol w="2560320"/>
                <a:gridCol w="2651760"/>
              </a:tblGrid>
              <a:tr h="457200"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100" b="1" dirty="0">
                          <a:solidFill>
                            <a:srgbClr val="FFFFFF"/>
                          </a:solidFill>
                          <a:latin typeface="Segoe UI"/>
                        </a:rPr>
                        <a:t>Rank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0F2A44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100" b="1" dirty="0">
                          <a:solidFill>
                            <a:srgbClr val="FFFFFF"/>
                          </a:solidFill>
                          <a:latin typeface="Segoe UI"/>
                        </a:rPr>
                        <a:t>OEM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0F2A44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100" b="1" dirty="0">
                          <a:solidFill>
                            <a:srgbClr val="FFFFFF"/>
                          </a:solidFill>
                          <a:latin typeface="Segoe UI"/>
                        </a:rPr>
                        <a:t>Fit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0F2A44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100" b="1" dirty="0">
                          <a:solidFill>
                            <a:srgbClr val="FFFFFF"/>
                          </a:solidFill>
                          <a:latin typeface="Segoe UI"/>
                        </a:rPr>
                        <a:t>Reading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0F2A44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100" b="1" dirty="0">
                          <a:solidFill>
                            <a:srgbClr val="FFFFFF"/>
                          </a:solidFill>
                          <a:latin typeface="Segoe UI"/>
                        </a:rPr>
                        <a:t>Must-haves met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0F2A44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100" b="1" dirty="0">
                          <a:solidFill>
                            <a:srgbClr val="FFFFFF"/>
                          </a:solidFill>
                          <a:latin typeface="Segoe UI"/>
                        </a:rPr>
                        <a:t>Must-have gaps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0F2A44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100" b="1" dirty="0">
                          <a:solidFill>
                            <a:srgbClr val="FFFFFF"/>
                          </a:solidFill>
                          <a:latin typeface="Segoe UI"/>
                        </a:rPr>
                        <a:t>Delivery model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0F2A44"/>
                    </a:solidFill>
                  </a:tcPr>
                </a:tc>
              </a:tr>
              <a:tr h="457200"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100" dirty="0">
                          <a:solidFill>
                            <a:srgbClr val="1F2933"/>
                          </a:solidFill>
                          <a:latin typeface="Segoe UI"/>
                        </a:rPr>
                        <a:t>#1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100" dirty="0">
                          <a:solidFill>
                            <a:srgbClr val="1F2933"/>
                          </a:solidFill>
                          <a:latin typeface="Segoe UI"/>
                        </a:rPr>
                        <a:t>Netskope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100" dirty="0">
                          <a:solidFill>
                            <a:srgbClr val="1F2933"/>
                          </a:solidFill>
                          <a:latin typeface="Segoe UI"/>
                        </a:rPr>
                        <a:t>96%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100" dirty="0">
                          <a:solidFill>
                            <a:srgbClr val="1F2933"/>
                          </a:solidFill>
                          <a:latin typeface="Segoe UI"/>
                        </a:rPr>
                        <a:t>Strong fit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100" dirty="0">
                          <a:solidFill>
                            <a:srgbClr val="1F2933"/>
                          </a:solidFill>
                          <a:latin typeface="Segoe UI"/>
                        </a:rPr>
                        <a:t>15 / 15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100" dirty="0">
                          <a:solidFill>
                            <a:srgbClr val="1F2933"/>
                          </a:solidFill>
                          <a:latin typeface="Segoe UI"/>
                        </a:rPr>
                        <a:t>None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100" dirty="0">
                          <a:solidFill>
                            <a:srgbClr val="1F2933"/>
                          </a:solidFill>
                          <a:latin typeface="Segoe UI"/>
                        </a:rPr>
                        <a:t>SaaS - Netskope One on NewEdge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</a:tr>
              <a:tr h="457200"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100" dirty="0">
                          <a:solidFill>
                            <a:srgbClr val="1F2933"/>
                          </a:solidFill>
                          <a:latin typeface="Segoe UI"/>
                        </a:rPr>
                        <a:t>#2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100" dirty="0">
                          <a:solidFill>
                            <a:srgbClr val="1F2933"/>
                          </a:solidFill>
                          <a:latin typeface="Segoe UI"/>
                        </a:rPr>
                        <a:t>Proofpoint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100" dirty="0">
                          <a:solidFill>
                            <a:srgbClr val="1F2933"/>
                          </a:solidFill>
                          <a:latin typeface="Segoe UI"/>
                        </a:rPr>
                        <a:t>94%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100" dirty="0">
                          <a:solidFill>
                            <a:srgbClr val="1F2933"/>
                          </a:solidFill>
                          <a:latin typeface="Segoe UI"/>
                        </a:rPr>
                        <a:t>Strong fit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100" dirty="0">
                          <a:solidFill>
                            <a:srgbClr val="1F2933"/>
                          </a:solidFill>
                          <a:latin typeface="Segoe UI"/>
                        </a:rPr>
                        <a:t>15 / 15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100" dirty="0">
                          <a:solidFill>
                            <a:srgbClr val="1F2933"/>
                          </a:solidFill>
                          <a:latin typeface="Segoe UI"/>
                        </a:rPr>
                        <a:t>None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100" dirty="0">
                          <a:solidFill>
                            <a:srgbClr val="1F2933"/>
                          </a:solidFill>
                          <a:latin typeface="Segoe UI"/>
                        </a:rPr>
                        <a:t>SaaS - Proofpoint Data Security platform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100" dirty="0">
                          <a:solidFill>
                            <a:srgbClr val="1F2933"/>
                          </a:solidFill>
                          <a:latin typeface="Segoe UI"/>
                        </a:rPr>
                        <a:t>#3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100" dirty="0">
                          <a:solidFill>
                            <a:srgbClr val="1F2933"/>
                          </a:solidFill>
                          <a:latin typeface="Segoe UI"/>
                        </a:rPr>
                        <a:t>Forcepoint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100" dirty="0">
                          <a:solidFill>
                            <a:srgbClr val="1F2933"/>
                          </a:solidFill>
                          <a:latin typeface="Segoe UI"/>
                        </a:rPr>
                        <a:t>93%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100" dirty="0">
                          <a:solidFill>
                            <a:srgbClr val="1F2933"/>
                          </a:solidFill>
                          <a:latin typeface="Segoe UI"/>
                        </a:rPr>
                        <a:t>Strong fit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100" dirty="0">
                          <a:solidFill>
                            <a:srgbClr val="1F2933"/>
                          </a:solidFill>
                          <a:latin typeface="Segoe UI"/>
                        </a:rPr>
                        <a:t>15 / 15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100" dirty="0">
                          <a:solidFill>
                            <a:srgbClr val="1F2933"/>
                          </a:solidFill>
                          <a:latin typeface="Segoe UI"/>
                        </a:rPr>
                        <a:t>None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100" dirty="0">
                          <a:solidFill>
                            <a:srgbClr val="1F2933"/>
                          </a:solidFill>
                          <a:latin typeface="Segoe UI"/>
                        </a:rPr>
                        <a:t>Hybrid - Forcepoint DLP 10.4 on-premises + Data Security Cloud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</a:tr>
              <a:tr h="457200"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100" dirty="0">
                          <a:solidFill>
                            <a:srgbClr val="1F2933"/>
                          </a:solidFill>
                          <a:latin typeface="Segoe UI"/>
                        </a:rPr>
                        <a:t>#4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100" dirty="0">
                          <a:solidFill>
                            <a:srgbClr val="1F2933"/>
                          </a:solidFill>
                          <a:latin typeface="Segoe UI"/>
                        </a:rPr>
                        <a:t>Symantec (Broadcom)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100" dirty="0">
                          <a:solidFill>
                            <a:srgbClr val="1F2933"/>
                          </a:solidFill>
                          <a:latin typeface="Segoe UI"/>
                        </a:rPr>
                        <a:t>92%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100" dirty="0">
                          <a:solidFill>
                            <a:srgbClr val="1F2933"/>
                          </a:solidFill>
                          <a:latin typeface="Segoe UI"/>
                        </a:rPr>
                        <a:t>Strong fit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100" dirty="0">
                          <a:solidFill>
                            <a:srgbClr val="1F2933"/>
                          </a:solidFill>
                          <a:latin typeface="Segoe UI"/>
                        </a:rPr>
                        <a:t>15 / 15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100" dirty="0">
                          <a:solidFill>
                            <a:srgbClr val="1F2933"/>
                          </a:solidFill>
                          <a:latin typeface="Segoe UI"/>
                        </a:rPr>
                        <a:t>None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100" dirty="0">
                          <a:solidFill>
                            <a:srgbClr val="1F2933"/>
                          </a:solidFill>
                          <a:latin typeface="Segoe UI"/>
                        </a:rPr>
                        <a:t>On-premises Enforce + detection servers, with cloud detectors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100" dirty="0">
                          <a:solidFill>
                            <a:srgbClr val="1F2933"/>
                          </a:solidFill>
                          <a:latin typeface="Segoe UI"/>
                        </a:rPr>
                        <a:t>#5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100" dirty="0">
                          <a:solidFill>
                            <a:srgbClr val="1F2933"/>
                          </a:solidFill>
                          <a:latin typeface="Segoe UI"/>
                        </a:rPr>
                        <a:t>Fortra (Digital Guardian)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100" dirty="0">
                          <a:solidFill>
                            <a:srgbClr val="1F2933"/>
                          </a:solidFill>
                          <a:latin typeface="Segoe UI"/>
                        </a:rPr>
                        <a:t>92%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100" dirty="0">
                          <a:solidFill>
                            <a:srgbClr val="1F2933"/>
                          </a:solidFill>
                          <a:latin typeface="Segoe UI"/>
                        </a:rPr>
                        <a:t>Strong fit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100" dirty="0">
                          <a:solidFill>
                            <a:srgbClr val="1F2933"/>
                          </a:solidFill>
                          <a:latin typeface="Segoe UI"/>
                        </a:rPr>
                        <a:t>15 / 15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100" dirty="0">
                          <a:solidFill>
                            <a:srgbClr val="1F2933"/>
                          </a:solidFill>
                          <a:latin typeface="Segoe UI"/>
                        </a:rPr>
                        <a:t>None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100" dirty="0">
                          <a:solidFill>
                            <a:srgbClr val="1F2933"/>
                          </a:solidFill>
                          <a:latin typeface="Segoe UI"/>
                        </a:rPr>
                        <a:t>SaaS - Fortra DLP (cloud console + ARC) with on-prem gateways a…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1B6FC9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3"/>
          <p:cNvSpPr txBox="1"/>
          <p:nvPr/>
        </p:nvSpPr>
        <p:spPr>
          <a:xfrm>
            <a:off x="502920" y="384048"/>
            <a:ext cx="11155680" cy="50292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buNone/>
            </a:pPr>
            <a:r>
              <a:rPr lang="en-GB" sz="2600" b="1" dirty="0">
                <a:solidFill>
                  <a:srgbClr val="1F3B57"/>
                </a:solidFill>
                <a:latin typeface="Segoe UI"/>
              </a:rPr>
              <a:t>How each OEM matches the requirements</a:t>
            </a:r>
          </a:p>
        </p:txBody>
      </p:sp>
      <p:sp>
        <p:nvSpPr>
          <p:cNvPr id="4" name="Text 4"/>
          <p:cNvSpPr txBox="1"/>
          <p:nvPr/>
        </p:nvSpPr>
        <p:spPr>
          <a:xfrm>
            <a:off x="502920" y="932688"/>
            <a:ext cx="11155680" cy="32004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buNone/>
            </a:pPr>
            <a:r>
              <a:rPr lang="en-GB" sz="1250" dirty="0">
                <a:solidFill>
                  <a:srgbClr val="6B7A88"/>
                </a:solidFill>
                <a:latin typeface="Segoe UI"/>
              </a:rPr>
              <a:t>Weighted fit per capability area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502920" y="6419088"/>
            <a:ext cx="8229600" cy="27432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buNone/>
            </a:pPr>
            <a:r>
              <a:rPr lang="en-GB" sz="900" dirty="0">
                <a:solidFill>
                  <a:srgbClr val="A3AEB8"/>
                </a:solidFill>
                <a:latin typeface="Segoe UI"/>
              </a:rPr>
              <a:t>Niyaasoft  |  DLPST  |  Data protection programme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11064240" y="6419088"/>
            <a:ext cx="640080" cy="27432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r">
              <a:buNone/>
            </a:pPr>
            <a:r>
              <a:rPr lang="en-GB" sz="900" dirty="0">
                <a:solidFill>
                  <a:srgbClr val="A3AEB8"/>
                </a:solidFill>
                <a:latin typeface="Segoe UI"/>
              </a:rPr>
              <a:t>4</a:t>
            </a:r>
          </a:p>
        </p:txBody>
      </p:sp>
      <p:graphicFrame>
        <p:nvGraphicFramePr>
          <p:cNvPr id="7" name="Table 7"/>
          <p:cNvGraphicFramePr>
            <a:graphicFrameLocks noGrp="1"/>
          </p:cNvGraphicFramePr>
          <p:nvPr/>
        </p:nvGraphicFramePr>
        <p:xfrm>
          <a:off x="502920" y="1463040"/>
          <a:ext cx="11109960" cy="3840480"/>
        </p:xfrm>
        <a:graphic>
          <a:graphicData uri="http://schemas.openxmlformats.org/drawingml/2006/table">
            <a:tbl>
              <a:tblPr firstRow="1" bandRow="1"/>
              <a:tblGrid>
                <a:gridCol w="3108960"/>
                <a:gridCol w="1600200"/>
                <a:gridCol w="1600200"/>
                <a:gridCol w="1600200"/>
                <a:gridCol w="1600200"/>
                <a:gridCol w="1600200"/>
              </a:tblGrid>
              <a:tr h="384048"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100" b="1" dirty="0">
                          <a:solidFill>
                            <a:srgbClr val="FFFFFF"/>
                          </a:solidFill>
                          <a:latin typeface="Segoe UI"/>
                        </a:rPr>
                        <a:t>Capability area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0F2A44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100" b="1" dirty="0">
                          <a:solidFill>
                            <a:srgbClr val="FFFFFF"/>
                          </a:solidFill>
                          <a:latin typeface="Segoe UI"/>
                        </a:rPr>
                        <a:t>Netskope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0F2A44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100" b="1" dirty="0">
                          <a:solidFill>
                            <a:srgbClr val="FFFFFF"/>
                          </a:solidFill>
                          <a:latin typeface="Segoe UI"/>
                        </a:rPr>
                        <a:t>Proofpoint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0F2A44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100" b="1" dirty="0">
                          <a:solidFill>
                            <a:srgbClr val="FFFFFF"/>
                          </a:solidFill>
                          <a:latin typeface="Segoe UI"/>
                        </a:rPr>
                        <a:t>Forcepoint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0F2A44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100" b="1" dirty="0">
                          <a:solidFill>
                            <a:srgbClr val="FFFFFF"/>
                          </a:solidFill>
                          <a:latin typeface="Segoe UI"/>
                        </a:rPr>
                        <a:t>Symantec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0F2A44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100" b="1" dirty="0">
                          <a:solidFill>
                            <a:srgbClr val="FFFFFF"/>
                          </a:solidFill>
                          <a:latin typeface="Segoe UI"/>
                        </a:rPr>
                        <a:t>Fortra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0F2A44"/>
                    </a:solidFill>
                  </a:tcPr>
                </a:tc>
              </a:tr>
              <a:tr h="384048"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100" dirty="0">
                          <a:solidFill>
                            <a:srgbClr val="1F2933"/>
                          </a:solidFill>
                          <a:latin typeface="Segoe UI"/>
                        </a:rPr>
                        <a:t>Endpoint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100" dirty="0">
                          <a:solidFill>
                            <a:srgbClr val="1F2933"/>
                          </a:solidFill>
                          <a:latin typeface="Segoe UI"/>
                        </a:rPr>
                        <a:t>85%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100" dirty="0">
                          <a:solidFill>
                            <a:srgbClr val="1F2933"/>
                          </a:solidFill>
                          <a:latin typeface="Segoe UI"/>
                        </a:rPr>
                        <a:t>100%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100" dirty="0">
                          <a:solidFill>
                            <a:srgbClr val="1F2933"/>
                          </a:solidFill>
                          <a:latin typeface="Segoe UI"/>
                        </a:rPr>
                        <a:t>100%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100" dirty="0">
                          <a:solidFill>
                            <a:srgbClr val="1F2933"/>
                          </a:solidFill>
                          <a:latin typeface="Segoe UI"/>
                        </a:rPr>
                        <a:t>100%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100" dirty="0">
                          <a:solidFill>
                            <a:srgbClr val="1F2933"/>
                          </a:solidFill>
                          <a:latin typeface="Segoe UI"/>
                        </a:rPr>
                        <a:t>100%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</a:tr>
              <a:tr h="384048"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100" dirty="0">
                          <a:solidFill>
                            <a:srgbClr val="1F2933"/>
                          </a:solidFill>
                          <a:latin typeface="Segoe UI"/>
                        </a:rPr>
                        <a:t>Email, web &amp; network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100" dirty="0">
                          <a:solidFill>
                            <a:srgbClr val="1F2933"/>
                          </a:solidFill>
                          <a:latin typeface="Segoe UI"/>
                        </a:rPr>
                        <a:t>100%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100" dirty="0">
                          <a:solidFill>
                            <a:srgbClr val="1F2933"/>
                          </a:solidFill>
                          <a:latin typeface="Segoe UI"/>
                        </a:rPr>
                        <a:t>92%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100" dirty="0">
                          <a:solidFill>
                            <a:srgbClr val="1F2933"/>
                          </a:solidFill>
                          <a:latin typeface="Segoe UI"/>
                        </a:rPr>
                        <a:t>93%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100" dirty="0">
                          <a:solidFill>
                            <a:srgbClr val="1F2933"/>
                          </a:solidFill>
                          <a:latin typeface="Segoe UI"/>
                        </a:rPr>
                        <a:t>93%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100" dirty="0">
                          <a:solidFill>
                            <a:srgbClr val="1F2933"/>
                          </a:solidFill>
                          <a:latin typeface="Segoe UI"/>
                        </a:rPr>
                        <a:t>92%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100" dirty="0">
                          <a:solidFill>
                            <a:srgbClr val="1F2933"/>
                          </a:solidFill>
                          <a:latin typeface="Segoe UI"/>
                        </a:rPr>
                        <a:t>Cloud apps, CASB &amp; GenAI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100" dirty="0">
                          <a:solidFill>
                            <a:srgbClr val="1F2933"/>
                          </a:solidFill>
                          <a:latin typeface="Segoe UI"/>
                        </a:rPr>
                        <a:t>100%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100" dirty="0">
                          <a:solidFill>
                            <a:srgbClr val="1F2933"/>
                          </a:solidFill>
                          <a:latin typeface="Segoe UI"/>
                        </a:rPr>
                        <a:t>100%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100" dirty="0">
                          <a:solidFill>
                            <a:srgbClr val="1F2933"/>
                          </a:solidFill>
                          <a:latin typeface="Segoe UI"/>
                        </a:rPr>
                        <a:t>85%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100" dirty="0">
                          <a:solidFill>
                            <a:srgbClr val="1F2933"/>
                          </a:solidFill>
                          <a:latin typeface="Segoe UI"/>
                        </a:rPr>
                        <a:t>90%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100" dirty="0">
                          <a:solidFill>
                            <a:srgbClr val="1F2933"/>
                          </a:solidFill>
                          <a:latin typeface="Segoe UI"/>
                        </a:rPr>
                        <a:t>90%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</a:tr>
              <a:tr h="384048"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100" dirty="0">
                          <a:solidFill>
                            <a:srgbClr val="1F2933"/>
                          </a:solidFill>
                          <a:latin typeface="Segoe UI"/>
                        </a:rPr>
                        <a:t>Data-at-rest discovery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100" dirty="0">
                          <a:solidFill>
                            <a:srgbClr val="1F2933"/>
                          </a:solidFill>
                          <a:latin typeface="Segoe UI"/>
                        </a:rPr>
                        <a:t>93%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100" dirty="0">
                          <a:solidFill>
                            <a:srgbClr val="1F2933"/>
                          </a:solidFill>
                          <a:latin typeface="Segoe UI"/>
                        </a:rPr>
                        <a:t>93%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100" dirty="0">
                          <a:solidFill>
                            <a:srgbClr val="1F2933"/>
                          </a:solidFill>
                          <a:latin typeface="Segoe UI"/>
                        </a:rPr>
                        <a:t>100%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100" dirty="0">
                          <a:solidFill>
                            <a:srgbClr val="1F2933"/>
                          </a:solidFill>
                          <a:latin typeface="Segoe UI"/>
                        </a:rPr>
                        <a:t>100%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100" dirty="0">
                          <a:solidFill>
                            <a:srgbClr val="1F2933"/>
                          </a:solidFill>
                          <a:latin typeface="Segoe UI"/>
                        </a:rPr>
                        <a:t>100%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100" dirty="0">
                          <a:solidFill>
                            <a:srgbClr val="1F2933"/>
                          </a:solidFill>
                          <a:latin typeface="Segoe UI"/>
                        </a:rPr>
                        <a:t>DSPM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100" dirty="0">
                          <a:solidFill>
                            <a:srgbClr val="1F2933"/>
                          </a:solidFill>
                          <a:latin typeface="Segoe UI"/>
                        </a:rPr>
                        <a:t>100%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100" dirty="0">
                          <a:solidFill>
                            <a:srgbClr val="1F2933"/>
                          </a:solidFill>
                          <a:latin typeface="Segoe UI"/>
                        </a:rPr>
                        <a:t>85%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100" dirty="0">
                          <a:solidFill>
                            <a:srgbClr val="1F2933"/>
                          </a:solidFill>
                          <a:latin typeface="Segoe UI"/>
                        </a:rPr>
                        <a:t>85%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100" dirty="0">
                          <a:solidFill>
                            <a:srgbClr val="1F2933"/>
                          </a:solidFill>
                          <a:latin typeface="Segoe UI"/>
                        </a:rPr>
                        <a:t>78%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100" dirty="0">
                          <a:solidFill>
                            <a:srgbClr val="1F2933"/>
                          </a:solidFill>
                          <a:latin typeface="Segoe UI"/>
                        </a:rPr>
                        <a:t>88%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</a:tr>
              <a:tr h="384048"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100" dirty="0">
                          <a:solidFill>
                            <a:srgbClr val="1F2933"/>
                          </a:solidFill>
                          <a:latin typeface="Segoe UI"/>
                        </a:rPr>
                        <a:t>Detection &amp; classification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100" dirty="0">
                          <a:solidFill>
                            <a:srgbClr val="1F2933"/>
                          </a:solidFill>
                          <a:latin typeface="Segoe UI"/>
                        </a:rPr>
                        <a:t>97%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100" dirty="0">
                          <a:solidFill>
                            <a:srgbClr val="1F2933"/>
                          </a:solidFill>
                          <a:latin typeface="Segoe UI"/>
                        </a:rPr>
                        <a:t>100%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100" dirty="0">
                          <a:solidFill>
                            <a:srgbClr val="1F2933"/>
                          </a:solidFill>
                          <a:latin typeface="Segoe UI"/>
                        </a:rPr>
                        <a:t>99%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100" dirty="0">
                          <a:solidFill>
                            <a:srgbClr val="1F2933"/>
                          </a:solidFill>
                          <a:latin typeface="Segoe UI"/>
                        </a:rPr>
                        <a:t>91%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100" dirty="0">
                          <a:solidFill>
                            <a:srgbClr val="1F2933"/>
                          </a:solidFill>
                          <a:latin typeface="Segoe UI"/>
                        </a:rPr>
                        <a:t>86%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100" dirty="0">
                          <a:solidFill>
                            <a:srgbClr val="1F2933"/>
                          </a:solidFill>
                          <a:latin typeface="Segoe UI"/>
                        </a:rPr>
                        <a:t>Protection &amp; insider risk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100" dirty="0">
                          <a:solidFill>
                            <a:srgbClr val="1F2933"/>
                          </a:solidFill>
                          <a:latin typeface="Segoe UI"/>
                        </a:rPr>
                        <a:t>89%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100" dirty="0">
                          <a:solidFill>
                            <a:srgbClr val="1F2933"/>
                          </a:solidFill>
                          <a:latin typeface="Segoe UI"/>
                        </a:rPr>
                        <a:t>84%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100" dirty="0">
                          <a:solidFill>
                            <a:srgbClr val="1F2933"/>
                          </a:solidFill>
                          <a:latin typeface="Segoe UI"/>
                        </a:rPr>
                        <a:t>85%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100" dirty="0">
                          <a:solidFill>
                            <a:srgbClr val="1F2933"/>
                          </a:solidFill>
                          <a:latin typeface="Segoe UI"/>
                        </a:rPr>
                        <a:t>86%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100" dirty="0">
                          <a:solidFill>
                            <a:srgbClr val="1F2933"/>
                          </a:solidFill>
                          <a:latin typeface="Segoe UI"/>
                        </a:rPr>
                        <a:t>99%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</a:tr>
              <a:tr h="384048"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100" dirty="0">
                          <a:solidFill>
                            <a:srgbClr val="1F2933"/>
                          </a:solidFill>
                          <a:latin typeface="Segoe UI"/>
                        </a:rPr>
                        <a:t>Operations &amp; integration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100" dirty="0">
                          <a:solidFill>
                            <a:srgbClr val="1F2933"/>
                          </a:solidFill>
                          <a:latin typeface="Segoe UI"/>
                        </a:rPr>
                        <a:t>100%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100" dirty="0">
                          <a:solidFill>
                            <a:srgbClr val="1F2933"/>
                          </a:solidFill>
                          <a:latin typeface="Segoe UI"/>
                        </a:rPr>
                        <a:t>100%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100" dirty="0">
                          <a:solidFill>
                            <a:srgbClr val="1F2933"/>
                          </a:solidFill>
                          <a:latin typeface="Segoe UI"/>
                        </a:rPr>
                        <a:t>100%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100" dirty="0">
                          <a:solidFill>
                            <a:srgbClr val="1F2933"/>
                          </a:solidFill>
                          <a:latin typeface="Segoe UI"/>
                        </a:rPr>
                        <a:t>100%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100" dirty="0">
                          <a:solidFill>
                            <a:srgbClr val="1F2933"/>
                          </a:solidFill>
                          <a:latin typeface="Segoe UI"/>
                        </a:rPr>
                        <a:t>88%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100" dirty="0">
                          <a:solidFill>
                            <a:srgbClr val="1F2933"/>
                          </a:solidFill>
                          <a:latin typeface="Segoe UI"/>
                        </a:rPr>
                        <a:t>Overall weighted fit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100" dirty="0">
                          <a:solidFill>
                            <a:srgbClr val="1F2933"/>
                          </a:solidFill>
                          <a:latin typeface="Segoe UI"/>
                        </a:rPr>
                        <a:t>96%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100" dirty="0">
                          <a:solidFill>
                            <a:srgbClr val="1F2933"/>
                          </a:solidFill>
                          <a:latin typeface="Segoe UI"/>
                        </a:rPr>
                        <a:t>94%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100" dirty="0">
                          <a:solidFill>
                            <a:srgbClr val="1F2933"/>
                          </a:solidFill>
                          <a:latin typeface="Segoe UI"/>
                        </a:rPr>
                        <a:t>93%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100" dirty="0">
                          <a:solidFill>
                            <a:srgbClr val="1F2933"/>
                          </a:solidFill>
                          <a:latin typeface="Segoe UI"/>
                        </a:rPr>
                        <a:t>92%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100" dirty="0">
                          <a:solidFill>
                            <a:srgbClr val="1F2933"/>
                          </a:solidFill>
                          <a:latin typeface="Segoe UI"/>
                        </a:rPr>
                        <a:t>92%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1B6FC9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3"/>
          <p:cNvSpPr txBox="1"/>
          <p:nvPr/>
        </p:nvSpPr>
        <p:spPr>
          <a:xfrm>
            <a:off x="502920" y="384048"/>
            <a:ext cx="11155680" cy="50292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buNone/>
            </a:pPr>
            <a:r>
              <a:rPr lang="en-GB" sz="2600" b="1" dirty="0">
                <a:solidFill>
                  <a:srgbClr val="1F3B57"/>
                </a:solidFill>
                <a:latin typeface="Segoe UI"/>
              </a:rPr>
              <a:t>Requirement-by-requirement ratings (1/3)</a:t>
            </a:r>
          </a:p>
        </p:txBody>
      </p:sp>
      <p:sp>
        <p:nvSpPr>
          <p:cNvPr id="4" name="Text 4"/>
          <p:cNvSpPr txBox="1"/>
          <p:nvPr/>
        </p:nvSpPr>
        <p:spPr>
          <a:xfrm>
            <a:off x="502920" y="932688"/>
            <a:ext cx="11155680" cy="32004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buNone/>
            </a:pPr>
            <a:r>
              <a:rPr lang="en-GB" sz="1250" dirty="0">
                <a:solidFill>
                  <a:srgbClr val="6B7A88"/>
                </a:solidFill>
                <a:latin typeface="Segoe UI"/>
              </a:rPr>
              <a:t>Native · Add-on product · Partial · Not documented · Not available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502920" y="6419088"/>
            <a:ext cx="8229600" cy="27432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buNone/>
            </a:pPr>
            <a:r>
              <a:rPr lang="en-GB" sz="900" dirty="0">
                <a:solidFill>
                  <a:srgbClr val="A3AEB8"/>
                </a:solidFill>
                <a:latin typeface="Segoe UI"/>
              </a:rPr>
              <a:t>Niyaasoft  |  DLPST  |  Data protection programme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11064240" y="6419088"/>
            <a:ext cx="640080" cy="27432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r">
              <a:buNone/>
            </a:pPr>
            <a:r>
              <a:rPr lang="en-GB" sz="900" dirty="0">
                <a:solidFill>
                  <a:srgbClr val="A3AEB8"/>
                </a:solidFill>
                <a:latin typeface="Segoe UI"/>
              </a:rPr>
              <a:t>5</a:t>
            </a:r>
          </a:p>
        </p:txBody>
      </p:sp>
      <p:graphicFrame>
        <p:nvGraphicFramePr>
          <p:cNvPr id="7" name="Table 7"/>
          <p:cNvGraphicFramePr>
            <a:graphicFrameLocks noGrp="1"/>
          </p:cNvGraphicFramePr>
          <p:nvPr/>
        </p:nvGraphicFramePr>
        <p:xfrm>
          <a:off x="502920" y="1417320"/>
          <a:ext cx="11155680" cy="4608576"/>
        </p:xfrm>
        <a:graphic>
          <a:graphicData uri="http://schemas.openxmlformats.org/drawingml/2006/table">
            <a:tbl>
              <a:tblPr firstRow="1" bandRow="1"/>
              <a:tblGrid>
                <a:gridCol w="3474720"/>
                <a:gridCol w="1188720"/>
                <a:gridCol w="1298448"/>
                <a:gridCol w="1298448"/>
                <a:gridCol w="1298448"/>
                <a:gridCol w="1298448"/>
                <a:gridCol w="1298448"/>
              </a:tblGrid>
              <a:tr h="329184"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b="1" dirty="0">
                          <a:solidFill>
                            <a:srgbClr val="FFFFFF"/>
                          </a:solidFill>
                          <a:latin typeface="Segoe UI"/>
                        </a:rPr>
                        <a:t>Requirement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0F2A44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b="1" dirty="0">
                          <a:solidFill>
                            <a:srgbClr val="FFFFFF"/>
                          </a:solidFill>
                          <a:latin typeface="Segoe UI"/>
                        </a:rPr>
                        <a:t>Priority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0F2A44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b="1" dirty="0">
                          <a:solidFill>
                            <a:srgbClr val="FFFFFF"/>
                          </a:solidFill>
                          <a:latin typeface="Segoe UI"/>
                        </a:rPr>
                        <a:t>Netskope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0F2A44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b="1" dirty="0">
                          <a:solidFill>
                            <a:srgbClr val="FFFFFF"/>
                          </a:solidFill>
                          <a:latin typeface="Segoe UI"/>
                        </a:rPr>
                        <a:t>Proofpoint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0F2A44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b="1" dirty="0">
                          <a:solidFill>
                            <a:srgbClr val="FFFFFF"/>
                          </a:solidFill>
                          <a:latin typeface="Segoe UI"/>
                        </a:rPr>
                        <a:t>Forcepoint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0F2A44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b="1" dirty="0">
                          <a:solidFill>
                            <a:srgbClr val="FFFFFF"/>
                          </a:solidFill>
                          <a:latin typeface="Segoe UI"/>
                        </a:rPr>
                        <a:t>Symantec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0F2A44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b="1" dirty="0">
                          <a:solidFill>
                            <a:srgbClr val="FFFFFF"/>
                          </a:solidFill>
                          <a:latin typeface="Segoe UI"/>
                        </a:rPr>
                        <a:t>Fortra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0F2A44"/>
                    </a:solidFill>
                  </a:tcPr>
                </a:tc>
              </a:tr>
              <a:tr h="329184"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Windows endpoint agent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Must have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Add-on product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Native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Native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Native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Native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</a:tr>
              <a:tr h="329184"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macOS endpoint agent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Must have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Add-on product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Native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Native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Native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Native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29184"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Cloud email DLP (Microsoft 365 / Google)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Must have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Native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Native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Native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Native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Native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</a:tr>
              <a:tr h="329184"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Web DLP via existing proxy (ICAP)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Nice to have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Native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Add-on product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Native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Native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Add-on product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29184"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Secure Web Gateway from the same vendor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Must have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Native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Add-on product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Add-on product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Add-on product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Add-on product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</a:tr>
              <a:tr h="329184"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API CASB DLP for sanctioned SaaS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Must have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Native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Native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Add-on product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Add-on product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Add-on product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29184"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Inline CASB (shadow IT, instance control)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Must have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Native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Native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Add-on product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Add-on product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Add-on product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</a:tr>
              <a:tr h="329184"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GenAI app protection (ChatGPT, Copilot, ...)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Must have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Native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Native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Add-on product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Native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Native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29184"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File-share discovery scanning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Must have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Add-on product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Add-on product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Native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Native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Native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</a:tr>
              <a:tr h="329184"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SharePoint / collaboration discovery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Must have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Native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Native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Native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Native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Native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29184"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DSPM for AWS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Must have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Native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Add-on product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Add-on product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Add-on product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Add-on product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</a:tr>
              <a:tr h="329184"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DSPM for Azure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Must have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Native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Add-on product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Add-on product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Add-on product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Add-on product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29184"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DSPM for SaaS data (M365, Google, ...)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Should have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Native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Add-on product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Add-on product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Add-on product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Add-on product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1B6FC9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3"/>
          <p:cNvSpPr txBox="1"/>
          <p:nvPr/>
        </p:nvSpPr>
        <p:spPr>
          <a:xfrm>
            <a:off x="502920" y="384048"/>
            <a:ext cx="11155680" cy="50292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buNone/>
            </a:pPr>
            <a:r>
              <a:rPr lang="en-GB" sz="2600" b="1" dirty="0">
                <a:solidFill>
                  <a:srgbClr val="1F3B57"/>
                </a:solidFill>
                <a:latin typeface="Segoe UI"/>
              </a:rPr>
              <a:t>Requirement-by-requirement ratings (2/3)</a:t>
            </a:r>
          </a:p>
        </p:txBody>
      </p:sp>
      <p:sp>
        <p:nvSpPr>
          <p:cNvPr id="4" name="Text 4"/>
          <p:cNvSpPr txBox="1"/>
          <p:nvPr/>
        </p:nvSpPr>
        <p:spPr>
          <a:xfrm>
            <a:off x="502920" y="932688"/>
            <a:ext cx="11155680" cy="32004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buNone/>
            </a:pPr>
            <a:r>
              <a:rPr lang="en-GB" sz="1250" dirty="0">
                <a:solidFill>
                  <a:srgbClr val="6B7A88"/>
                </a:solidFill>
                <a:latin typeface="Segoe UI"/>
              </a:rPr>
              <a:t>Native · Add-on product · Partial · Not documented · Not available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502920" y="6419088"/>
            <a:ext cx="8229600" cy="27432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buNone/>
            </a:pPr>
            <a:r>
              <a:rPr lang="en-GB" sz="900" dirty="0">
                <a:solidFill>
                  <a:srgbClr val="A3AEB8"/>
                </a:solidFill>
                <a:latin typeface="Segoe UI"/>
              </a:rPr>
              <a:t>Niyaasoft  |  DLPST  |  Data protection programme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11064240" y="6419088"/>
            <a:ext cx="640080" cy="27432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r">
              <a:buNone/>
            </a:pPr>
            <a:r>
              <a:rPr lang="en-GB" sz="900" dirty="0">
                <a:solidFill>
                  <a:srgbClr val="A3AEB8"/>
                </a:solidFill>
                <a:latin typeface="Segoe UI"/>
              </a:rPr>
              <a:t>6</a:t>
            </a:r>
          </a:p>
        </p:txBody>
      </p:sp>
      <p:graphicFrame>
        <p:nvGraphicFramePr>
          <p:cNvPr id="7" name="Table 7"/>
          <p:cNvGraphicFramePr>
            <a:graphicFrameLocks noGrp="1"/>
          </p:cNvGraphicFramePr>
          <p:nvPr/>
        </p:nvGraphicFramePr>
        <p:xfrm>
          <a:off x="502920" y="1417320"/>
          <a:ext cx="11155680" cy="4608576"/>
        </p:xfrm>
        <a:graphic>
          <a:graphicData uri="http://schemas.openxmlformats.org/drawingml/2006/table">
            <a:tbl>
              <a:tblPr firstRow="1" bandRow="1"/>
              <a:tblGrid>
                <a:gridCol w="3474720"/>
                <a:gridCol w="1188720"/>
                <a:gridCol w="1298448"/>
                <a:gridCol w="1298448"/>
                <a:gridCol w="1298448"/>
                <a:gridCol w="1298448"/>
                <a:gridCol w="1298448"/>
              </a:tblGrid>
              <a:tr h="329184"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b="1" dirty="0">
                          <a:solidFill>
                            <a:srgbClr val="FFFFFF"/>
                          </a:solidFill>
                          <a:latin typeface="Segoe UI"/>
                        </a:rPr>
                        <a:t>Requirement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0F2A44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b="1" dirty="0">
                          <a:solidFill>
                            <a:srgbClr val="FFFFFF"/>
                          </a:solidFill>
                          <a:latin typeface="Segoe UI"/>
                        </a:rPr>
                        <a:t>Priority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0F2A44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b="1" dirty="0">
                          <a:solidFill>
                            <a:srgbClr val="FFFFFF"/>
                          </a:solidFill>
                          <a:latin typeface="Segoe UI"/>
                        </a:rPr>
                        <a:t>Netskope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0F2A44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b="1" dirty="0">
                          <a:solidFill>
                            <a:srgbClr val="FFFFFF"/>
                          </a:solidFill>
                          <a:latin typeface="Segoe UI"/>
                        </a:rPr>
                        <a:t>Proofpoint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0F2A44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b="1" dirty="0">
                          <a:solidFill>
                            <a:srgbClr val="FFFFFF"/>
                          </a:solidFill>
                          <a:latin typeface="Segoe UI"/>
                        </a:rPr>
                        <a:t>Forcepoint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0F2A44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b="1" dirty="0">
                          <a:solidFill>
                            <a:srgbClr val="FFFFFF"/>
                          </a:solidFill>
                          <a:latin typeface="Segoe UI"/>
                        </a:rPr>
                        <a:t>Symantec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0F2A44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b="1" dirty="0">
                          <a:solidFill>
                            <a:srgbClr val="FFFFFF"/>
                          </a:solidFill>
                          <a:latin typeface="Segoe UI"/>
                        </a:rPr>
                        <a:t>Fortra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0F2A44"/>
                    </a:solidFill>
                  </a:tcPr>
                </a:tc>
              </a:tr>
              <a:tr h="329184"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DSPM for structured data / databases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Should have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Native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Add-on product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Add-on product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Partial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Native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</a:tr>
              <a:tr h="329184"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Exact Data Match (EDM)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Must have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Native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Native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Native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Native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Native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29184"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Document fingerprinting (IDM)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Must have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Native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Native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Native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Native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Add-on product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</a:tr>
              <a:tr h="329184"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OCR / image text detection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Should have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Native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Native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Native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Add-on product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Add-on product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29184"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Machine-learning classifiers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Should have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Native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Native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Native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Native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Add-on product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</a:tr>
              <a:tr h="329184"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AI / LLM-based classification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Nice to have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Partial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Native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Add-on product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Not available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Not documented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29184"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User risk scoring / risk-adaptive policy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Should have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Add-on product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Native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Add-on product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Native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Native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</a:tr>
              <a:tr h="329184"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Insider-threat activity / screen capture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Nice to have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Not documented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Add-on product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Not documented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Not available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Native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29184"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User-driven classification &amp; labelling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Should have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Native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Partial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Native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Native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Native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</a:tr>
              <a:tr h="329184"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Microsoft Purview (MIP) label integration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Should have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Native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Native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Native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Native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Native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29184"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Encryption / DRM on block or quarantine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Nice to have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Native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Add-on product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Partial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Partial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Add-on product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</a:tr>
              <a:tr h="329184"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Incident workflow &amp; remediation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Must have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Native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Native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Native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Native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Native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29184"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SIEM / SOAR integration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Must have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Native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Native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Native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Native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Native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1B6FC9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3"/>
          <p:cNvSpPr txBox="1"/>
          <p:nvPr/>
        </p:nvSpPr>
        <p:spPr>
          <a:xfrm>
            <a:off x="502920" y="384048"/>
            <a:ext cx="11155680" cy="50292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buNone/>
            </a:pPr>
            <a:r>
              <a:rPr lang="en-GB" sz="2600" b="1" dirty="0">
                <a:solidFill>
                  <a:srgbClr val="1F3B57"/>
                </a:solidFill>
                <a:latin typeface="Segoe UI"/>
              </a:rPr>
              <a:t>Requirement-by-requirement ratings (3/3)</a:t>
            </a:r>
          </a:p>
        </p:txBody>
      </p:sp>
      <p:sp>
        <p:nvSpPr>
          <p:cNvPr id="4" name="Text 4"/>
          <p:cNvSpPr txBox="1"/>
          <p:nvPr/>
        </p:nvSpPr>
        <p:spPr>
          <a:xfrm>
            <a:off x="502920" y="932688"/>
            <a:ext cx="11155680" cy="32004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buNone/>
            </a:pPr>
            <a:r>
              <a:rPr lang="en-GB" sz="1250" dirty="0">
                <a:solidFill>
                  <a:srgbClr val="6B7A88"/>
                </a:solidFill>
                <a:latin typeface="Segoe UI"/>
              </a:rPr>
              <a:t>Native · Add-on product · Partial · Not documented · Not available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502920" y="6419088"/>
            <a:ext cx="8229600" cy="27432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buNone/>
            </a:pPr>
            <a:r>
              <a:rPr lang="en-GB" sz="900" dirty="0">
                <a:solidFill>
                  <a:srgbClr val="A3AEB8"/>
                </a:solidFill>
                <a:latin typeface="Segoe UI"/>
              </a:rPr>
              <a:t>Niyaasoft  |  DLPST  |  Data protection programme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11064240" y="6419088"/>
            <a:ext cx="640080" cy="27432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r">
              <a:buNone/>
            </a:pPr>
            <a:r>
              <a:rPr lang="en-GB" sz="900" dirty="0">
                <a:solidFill>
                  <a:srgbClr val="A3AEB8"/>
                </a:solidFill>
                <a:latin typeface="Segoe UI"/>
              </a:rPr>
              <a:t>7</a:t>
            </a:r>
          </a:p>
        </p:txBody>
      </p:sp>
      <p:graphicFrame>
        <p:nvGraphicFramePr>
          <p:cNvPr id="7" name="Table 7"/>
          <p:cNvGraphicFramePr>
            <a:graphicFrameLocks noGrp="1"/>
          </p:cNvGraphicFramePr>
          <p:nvPr/>
        </p:nvGraphicFramePr>
        <p:xfrm>
          <a:off x="502920" y="1417320"/>
          <a:ext cx="11155680" cy="658368"/>
        </p:xfrm>
        <a:graphic>
          <a:graphicData uri="http://schemas.openxmlformats.org/drawingml/2006/table">
            <a:tbl>
              <a:tblPr firstRow="1" bandRow="1"/>
              <a:tblGrid>
                <a:gridCol w="3474720"/>
                <a:gridCol w="1188720"/>
                <a:gridCol w="1298448"/>
                <a:gridCol w="1298448"/>
                <a:gridCol w="1298448"/>
                <a:gridCol w="1298448"/>
                <a:gridCol w="1298448"/>
              </a:tblGrid>
              <a:tr h="329184"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b="1" dirty="0">
                          <a:solidFill>
                            <a:srgbClr val="FFFFFF"/>
                          </a:solidFill>
                          <a:latin typeface="Segoe UI"/>
                        </a:rPr>
                        <a:t>Requirement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0F2A44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b="1" dirty="0">
                          <a:solidFill>
                            <a:srgbClr val="FFFFFF"/>
                          </a:solidFill>
                          <a:latin typeface="Segoe UI"/>
                        </a:rPr>
                        <a:t>Priority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0F2A44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b="1" dirty="0">
                          <a:solidFill>
                            <a:srgbClr val="FFFFFF"/>
                          </a:solidFill>
                          <a:latin typeface="Segoe UI"/>
                        </a:rPr>
                        <a:t>Netskope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0F2A44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b="1" dirty="0">
                          <a:solidFill>
                            <a:srgbClr val="FFFFFF"/>
                          </a:solidFill>
                          <a:latin typeface="Segoe UI"/>
                        </a:rPr>
                        <a:t>Proofpoint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0F2A44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b="1" dirty="0">
                          <a:solidFill>
                            <a:srgbClr val="FFFFFF"/>
                          </a:solidFill>
                          <a:latin typeface="Segoe UI"/>
                        </a:rPr>
                        <a:t>Forcepoint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0F2A44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b="1" dirty="0">
                          <a:solidFill>
                            <a:srgbClr val="FFFFFF"/>
                          </a:solidFill>
                          <a:latin typeface="Segoe UI"/>
                        </a:rPr>
                        <a:t>Symantec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0F2A44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b="1" dirty="0">
                          <a:solidFill>
                            <a:srgbClr val="FFFFFF"/>
                          </a:solidFill>
                          <a:latin typeface="Segoe UI"/>
                        </a:rPr>
                        <a:t>Fortra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0F2A44"/>
                    </a:solidFill>
                  </a:tcPr>
                </a:tc>
              </a:tr>
              <a:tr h="329184"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REST API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Should have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Native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Native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Native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Native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950" dirty="0">
                          <a:solidFill>
                            <a:srgbClr val="1F2933"/>
                          </a:solidFill>
                          <a:latin typeface="Segoe UI"/>
                        </a:rPr>
                        <a:t>Partial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1B6FC9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3"/>
          <p:cNvSpPr txBox="1"/>
          <p:nvPr/>
        </p:nvSpPr>
        <p:spPr>
          <a:xfrm>
            <a:off x="502920" y="384048"/>
            <a:ext cx="11155680" cy="50292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buNone/>
            </a:pPr>
            <a:r>
              <a:rPr lang="en-GB" sz="2600" b="1" dirty="0">
                <a:solidFill>
                  <a:srgbClr val="1F3B57"/>
                </a:solidFill>
                <a:latin typeface="Segoe UI"/>
              </a:rPr>
              <a:t>Netskope</a:t>
            </a:r>
          </a:p>
        </p:txBody>
      </p:sp>
      <p:sp>
        <p:nvSpPr>
          <p:cNvPr id="4" name="Text 4"/>
          <p:cNvSpPr txBox="1"/>
          <p:nvPr/>
        </p:nvSpPr>
        <p:spPr>
          <a:xfrm>
            <a:off x="502920" y="932688"/>
            <a:ext cx="11155680" cy="32004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buNone/>
            </a:pPr>
            <a:r>
              <a:rPr lang="en-GB" sz="1250" dirty="0">
                <a:solidFill>
                  <a:srgbClr val="6B7A88"/>
                </a:solidFill>
                <a:latin typeface="Segoe UI"/>
              </a:rPr>
              <a:t>96% weighted fit · Strong fit · must-haves 15/15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502920" y="6419088"/>
            <a:ext cx="8229600" cy="27432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buNone/>
            </a:pPr>
            <a:r>
              <a:rPr lang="en-GB" sz="900" dirty="0">
                <a:solidFill>
                  <a:srgbClr val="A3AEB8"/>
                </a:solidFill>
                <a:latin typeface="Segoe UI"/>
              </a:rPr>
              <a:t>Niyaasoft  |  DLPST  |  Data protection programme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11064240" y="6419088"/>
            <a:ext cx="640080" cy="27432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r">
              <a:buNone/>
            </a:pPr>
            <a:r>
              <a:rPr lang="en-GB" sz="900" dirty="0">
                <a:solidFill>
                  <a:srgbClr val="A3AEB8"/>
                </a:solidFill>
                <a:latin typeface="Segoe UI"/>
              </a:rPr>
              <a:t>8</a:t>
            </a:r>
          </a:p>
        </p:txBody>
      </p:sp>
      <p:sp>
        <p:nvSpPr>
          <p:cNvPr id="7" name="Shape 7"/>
          <p:cNvSpPr/>
          <p:nvPr/>
        </p:nvSpPr>
        <p:spPr>
          <a:xfrm>
            <a:off x="502920" y="1463040"/>
            <a:ext cx="5440680" cy="4663440"/>
          </a:xfrm>
          <a:prstGeom prst="roundRect">
            <a:avLst/>
          </a:prstGeom>
          <a:solidFill>
            <a:srgbClr val="ECFDF3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8"/>
          <p:cNvSpPr txBox="1"/>
          <p:nvPr/>
        </p:nvSpPr>
        <p:spPr>
          <a:xfrm>
            <a:off x="731520" y="1645920"/>
            <a:ext cx="5029200" cy="438912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buNone/>
            </a:pPr>
            <a:r>
              <a:rPr lang="en-GB" sz="1500" b="1" dirty="0">
                <a:solidFill>
                  <a:srgbClr val="15803D"/>
                </a:solidFill>
                <a:latin typeface="Segoe UI"/>
              </a:rPr>
              <a:t>Strengths for this brief</a:t>
            </a:r>
          </a:p>
          <a:p>
            <a:pPr marL="228600" indent="-228600" algn="l">
              <a:spcBef>
                <a:spcPts val="300"/>
              </a:spcBef>
              <a:buFont typeface="Arial"/>
              <a:buChar char="•"/>
            </a:pPr>
            <a:r>
              <a:rPr lang="en-GB" sz="1200" dirty="0">
                <a:solidFill>
                  <a:srgbClr val="1F2933"/>
                </a:solidFill>
                <a:latin typeface="Segoe UI"/>
              </a:rPr>
              <a:t>Cloud email DLP (Microsoft 365 / Google)</a:t>
            </a:r>
          </a:p>
          <a:p>
            <a:pPr marL="228600" indent="-228600" algn="l">
              <a:spcBef>
                <a:spcPts val="300"/>
              </a:spcBef>
              <a:buFont typeface="Arial"/>
              <a:buChar char="•"/>
            </a:pPr>
            <a:r>
              <a:rPr lang="en-GB" sz="1200" dirty="0">
                <a:solidFill>
                  <a:srgbClr val="1F2933"/>
                </a:solidFill>
                <a:latin typeface="Segoe UI"/>
              </a:rPr>
              <a:t>Secure Web Gateway from the same vendor</a:t>
            </a:r>
          </a:p>
          <a:p>
            <a:pPr marL="228600" indent="-228600" algn="l">
              <a:spcBef>
                <a:spcPts val="300"/>
              </a:spcBef>
              <a:buFont typeface="Arial"/>
              <a:buChar char="•"/>
            </a:pPr>
            <a:r>
              <a:rPr lang="en-GB" sz="1200" dirty="0">
                <a:solidFill>
                  <a:srgbClr val="1F2933"/>
                </a:solidFill>
                <a:latin typeface="Segoe UI"/>
              </a:rPr>
              <a:t>API CASB DLP for sanctioned SaaS</a:t>
            </a:r>
          </a:p>
          <a:p>
            <a:pPr marL="228600" indent="-228600" algn="l">
              <a:spcBef>
                <a:spcPts val="300"/>
              </a:spcBef>
              <a:buFont typeface="Arial"/>
              <a:buChar char="•"/>
            </a:pPr>
            <a:r>
              <a:rPr lang="en-GB" sz="1200" dirty="0">
                <a:solidFill>
                  <a:srgbClr val="1F2933"/>
                </a:solidFill>
                <a:latin typeface="Segoe UI"/>
              </a:rPr>
              <a:t>Inline CASB (shadow IT, instance control)</a:t>
            </a:r>
          </a:p>
          <a:p>
            <a:pPr marL="228600" indent="-228600" algn="l">
              <a:spcBef>
                <a:spcPts val="300"/>
              </a:spcBef>
              <a:buFont typeface="Arial"/>
              <a:buChar char="•"/>
            </a:pPr>
            <a:r>
              <a:rPr lang="en-GB" sz="1200" dirty="0">
                <a:solidFill>
                  <a:srgbClr val="1F2933"/>
                </a:solidFill>
                <a:latin typeface="Segoe UI"/>
              </a:rPr>
              <a:t>GenAI app protection (ChatGPT, Copilot, ...)</a:t>
            </a:r>
          </a:p>
          <a:p>
            <a:pPr marL="228600" indent="-228600" algn="l">
              <a:spcBef>
                <a:spcPts val="300"/>
              </a:spcBef>
              <a:buFont typeface="Arial"/>
              <a:buChar char="•"/>
            </a:pPr>
            <a:r>
              <a:rPr lang="en-GB" sz="1200" dirty="0">
                <a:solidFill>
                  <a:srgbClr val="1F2933"/>
                </a:solidFill>
                <a:latin typeface="Segoe UI"/>
              </a:rPr>
              <a:t>SharePoint / collaboration discovery</a:t>
            </a:r>
          </a:p>
          <a:p>
            <a:pPr marL="228600" indent="-228600" algn="l">
              <a:spcBef>
                <a:spcPts val="300"/>
              </a:spcBef>
              <a:buFont typeface="Arial"/>
              <a:buChar char="•"/>
            </a:pPr>
            <a:r>
              <a:rPr lang="en-GB" sz="1200" dirty="0">
                <a:solidFill>
                  <a:srgbClr val="1F2933"/>
                </a:solidFill>
                <a:latin typeface="Segoe UI"/>
              </a:rPr>
              <a:t>DSPM for AWS</a:t>
            </a:r>
          </a:p>
          <a:p>
            <a:pPr marL="228600" indent="-228600" algn="l">
              <a:spcBef>
                <a:spcPts val="300"/>
              </a:spcBef>
              <a:buFont typeface="Arial"/>
              <a:buChar char="•"/>
            </a:pPr>
            <a:r>
              <a:rPr lang="en-GB" sz="1200" dirty="0">
                <a:solidFill>
                  <a:srgbClr val="1F2933"/>
                </a:solidFill>
                <a:latin typeface="Segoe UI"/>
              </a:rPr>
              <a:t>DSPM for Azure</a:t>
            </a:r>
          </a:p>
          <a:p>
            <a:pPr marL="228600" indent="-228600" algn="l">
              <a:spcBef>
                <a:spcPts val="300"/>
              </a:spcBef>
              <a:buFont typeface="Arial"/>
              <a:buChar char="•"/>
            </a:pPr>
            <a:r>
              <a:rPr lang="en-GB" sz="1200" dirty="0">
                <a:solidFill>
                  <a:srgbClr val="1F2933"/>
                </a:solidFill>
                <a:latin typeface="Segoe UI"/>
              </a:rPr>
              <a:t>DSPM for SaaS data (M365, Google, ...)</a:t>
            </a:r>
          </a:p>
        </p:txBody>
      </p:sp>
      <p:sp>
        <p:nvSpPr>
          <p:cNvPr id="9" name="Shape 9"/>
          <p:cNvSpPr/>
          <p:nvPr/>
        </p:nvSpPr>
        <p:spPr>
          <a:xfrm>
            <a:off x="6217920" y="1463040"/>
            <a:ext cx="5440680" cy="4663440"/>
          </a:xfrm>
          <a:prstGeom prst="roundRect">
            <a:avLst/>
          </a:prstGeom>
          <a:solidFill>
            <a:srgbClr val="FEF2F2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10" name="Text 10"/>
          <p:cNvSpPr txBox="1"/>
          <p:nvPr/>
        </p:nvSpPr>
        <p:spPr>
          <a:xfrm>
            <a:off x="6446520" y="1645920"/>
            <a:ext cx="5029200" cy="438912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buNone/>
            </a:pPr>
            <a:r>
              <a:rPr lang="en-GB" sz="1500" b="1" dirty="0">
                <a:solidFill>
                  <a:srgbClr val="B91C1C"/>
                </a:solidFill>
                <a:latin typeface="Segoe UI"/>
              </a:rPr>
              <a:t>Gaps and risks</a:t>
            </a:r>
          </a:p>
          <a:p>
            <a:pPr algn="l">
              <a:buNone/>
            </a:pPr>
            <a:r>
              <a:rPr lang="en-GB" sz="1200" dirty="0">
                <a:solidFill>
                  <a:srgbClr val="1F2933"/>
                </a:solidFill>
                <a:latin typeface="Segoe UI"/>
              </a:rPr>
              <a:t>Nothing flagged.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1B6FC9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3"/>
          <p:cNvSpPr txBox="1"/>
          <p:nvPr/>
        </p:nvSpPr>
        <p:spPr>
          <a:xfrm>
            <a:off x="502920" y="384048"/>
            <a:ext cx="11155680" cy="50292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buNone/>
            </a:pPr>
            <a:r>
              <a:rPr lang="en-GB" sz="2600" b="1" dirty="0">
                <a:solidFill>
                  <a:srgbClr val="1F3B57"/>
                </a:solidFill>
                <a:latin typeface="Segoe UI"/>
              </a:rPr>
              <a:t>Workload to size for</a:t>
            </a:r>
          </a:p>
        </p:txBody>
      </p:sp>
      <p:sp>
        <p:nvSpPr>
          <p:cNvPr id="4" name="Text 4"/>
          <p:cNvSpPr txBox="1"/>
          <p:nvPr/>
        </p:nvSpPr>
        <p:spPr>
          <a:xfrm>
            <a:off x="502920" y="932688"/>
            <a:ext cx="11155680" cy="32004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buNone/>
            </a:pPr>
            <a:r>
              <a:rPr lang="en-GB" sz="1250" dirty="0">
                <a:solidFill>
                  <a:srgbClr val="6B7A88"/>
                </a:solidFill>
                <a:latin typeface="Segoe UI"/>
              </a:rPr>
              <a:t>End-of-term figures shared by every OEM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502920" y="6419088"/>
            <a:ext cx="8229600" cy="27432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buNone/>
            </a:pPr>
            <a:r>
              <a:rPr lang="en-GB" sz="900" dirty="0">
                <a:solidFill>
                  <a:srgbClr val="A3AEB8"/>
                </a:solidFill>
                <a:latin typeface="Segoe UI"/>
              </a:rPr>
              <a:t>Niyaasoft  |  DLPST  |  Data protection programme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11064240" y="6419088"/>
            <a:ext cx="640080" cy="27432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r">
              <a:buNone/>
            </a:pPr>
            <a:r>
              <a:rPr lang="en-GB" sz="900" dirty="0">
                <a:solidFill>
                  <a:srgbClr val="A3AEB8"/>
                </a:solidFill>
                <a:latin typeface="Segoe UI"/>
              </a:rPr>
              <a:t>9</a:t>
            </a:r>
          </a:p>
        </p:txBody>
      </p:sp>
      <p:graphicFrame>
        <p:nvGraphicFramePr>
          <p:cNvPr id="7" name="Table 7"/>
          <p:cNvGraphicFramePr>
            <a:graphicFrameLocks noGrp="1"/>
          </p:cNvGraphicFramePr>
          <p:nvPr/>
        </p:nvGraphicFramePr>
        <p:xfrm>
          <a:off x="502920" y="1463040"/>
          <a:ext cx="11155680" cy="4279392"/>
        </p:xfrm>
        <a:graphic>
          <a:graphicData uri="http://schemas.openxmlformats.org/drawingml/2006/table">
            <a:tbl>
              <a:tblPr firstRow="1" bandRow="1"/>
              <a:tblGrid>
                <a:gridCol w="2926080"/>
                <a:gridCol w="1737360"/>
                <a:gridCol w="6492240"/>
              </a:tblGrid>
              <a:tr h="329184"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050" b="1" dirty="0">
                          <a:solidFill>
                            <a:srgbClr val="FFFFFF"/>
                          </a:solidFill>
                          <a:latin typeface="Segoe UI"/>
                        </a:rPr>
                        <a:t>Step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0F2A44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050" b="1" dirty="0">
                          <a:solidFill>
                            <a:srgbClr val="FFFFFF"/>
                          </a:solidFill>
                          <a:latin typeface="Segoe UI"/>
                        </a:rPr>
                        <a:t>Value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0F2A44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050" b="1" dirty="0">
                          <a:solidFill>
                            <a:srgbClr val="FFFFFF"/>
                          </a:solidFill>
                          <a:latin typeface="Segoe UI"/>
                        </a:rPr>
                        <a:t>How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0F2A44"/>
                    </a:solidFill>
                  </a:tcPr>
                </a:tc>
              </a:tr>
              <a:tr h="329184"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050" dirty="0">
                          <a:solidFill>
                            <a:srgbClr val="1F2933"/>
                          </a:solidFill>
                          <a:latin typeface="Segoe UI"/>
                        </a:rPr>
                        <a:t>Growth factor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050" dirty="0">
                          <a:solidFill>
                            <a:srgbClr val="1F2933"/>
                          </a:solidFill>
                          <a:latin typeface="Segoe UI"/>
                        </a:rPr>
                        <a:t>1.331x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050" dirty="0">
                          <a:solidFill>
                            <a:srgbClr val="1F2933"/>
                          </a:solidFill>
                          <a:latin typeface="Segoe UI"/>
                        </a:rPr>
                        <a:t>(1 + 10%) ^ 3 years - every count below is the end-of-term figure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</a:tr>
              <a:tr h="329184"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050" dirty="0">
                          <a:solidFill>
                            <a:srgbClr val="1F2933"/>
                          </a:solidFill>
                          <a:latin typeface="Segoe UI"/>
                        </a:rPr>
                        <a:t>Users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050" dirty="0">
                          <a:solidFill>
                            <a:srgbClr val="1F2933"/>
                          </a:solidFill>
                          <a:latin typeface="Segoe UI"/>
                        </a:rPr>
                        <a:t>6,656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050" dirty="0">
                          <a:solidFill>
                            <a:srgbClr val="1F2933"/>
                          </a:solidFill>
                          <a:latin typeface="Segoe UI"/>
                        </a:rPr>
                        <a:t>5,000 today x growth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29184"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050" dirty="0">
                          <a:solidFill>
                            <a:srgbClr val="1F2933"/>
                          </a:solidFill>
                          <a:latin typeface="Segoe UI"/>
                        </a:rPr>
                        <a:t>Endpoint agents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050" dirty="0">
                          <a:solidFill>
                            <a:srgbClr val="1F2933"/>
                          </a:solidFill>
                          <a:latin typeface="Segoe UI"/>
                        </a:rPr>
                        <a:t>6,390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050" dirty="0">
                          <a:solidFill>
                            <a:srgbClr val="1F2933"/>
                          </a:solidFill>
                          <a:latin typeface="Segoe UI"/>
                        </a:rPr>
                        <a:t>5,990 Windows + 400 macOS + 0 Linux + 0 VDI sessions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</a:tr>
              <a:tr h="329184"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050" dirty="0">
                          <a:solidFill>
                            <a:srgbClr val="1F2933"/>
                          </a:solidFill>
                          <a:latin typeface="Segoe UI"/>
                        </a:rPr>
                        <a:t>Email - messages/day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050" dirty="0">
                          <a:solidFill>
                            <a:srgbClr val="1F2933"/>
                          </a:solidFill>
                          <a:latin typeface="Segoe UI"/>
                        </a:rPr>
                        <a:t>266,240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050" dirty="0">
                          <a:solidFill>
                            <a:srgbClr val="1F2933"/>
                          </a:solidFill>
                          <a:latin typeface="Segoe UI"/>
                        </a:rPr>
                        <a:t>6,656 users x 40 messages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29184"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050" dirty="0">
                          <a:solidFill>
                            <a:srgbClr val="1F2933"/>
                          </a:solidFill>
                          <a:latin typeface="Segoe UI"/>
                        </a:rPr>
                        <a:t>Email - busy hour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050" dirty="0">
                          <a:solidFill>
                            <a:srgbClr val="1F2933"/>
                          </a:solidFill>
                          <a:latin typeface="Segoe UI"/>
                        </a:rPr>
                        <a:t>39,936 msg/h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050" dirty="0">
                          <a:solidFill>
                            <a:srgbClr val="1F2933"/>
                          </a:solidFill>
                          <a:latin typeface="Segoe UI"/>
                        </a:rPr>
                        <a:t>15% of the daily volume in the busiest hour (planning assumption)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</a:tr>
              <a:tr h="329184"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050" dirty="0">
                          <a:solidFill>
                            <a:srgbClr val="1F2933"/>
                          </a:solidFill>
                          <a:latin typeface="Segoe UI"/>
                        </a:rPr>
                        <a:t>Web egress to inspect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050" dirty="0">
                          <a:solidFill>
                            <a:srgbClr val="1F2933"/>
                          </a:solidFill>
                          <a:latin typeface="Segoe UI"/>
                        </a:rPr>
                        <a:t>1.3 Gbps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050" dirty="0">
                          <a:solidFill>
                            <a:srgbClr val="1F2933"/>
                          </a:solidFill>
                          <a:latin typeface="Segoe UI"/>
                        </a:rPr>
                        <a:t>1 Gbps today across 1 egress point(s) x growth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29184"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050" dirty="0">
                          <a:solidFill>
                            <a:srgbClr val="1F2933"/>
                          </a:solidFill>
                          <a:latin typeface="Segoe UI"/>
                        </a:rPr>
                        <a:t>Data at rest to scan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050" dirty="0">
                          <a:solidFill>
                            <a:srgbClr val="1F2933"/>
                          </a:solidFill>
                          <a:latin typeface="Segoe UI"/>
                        </a:rPr>
                        <a:t>33 TB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050" dirty="0">
                          <a:solidFill>
                            <a:srgbClr val="1F2933"/>
                          </a:solidFill>
                          <a:latin typeface="Segoe UI"/>
                        </a:rPr>
                        <a:t>20 TB file shares + 5 TB SharePoint today x growth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</a:tr>
              <a:tr h="329184"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050" dirty="0">
                          <a:solidFill>
                            <a:srgbClr val="1F2933"/>
                          </a:solidFill>
                          <a:latin typeface="Segoe UI"/>
                        </a:rPr>
                        <a:t>Required scan rate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050" dirty="0">
                          <a:solidFill>
                            <a:srgbClr val="1F2933"/>
                          </a:solidFill>
                          <a:latin typeface="Segoe UI"/>
                        </a:rPr>
                        <a:t>95 GB/h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050" dirty="0">
                          <a:solidFill>
                            <a:srgbClr val="1F2933"/>
                          </a:solidFill>
                          <a:latin typeface="Segoe UI"/>
                        </a:rPr>
                        <a:t>full pass in 30 days x 12 scanning hours/day = 360 hours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29184"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050" dirty="0">
                          <a:solidFill>
                            <a:srgbClr val="1F2933"/>
                          </a:solidFill>
                          <a:latin typeface="Segoe UI"/>
                        </a:rPr>
                        <a:t>Cloud accounts in DSPM scope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050" dirty="0">
                          <a:solidFill>
                            <a:srgbClr val="1F2933"/>
                          </a:solidFill>
                          <a:latin typeface="Segoe UI"/>
                        </a:rPr>
                        <a:t>8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050" dirty="0">
                          <a:solidFill>
                            <a:srgbClr val="1F2933"/>
                          </a:solidFill>
                          <a:latin typeface="Segoe UI"/>
                        </a:rPr>
                        <a:t>5 AWS accounts + 3 Azure subscriptions + 0 GCP projects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</a:tr>
              <a:tr h="329184"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050" dirty="0">
                          <a:solidFill>
                            <a:srgbClr val="1F2933"/>
                          </a:solidFill>
                          <a:latin typeface="Segoe UI"/>
                        </a:rPr>
                        <a:t>Data under posture management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050" dirty="0">
                          <a:solidFill>
                            <a:srgbClr val="1F2933"/>
                          </a:solidFill>
                          <a:latin typeface="Segoe UI"/>
                        </a:rPr>
                        <a:t>200 TB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050" dirty="0">
                          <a:solidFill>
                            <a:srgbClr val="1F2933"/>
                          </a:solidFill>
                          <a:latin typeface="Segoe UI"/>
                        </a:rPr>
                        <a:t>133 TB IaaS/PaaS + 67 TB SaaS, x growth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29184"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050" dirty="0">
                          <a:solidFill>
                            <a:srgbClr val="1F2933"/>
                          </a:solidFill>
                          <a:latin typeface="Segoe UI"/>
                        </a:rPr>
                        <a:t>Incidents per day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050" dirty="0">
                          <a:solidFill>
                            <a:srgbClr val="1F2933"/>
                          </a:solidFill>
                          <a:latin typeface="Segoe UI"/>
                        </a:rPr>
                        <a:t>333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050" dirty="0">
                          <a:solidFill>
                            <a:srgbClr val="1F2933"/>
                          </a:solidFill>
                          <a:latin typeface="Segoe UI"/>
                        </a:rPr>
                        <a:t>estimated at 0.05 per user per day for a tuned policy set (planning assumption - replace with…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</a:tr>
              <a:tr h="329184"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050" dirty="0">
                          <a:solidFill>
                            <a:srgbClr val="1F2933"/>
                          </a:solidFill>
                          <a:latin typeface="Segoe UI"/>
                        </a:rPr>
                        <a:t>Incident storage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050" dirty="0">
                          <a:solidFill>
                            <a:srgbClr val="1F2933"/>
                          </a:solidFill>
                          <a:latin typeface="Segoe UI"/>
                        </a:rPr>
                        <a:t>29 GB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050" dirty="0">
                          <a:solidFill>
                            <a:srgbClr val="1F2933"/>
                          </a:solidFill>
                          <a:latin typeface="Segoe UI"/>
                        </a:rPr>
                        <a:t>333/day x 365 days retention x 250 KB average incident (planning assumption)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1B6FC9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3"/>
          <p:cNvSpPr txBox="1"/>
          <p:nvPr/>
        </p:nvSpPr>
        <p:spPr>
          <a:xfrm>
            <a:off x="502920" y="384048"/>
            <a:ext cx="11155680" cy="50292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buNone/>
            </a:pPr>
            <a:r>
              <a:rPr lang="en-GB" sz="2600" b="1" dirty="0">
                <a:solidFill>
                  <a:srgbClr val="1F3B57"/>
                </a:solidFill>
                <a:latin typeface="Segoe UI"/>
              </a:rPr>
              <a:t>Netskope bill of materials</a:t>
            </a:r>
          </a:p>
        </p:txBody>
      </p:sp>
      <p:sp>
        <p:nvSpPr>
          <p:cNvPr id="4" name="Text 4"/>
          <p:cNvSpPr txBox="1"/>
          <p:nvPr/>
        </p:nvSpPr>
        <p:spPr>
          <a:xfrm>
            <a:off x="502920" y="932688"/>
            <a:ext cx="11155680" cy="32004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buNone/>
            </a:pPr>
            <a:r>
              <a:rPr lang="en-GB" sz="1250" dirty="0">
                <a:solidFill>
                  <a:srgbClr val="6B7A88"/>
                </a:solidFill>
                <a:latin typeface="Segoe UI"/>
              </a:rPr>
              <a:t>SaaS - Netskope One on NewEdge · 5 server(s), 48 vCPU, 128 GB RAM to host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502920" y="6419088"/>
            <a:ext cx="8229600" cy="27432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buNone/>
            </a:pPr>
            <a:r>
              <a:rPr lang="en-GB" sz="900" dirty="0">
                <a:solidFill>
                  <a:srgbClr val="A3AEB8"/>
                </a:solidFill>
                <a:latin typeface="Segoe UI"/>
              </a:rPr>
              <a:t>Niyaasoft  |  DLPST  |  Data protection programme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11064240" y="6419088"/>
            <a:ext cx="640080" cy="27432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r">
              <a:buNone/>
            </a:pPr>
            <a:r>
              <a:rPr lang="en-GB" sz="900" dirty="0">
                <a:solidFill>
                  <a:srgbClr val="A3AEB8"/>
                </a:solidFill>
                <a:latin typeface="Segoe UI"/>
              </a:rPr>
              <a:t>10</a:t>
            </a:r>
          </a:p>
        </p:txBody>
      </p:sp>
      <p:graphicFrame>
        <p:nvGraphicFramePr>
          <p:cNvPr id="7" name="Table 7"/>
          <p:cNvGraphicFramePr>
            <a:graphicFrameLocks noGrp="1"/>
          </p:cNvGraphicFramePr>
          <p:nvPr/>
        </p:nvGraphicFramePr>
        <p:xfrm>
          <a:off x="502920" y="1463040"/>
          <a:ext cx="11155680" cy="3200400"/>
        </p:xfrm>
        <a:graphic>
          <a:graphicData uri="http://schemas.openxmlformats.org/drawingml/2006/table">
            <a:tbl>
              <a:tblPr firstRow="1" bandRow="1"/>
              <a:tblGrid>
                <a:gridCol w="2834640"/>
                <a:gridCol w="1554480"/>
                <a:gridCol w="640080"/>
                <a:gridCol w="2377440"/>
                <a:gridCol w="3749040"/>
              </a:tblGrid>
              <a:tr h="457200"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000" b="1" dirty="0">
                          <a:solidFill>
                            <a:srgbClr val="FFFFFF"/>
                          </a:solidFill>
                          <a:latin typeface="Segoe UI"/>
                        </a:rPr>
                        <a:t>Component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1B6FC9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000" b="1" dirty="0">
                          <a:solidFill>
                            <a:srgbClr val="FFFFFF"/>
                          </a:solidFill>
                          <a:latin typeface="Segoe UI"/>
                        </a:rPr>
                        <a:t>Where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1B6FC9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000" b="1" dirty="0">
                          <a:solidFill>
                            <a:srgbClr val="FFFFFF"/>
                          </a:solidFill>
                          <a:latin typeface="Segoe UI"/>
                        </a:rPr>
                        <a:t>Qty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1B6FC9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000" b="1" dirty="0">
                          <a:solidFill>
                            <a:srgbClr val="FFFFFF"/>
                          </a:solidFill>
                          <a:latin typeface="Segoe UI"/>
                        </a:rPr>
                        <a:t>Specification per unit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1B6FC9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000" b="1" dirty="0">
                          <a:solidFill>
                            <a:srgbClr val="FFFFFF"/>
                          </a:solidFill>
                          <a:latin typeface="Segoe UI"/>
                        </a:rPr>
                        <a:t>Sizing basis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1B6FC9"/>
                    </a:solidFill>
                  </a:tcPr>
                </a:tc>
              </a:tr>
              <a:tr h="457200"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000" dirty="0">
                          <a:solidFill>
                            <a:srgbClr val="1F2933"/>
                          </a:solidFill>
                          <a:latin typeface="Segoe UI"/>
                        </a:rPr>
                        <a:t>Netskope One tenant (NewEdge) - Next Gen SWG + inline DLP, API data p…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000" dirty="0">
                          <a:solidFill>
                            <a:srgbClr val="1F2933"/>
                          </a:solidFill>
                          <a:latin typeface="Segoe UI"/>
                        </a:rPr>
                        <a:t>OEM cloud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000" dirty="0">
                          <a:solidFill>
                            <a:srgbClr val="1F2933"/>
                          </a:solidFill>
                          <a:latin typeface="Segoe UI"/>
                        </a:rPr>
                        <a:t>1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000" dirty="0">
                          <a:solidFill>
                            <a:srgbClr val="1F2933"/>
                          </a:solidFill>
                          <a:latin typeface="Segoe UI"/>
                        </a:rPr>
                        <a:t>SaaS - 120+ data centres in 80+ regions; management planes…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000" dirty="0">
                          <a:solidFill>
                            <a:srgbClr val="1F2933"/>
                          </a:solidFill>
                          <a:latin typeface="Segoe UI"/>
                        </a:rPr>
                        <a:t>Single console for every channel; no customer hardware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</a:tr>
              <a:tr h="457200"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000" dirty="0">
                          <a:solidFill>
                            <a:srgbClr val="1F2933"/>
                          </a:solidFill>
                          <a:latin typeface="Segoe UI"/>
                        </a:rPr>
                        <a:t>Netskope Client - Traffic steering to NewEdge + Endpoint DLP (Windows…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000" dirty="0">
                          <a:solidFill>
                            <a:srgbClr val="1F2933"/>
                          </a:solidFill>
                          <a:latin typeface="Segoe UI"/>
                        </a:rPr>
                        <a:t>Users, endpoints &amp; branches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000" dirty="0">
                          <a:solidFill>
                            <a:srgbClr val="1F2933"/>
                          </a:solidFill>
                          <a:latin typeface="Segoe UI"/>
                        </a:rPr>
                        <a:t>6,390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000" dirty="0">
                          <a:solidFill>
                            <a:srgbClr val="1F2933"/>
                          </a:solidFill>
                          <a:latin typeface="Segoe UI"/>
                        </a:rPr>
                        <a:t>Typical 0-5% CPU, 100-150 MB RAM, ~150 MB disk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000" dirty="0">
                          <a:solidFill>
                            <a:srgbClr val="1F2933"/>
                          </a:solidFill>
                          <a:latin typeface="Segoe UI"/>
                        </a:rPr>
                        <a:t>One per endpoint and VDI session; Endpoint DLP is an add-on on Windows and macOS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000" dirty="0">
                          <a:solidFill>
                            <a:srgbClr val="1F2933"/>
                          </a:solidFill>
                          <a:latin typeface="Segoe UI"/>
                        </a:rPr>
                        <a:t>IPsec tunnels to NewEdge - Site steering for agentless devices and se…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000" dirty="0">
                          <a:solidFill>
                            <a:srgbClr val="1F2933"/>
                          </a:solidFill>
                          <a:latin typeface="Segoe UI"/>
                        </a:rPr>
                        <a:t>Perimeter / DMZ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000" dirty="0">
                          <a:solidFill>
                            <a:srgbClr val="1F2933"/>
                          </a:solidFill>
                          <a:latin typeface="Segoe UI"/>
                        </a:rPr>
                        <a:t>2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000" dirty="0">
                          <a:solidFill>
                            <a:srgbClr val="1F2933"/>
                          </a:solidFill>
                          <a:latin typeface="Segoe UI"/>
                        </a:rPr>
                        <a:t>2 Gbps tier per tunnel, IKEv2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000" dirty="0">
                          <a:solidFill>
                            <a:srgbClr val="1F2933"/>
                          </a:solidFill>
                          <a:latin typeface="Segoe UI"/>
                        </a:rPr>
                        <a:t>1.3 Gbps per egress point; tunnels to at least 2 POPs per egress point (1 egress point(s)).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</a:tr>
              <a:tr h="457200"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000" dirty="0">
                          <a:solidFill>
                            <a:srgbClr val="1F2933"/>
                          </a:solidFill>
                          <a:latin typeface="Segoe UI"/>
                        </a:rPr>
                        <a:t>Netskope Cloud Exchange (Large) - SIEM log shipping + EDM hashing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000" dirty="0">
                          <a:solidFill>
                            <a:srgbClr val="1F2933"/>
                          </a:solidFill>
                          <a:latin typeface="Segoe UI"/>
                        </a:rPr>
                        <a:t>Customer data centre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000" dirty="0">
                          <a:solidFill>
                            <a:srgbClr val="1F2933"/>
                          </a:solidFill>
                          <a:latin typeface="Segoe UI"/>
                        </a:rPr>
                        <a:t>2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000" dirty="0">
                          <a:solidFill>
                            <a:srgbClr val="1F2933"/>
                          </a:solidFill>
                          <a:latin typeface="Segoe UI"/>
                        </a:rPr>
                        <a:t>16 cores / 32 GB RAM / 120 GB disk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000" dirty="0">
                          <a:solidFill>
                            <a:srgbClr val="1F2933"/>
                          </a:solidFill>
                          <a:latin typeface="Segoe UI"/>
                        </a:rPr>
                        <a:t>6,656 users x 0.75 events/min = 5K events/min; EDM module needs the Large profile (16 cores / 32 GB). Second…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000" dirty="0">
                          <a:solidFill>
                            <a:srgbClr val="1F2933"/>
                          </a:solidFill>
                          <a:latin typeface="Segoe UI"/>
                        </a:rPr>
                        <a:t>Netskope DSPM sidecar (in customer cloud) - Agentless scanning of dat…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000" dirty="0">
                          <a:solidFill>
                            <a:srgbClr val="1F2933"/>
                          </a:solidFill>
                          <a:latin typeface="Segoe UI"/>
                        </a:rPr>
                        <a:t>Customer cloud (IaaS/PaaS)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000" dirty="0">
                          <a:solidFill>
                            <a:srgbClr val="1F2933"/>
                          </a:solidFill>
                          <a:latin typeface="Segoe UI"/>
                        </a:rPr>
                        <a:t>2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000" dirty="0">
                          <a:solidFill>
                            <a:srgbClr val="1F2933"/>
                          </a:solidFill>
                          <a:latin typeface="Segoe UI"/>
                        </a:rPr>
                        <a:t>4 vCPU / 16 GB / 100 GB (AWS m5.xlarge)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000" dirty="0">
                          <a:solidFill>
                            <a:srgbClr val="1F2933"/>
                          </a:solidFill>
                          <a:latin typeface="Segoe UI"/>
                        </a:rPr>
                        <a:t>267 data stores over 30 days at 50 stores/day per sidecar (low end of 50-100) = 1; at least one per cloud (2)…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</a:tr>
              <a:tr h="457200"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000" dirty="0">
                          <a:solidFill>
                            <a:srgbClr val="1F2933"/>
                          </a:solidFill>
                          <a:latin typeface="Segoe UI"/>
                        </a:rPr>
                        <a:t>Netskope DSPM appliance (VMware OVA) - On-prem file share (CIFS/NFS)…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000" dirty="0">
                          <a:solidFill>
                            <a:srgbClr val="1F2933"/>
                          </a:solidFill>
                          <a:latin typeface="Segoe UI"/>
                        </a:rPr>
                        <a:t>Customer data centre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000" dirty="0">
                          <a:solidFill>
                            <a:srgbClr val="1F2933"/>
                          </a:solidFill>
                          <a:latin typeface="Segoe UI"/>
                        </a:rPr>
                        <a:t>1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000" dirty="0">
                          <a:solidFill>
                            <a:srgbClr val="1F2933"/>
                          </a:solidFill>
                          <a:latin typeface="Segoe UI"/>
                        </a:rPr>
                        <a:t>8 cores / 32 GB RAM / 100 GB disk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000" dirty="0">
                          <a:solidFill>
                            <a:srgbClr val="1F2933"/>
                          </a:solidFill>
                          <a:latin typeface="Segoe UI"/>
                        </a:rPr>
                        <a:t>95 GB/h to scan; Netskope publishes no files/hour figure, so 100 GB/h per appliance is a planning assumption.…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1B6FC9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3"/>
          <p:cNvSpPr txBox="1"/>
          <p:nvPr/>
        </p:nvSpPr>
        <p:spPr>
          <a:xfrm>
            <a:off x="502920" y="384048"/>
            <a:ext cx="11155680" cy="50292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buNone/>
            </a:pPr>
            <a:r>
              <a:rPr lang="en-GB" sz="2600" b="1" dirty="0">
                <a:solidFill>
                  <a:srgbClr val="1F3B57"/>
                </a:solidFill>
                <a:latin typeface="Segoe UI"/>
              </a:rPr>
              <a:t>Licensing lines</a:t>
            </a:r>
          </a:p>
        </p:txBody>
      </p:sp>
      <p:sp>
        <p:nvSpPr>
          <p:cNvPr id="4" name="Text 4"/>
          <p:cNvSpPr txBox="1"/>
          <p:nvPr/>
        </p:nvSpPr>
        <p:spPr>
          <a:xfrm>
            <a:off x="502920" y="932688"/>
            <a:ext cx="11155680" cy="32004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buNone/>
            </a:pPr>
            <a:r>
              <a:rPr lang="en-GB" sz="1250" dirty="0">
                <a:solidFill>
                  <a:srgbClr val="6B7A88"/>
                </a:solidFill>
                <a:latin typeface="Segoe UI"/>
              </a:rPr>
              <a:t>What the design implies - not a quotation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502920" y="6419088"/>
            <a:ext cx="8229600" cy="27432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buNone/>
            </a:pPr>
            <a:r>
              <a:rPr lang="en-GB" sz="900" dirty="0">
                <a:solidFill>
                  <a:srgbClr val="A3AEB8"/>
                </a:solidFill>
                <a:latin typeface="Segoe UI"/>
              </a:rPr>
              <a:t>Niyaasoft  |  DLPST  |  Data protection programme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11064240" y="6419088"/>
            <a:ext cx="640080" cy="27432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r">
              <a:buNone/>
            </a:pPr>
            <a:r>
              <a:rPr lang="en-GB" sz="900" dirty="0">
                <a:solidFill>
                  <a:srgbClr val="A3AEB8"/>
                </a:solidFill>
                <a:latin typeface="Segoe UI"/>
              </a:rPr>
              <a:t>11</a:t>
            </a:r>
          </a:p>
        </p:txBody>
      </p:sp>
      <p:graphicFrame>
        <p:nvGraphicFramePr>
          <p:cNvPr id="7" name="Table 7"/>
          <p:cNvGraphicFramePr>
            <a:graphicFrameLocks noGrp="1"/>
          </p:cNvGraphicFramePr>
          <p:nvPr/>
        </p:nvGraphicFramePr>
        <p:xfrm>
          <a:off x="502920" y="1463040"/>
          <a:ext cx="11155680" cy="2688336"/>
        </p:xfrm>
        <a:graphic>
          <a:graphicData uri="http://schemas.openxmlformats.org/drawingml/2006/table">
            <a:tbl>
              <a:tblPr firstRow="1" bandRow="1"/>
              <a:tblGrid>
                <a:gridCol w="3566160"/>
                <a:gridCol w="1920240"/>
                <a:gridCol w="1188720"/>
                <a:gridCol w="4480560"/>
              </a:tblGrid>
              <a:tr h="384048"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050" b="1" dirty="0">
                          <a:solidFill>
                            <a:srgbClr val="FFFFFF"/>
                          </a:solidFill>
                          <a:latin typeface="Segoe UI"/>
                        </a:rPr>
                        <a:t>Product / module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1B6FC9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050" b="1" dirty="0">
                          <a:solidFill>
                            <a:srgbClr val="FFFFFF"/>
                          </a:solidFill>
                          <a:latin typeface="Segoe UI"/>
                        </a:rPr>
                        <a:t>Metric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1B6FC9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050" b="1" dirty="0">
                          <a:solidFill>
                            <a:srgbClr val="FFFFFF"/>
                          </a:solidFill>
                          <a:latin typeface="Segoe UI"/>
                        </a:rPr>
                        <a:t>Quantity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1B6FC9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050" b="1" dirty="0">
                          <a:solidFill>
                            <a:srgbClr val="FFFFFF"/>
                          </a:solidFill>
                          <a:latin typeface="Segoe UI"/>
                        </a:rPr>
                        <a:t>Note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1B6FC9"/>
                    </a:solidFill>
                  </a:tcPr>
                </a:tc>
              </a:tr>
              <a:tr h="384048"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050" dirty="0">
                          <a:solidFill>
                            <a:srgbClr val="1F2933"/>
                          </a:solidFill>
                          <a:latin typeface="Segoe UI"/>
                        </a:rPr>
                        <a:t>Netskope One Next Gen SWG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050" dirty="0">
                          <a:solidFill>
                            <a:srgbClr val="1F2933"/>
                          </a:solidFill>
                          <a:latin typeface="Segoe UI"/>
                        </a:rPr>
                        <a:t>Users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050" dirty="0">
                          <a:solidFill>
                            <a:srgbClr val="1F2933"/>
                          </a:solidFill>
                          <a:latin typeface="Segoe UI"/>
                        </a:rPr>
                        <a:t>6,656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050" dirty="0">
                          <a:solidFill>
                            <a:srgbClr val="1F2933"/>
                          </a:solidFill>
                          <a:latin typeface="Segoe UI"/>
                        </a:rPr>
                        <a:t>Inline web DLP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</a:tr>
              <a:tr h="384048"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050" dirty="0">
                          <a:solidFill>
                            <a:srgbClr val="1F2933"/>
                          </a:solidFill>
                          <a:latin typeface="Segoe UI"/>
                        </a:rPr>
                        <a:t>Netskope One CASB (inline + API)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050" dirty="0">
                          <a:solidFill>
                            <a:srgbClr val="1F2933"/>
                          </a:solidFill>
                          <a:latin typeface="Segoe UI"/>
                        </a:rPr>
                        <a:t>Users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050" dirty="0">
                          <a:solidFill>
                            <a:srgbClr val="1F2933"/>
                          </a:solidFill>
                          <a:latin typeface="Segoe UI"/>
                        </a:rPr>
                        <a:t>6,656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050" dirty="0">
                          <a:solidFill>
                            <a:srgbClr val="1F2933"/>
                          </a:solidFill>
                          <a:latin typeface="Segoe UI"/>
                        </a:rPr>
                        <a:t>1 sanctioned app(s)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050" dirty="0">
                          <a:solidFill>
                            <a:srgbClr val="1F2933"/>
                          </a:solidFill>
                          <a:latin typeface="Segoe UI"/>
                        </a:rPr>
                        <a:t>Netskope One DLP (advanced)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050" dirty="0">
                          <a:solidFill>
                            <a:srgbClr val="1F2933"/>
                          </a:solidFill>
                          <a:latin typeface="Segoe UI"/>
                        </a:rPr>
                        <a:t>Users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050" dirty="0">
                          <a:solidFill>
                            <a:srgbClr val="1F2933"/>
                          </a:solidFill>
                          <a:latin typeface="Segoe UI"/>
                        </a:rPr>
                        <a:t>6,656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050" dirty="0">
                          <a:solidFill>
                            <a:srgbClr val="1F2933"/>
                          </a:solidFill>
                          <a:latin typeface="Segoe UI"/>
                        </a:rPr>
                        <a:t>EDM, fingerprinting, OCR, ML across channels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</a:tr>
              <a:tr h="384048"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050" dirty="0">
                          <a:solidFill>
                            <a:srgbClr val="1F2933"/>
                          </a:solidFill>
                          <a:latin typeface="Segoe UI"/>
                        </a:rPr>
                        <a:t>Netskope Endpoint DLP (add-on)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050" dirty="0">
                          <a:solidFill>
                            <a:srgbClr val="1F2933"/>
                          </a:solidFill>
                          <a:latin typeface="Segoe UI"/>
                        </a:rPr>
                        <a:t>Users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050" dirty="0">
                          <a:solidFill>
                            <a:srgbClr val="1F2933"/>
                          </a:solidFill>
                          <a:latin typeface="Segoe UI"/>
                        </a:rPr>
                        <a:t>6,656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050" dirty="0">
                          <a:solidFill>
                            <a:srgbClr val="1F2933"/>
                          </a:solidFill>
                          <a:latin typeface="Segoe UI"/>
                        </a:rPr>
                        <a:t>Windows and macOS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050" dirty="0">
                          <a:solidFill>
                            <a:srgbClr val="1F2933"/>
                          </a:solidFill>
                          <a:latin typeface="Segoe UI"/>
                        </a:rPr>
                        <a:t>Advanced UEBA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050" dirty="0">
                          <a:solidFill>
                            <a:srgbClr val="1F2933"/>
                          </a:solidFill>
                          <a:latin typeface="Segoe UI"/>
                        </a:rPr>
                        <a:t>Users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050" dirty="0">
                          <a:solidFill>
                            <a:srgbClr val="1F2933"/>
                          </a:solidFill>
                          <a:latin typeface="Segoe UI"/>
                        </a:rPr>
                        <a:t>6,656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050" dirty="0">
                          <a:solidFill>
                            <a:srgbClr val="1F2933"/>
                          </a:solidFill>
                          <a:latin typeface="Segoe UI"/>
                        </a:rPr>
                        <a:t>UCI-based adaptive policies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</a:tr>
              <a:tr h="384048"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050" dirty="0">
                          <a:solidFill>
                            <a:srgbClr val="1F2933"/>
                          </a:solidFill>
                          <a:latin typeface="Segoe UI"/>
                        </a:rPr>
                        <a:t>Netskope One DSPM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050" dirty="0">
                          <a:solidFill>
                            <a:srgbClr val="1F2933"/>
                          </a:solidFill>
                          <a:latin typeface="Segoe UI"/>
                        </a:rPr>
                        <a:t>Per Netskope quote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050" dirty="0">
                          <a:solidFill>
                            <a:srgbClr val="1F2933"/>
                          </a:solidFill>
                          <a:latin typeface="Segoe UI"/>
                        </a:rPr>
                        <a:t>Scope: 200 TB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050" dirty="0">
                          <a:solidFill>
                            <a:srgbClr val="1F2933"/>
                          </a:solidFill>
                          <a:latin typeface="Segoe UI"/>
                        </a:rPr>
                        <a:t>8 cloud account(s)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1B6FC9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3"/>
          <p:cNvSpPr txBox="1"/>
          <p:nvPr/>
        </p:nvSpPr>
        <p:spPr>
          <a:xfrm>
            <a:off x="502920" y="384048"/>
            <a:ext cx="11155680" cy="50292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buNone/>
            </a:pPr>
            <a:r>
              <a:rPr lang="en-GB" sz="2600" b="1" dirty="0">
                <a:solidFill>
                  <a:srgbClr val="1F3B57"/>
                </a:solidFill>
                <a:latin typeface="Segoe UI"/>
              </a:rPr>
              <a:t>Logical architecture</a:t>
            </a:r>
          </a:p>
        </p:txBody>
      </p:sp>
      <p:sp>
        <p:nvSpPr>
          <p:cNvPr id="4" name="Text 4"/>
          <p:cNvSpPr txBox="1"/>
          <p:nvPr/>
        </p:nvSpPr>
        <p:spPr>
          <a:xfrm>
            <a:off x="502920" y="932688"/>
            <a:ext cx="11155680" cy="32004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buNone/>
            </a:pPr>
            <a:r>
              <a:rPr lang="en-GB" sz="1250" dirty="0">
                <a:solidFill>
                  <a:srgbClr val="6B7A88"/>
                </a:solidFill>
                <a:latin typeface="Segoe UI"/>
              </a:rPr>
              <a:t>Netskope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502920" y="6419088"/>
            <a:ext cx="8229600" cy="27432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buNone/>
            </a:pPr>
            <a:r>
              <a:rPr lang="en-GB" sz="900" dirty="0">
                <a:solidFill>
                  <a:srgbClr val="A3AEB8"/>
                </a:solidFill>
                <a:latin typeface="Segoe UI"/>
              </a:rPr>
              <a:t>Niyaasoft  |  DLPST  |  Data protection programme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11064240" y="6419088"/>
            <a:ext cx="640080" cy="27432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r">
              <a:buNone/>
            </a:pPr>
            <a:r>
              <a:rPr lang="en-GB" sz="900" dirty="0">
                <a:solidFill>
                  <a:srgbClr val="A3AEB8"/>
                </a:solidFill>
                <a:latin typeface="Segoe UI"/>
              </a:rPr>
              <a:t>12</a:t>
            </a:r>
          </a:p>
        </p:txBody>
      </p:sp>
      <p:pic>
        <p:nvPicPr>
          <p:cNvPr id="7" name="Diagram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5411" y="1325880"/>
            <a:ext cx="9060873" cy="498348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1B6FC9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3"/>
          <p:cNvSpPr txBox="1"/>
          <p:nvPr/>
        </p:nvSpPr>
        <p:spPr>
          <a:xfrm>
            <a:off x="502920" y="384048"/>
            <a:ext cx="11155680" cy="50292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buNone/>
            </a:pPr>
            <a:r>
              <a:rPr lang="en-GB" sz="2600" b="1" dirty="0">
                <a:solidFill>
                  <a:srgbClr val="1F3B57"/>
                </a:solidFill>
                <a:latin typeface="Segoe UI"/>
              </a:rPr>
              <a:t>Implementation diagram</a:t>
            </a:r>
          </a:p>
        </p:txBody>
      </p:sp>
      <p:sp>
        <p:nvSpPr>
          <p:cNvPr id="4" name="Text 4"/>
          <p:cNvSpPr txBox="1"/>
          <p:nvPr/>
        </p:nvSpPr>
        <p:spPr>
          <a:xfrm>
            <a:off x="502920" y="932688"/>
            <a:ext cx="11155680" cy="32004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buNone/>
            </a:pPr>
            <a:r>
              <a:rPr lang="en-GB" sz="1250" dirty="0">
                <a:solidFill>
                  <a:srgbClr val="6B7A88"/>
                </a:solidFill>
                <a:latin typeface="Segoe UI"/>
              </a:rPr>
              <a:t>Netskope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502920" y="6419088"/>
            <a:ext cx="8229600" cy="27432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buNone/>
            </a:pPr>
            <a:r>
              <a:rPr lang="en-GB" sz="900" dirty="0">
                <a:solidFill>
                  <a:srgbClr val="A3AEB8"/>
                </a:solidFill>
                <a:latin typeface="Segoe UI"/>
              </a:rPr>
              <a:t>Niyaasoft  |  DLPST  |  Data protection programme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11064240" y="6419088"/>
            <a:ext cx="640080" cy="27432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r">
              <a:buNone/>
            </a:pPr>
            <a:r>
              <a:rPr lang="en-GB" sz="900" dirty="0">
                <a:solidFill>
                  <a:srgbClr val="A3AEB8"/>
                </a:solidFill>
                <a:latin typeface="Segoe UI"/>
              </a:rPr>
              <a:t>13</a:t>
            </a:r>
          </a:p>
        </p:txBody>
      </p:sp>
      <p:pic>
        <p:nvPicPr>
          <p:cNvPr id="7" name="Diagram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312" y="1325880"/>
            <a:ext cx="10541072" cy="498348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1B6FC9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3"/>
          <p:cNvSpPr txBox="1"/>
          <p:nvPr/>
        </p:nvSpPr>
        <p:spPr>
          <a:xfrm>
            <a:off x="502920" y="384048"/>
            <a:ext cx="11155680" cy="50292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buNone/>
            </a:pPr>
            <a:r>
              <a:rPr lang="en-GB" sz="2600" b="1" dirty="0">
                <a:solidFill>
                  <a:srgbClr val="1F3B57"/>
                </a:solidFill>
                <a:latin typeface="Segoe UI"/>
              </a:rPr>
              <a:t>Rollout plan</a:t>
            </a:r>
          </a:p>
        </p:txBody>
      </p:sp>
      <p:sp>
        <p:nvSpPr>
          <p:cNvPr id="4" name="Text 4"/>
          <p:cNvSpPr txBox="1"/>
          <p:nvPr/>
        </p:nvSpPr>
        <p:spPr>
          <a:xfrm>
            <a:off x="502920" y="932688"/>
            <a:ext cx="11155680" cy="32004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buNone/>
            </a:pPr>
            <a:r>
              <a:rPr lang="en-GB" sz="1250" dirty="0">
                <a:solidFill>
                  <a:srgbClr val="6B7A88"/>
                </a:solidFill>
                <a:latin typeface="Segoe UI"/>
              </a:rPr>
              <a:t>Netskope best-practice phases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502920" y="6419088"/>
            <a:ext cx="8229600" cy="27432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buNone/>
            </a:pPr>
            <a:r>
              <a:rPr lang="en-GB" sz="900" dirty="0">
                <a:solidFill>
                  <a:srgbClr val="A3AEB8"/>
                </a:solidFill>
                <a:latin typeface="Segoe UI"/>
              </a:rPr>
              <a:t>Niyaasoft  |  DLPST  |  Data protection programme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11064240" y="6419088"/>
            <a:ext cx="640080" cy="27432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r">
              <a:buNone/>
            </a:pPr>
            <a:r>
              <a:rPr lang="en-GB" sz="900" dirty="0">
                <a:solidFill>
                  <a:srgbClr val="A3AEB8"/>
                </a:solidFill>
                <a:latin typeface="Segoe UI"/>
              </a:rPr>
              <a:t>14</a:t>
            </a:r>
          </a:p>
        </p:txBody>
      </p:sp>
      <p:graphicFrame>
        <p:nvGraphicFramePr>
          <p:cNvPr id="7" name="Table 7"/>
          <p:cNvGraphicFramePr>
            <a:graphicFrameLocks noGrp="1"/>
          </p:cNvGraphicFramePr>
          <p:nvPr/>
        </p:nvGraphicFramePr>
        <p:xfrm>
          <a:off x="502920" y="1463040"/>
          <a:ext cx="11155680" cy="3520440"/>
        </p:xfrm>
        <a:graphic>
          <a:graphicData uri="http://schemas.openxmlformats.org/drawingml/2006/table">
            <a:tbl>
              <a:tblPr firstRow="1" bandRow="1"/>
              <a:tblGrid>
                <a:gridCol w="2560320"/>
                <a:gridCol w="8595360"/>
              </a:tblGrid>
              <a:tr h="502920"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100" b="1" dirty="0">
                          <a:solidFill>
                            <a:srgbClr val="FFFFFF"/>
                          </a:solidFill>
                          <a:latin typeface="Segoe UI"/>
                        </a:rPr>
                        <a:t>Phase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1B6FC9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100" b="1" dirty="0">
                          <a:solidFill>
                            <a:srgbClr val="FFFFFF"/>
                          </a:solidFill>
                          <a:latin typeface="Segoe UI"/>
                        </a:rPr>
                        <a:t>Activities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1B6FC9"/>
                    </a:solidFill>
                  </a:tcPr>
                </a:tc>
              </a:tr>
              <a:tr h="502920"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100" dirty="0">
                          <a:solidFill>
                            <a:srgbClr val="1F2933"/>
                          </a:solidFill>
                          <a:latin typeface="Segoe UI"/>
                        </a:rPr>
                        <a:t>1. Steering foundation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100" dirty="0">
                          <a:solidFill>
                            <a:srgbClr val="1F2933"/>
                          </a:solidFill>
                          <a:latin typeface="Segoe UI"/>
                        </a:rPr>
                        <a:t>Allowlist client/tunnel destinations; choose steering (Client, IPsec/GRE to 2 POPs, explicit proxy); deploy test steering config to early adopters; review exceptions and…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</a:tr>
              <a:tr h="502920"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100" dirty="0">
                          <a:solidFill>
                            <a:srgbClr val="1F2933"/>
                          </a:solidFill>
                          <a:latin typeface="Segoe UI"/>
                        </a:rPr>
                        <a:t>2. DLP content definition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100" dirty="0">
                          <a:solidFill>
                            <a:srgbClr val="1F2933"/>
                          </a:solidFill>
                          <a:latin typeface="Segoe UI"/>
                        </a:rPr>
                        <a:t>Create entities/dictionaries, rules, DLP profiles and file profiles; import EDM hashes / fingerprints.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100" dirty="0">
                          <a:solidFill>
                            <a:srgbClr val="1F2933"/>
                          </a:solidFill>
                          <a:latin typeface="Segoe UI"/>
                        </a:rPr>
                        <a:t>3. Monitor (alert-only)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100" dirty="0">
                          <a:solidFill>
                            <a:srgbClr val="1F2933"/>
                          </a:solidFill>
                          <a:latin typeface="Segoe UI"/>
                        </a:rPr>
                        <a:t>Apply policies in alert mode across web/SaaS/email/endpoint; review incidents and forensics to find false positives.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</a:tr>
              <a:tr h="502920"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100" dirty="0">
                          <a:solidFill>
                            <a:srgbClr val="1F2933"/>
                          </a:solidFill>
                          <a:latin typeface="Segoe UI"/>
                        </a:rPr>
                        <a:t>4. Coach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100" dirty="0">
                          <a:solidFill>
                            <a:srgbClr val="1F2933"/>
                          </a:solidFill>
                          <a:latin typeface="Segoe UI"/>
                        </a:rPr>
                        <a:t>Enable user-alert/coaching on sensitive transfers (esp. Endpoint DLP) before blocking.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100" dirty="0">
                          <a:solidFill>
                            <a:srgbClr val="1F2933"/>
                          </a:solidFill>
                          <a:latin typeface="Segoe UI"/>
                        </a:rPr>
                        <a:t>5. Enforce and optimize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100" dirty="0">
                          <a:solidFill>
                            <a:srgbClr val="1F2933"/>
                          </a:solidFill>
                          <a:latin typeface="Segoe UI"/>
                        </a:rPr>
                        <a:t>Switch tuned policies to block/quarantine; restrict high-risk groups; continuously refine using DLP reports.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6F9FC"/>
                    </a:solidFill>
                  </a:tcPr>
                </a:tc>
              </a:tr>
              <a:tr h="502920"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100" dirty="0">
                          <a:solidFill>
                            <a:srgbClr val="1F2933"/>
                          </a:solidFill>
                          <a:latin typeface="Segoe UI"/>
                        </a:rPr>
                        <a:t>DSPM onboarding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64008" rIns="64008" tIns="32004" bIns="32004" anchor="ctr"/>
                    <a:lstStyle/>
                    <a:p>
                      <a:pPr algn="l"/>
                      <a:r>
                        <a:rPr lang="en-GB" sz="1100" dirty="0">
                          <a:solidFill>
                            <a:srgbClr val="1F2933"/>
                          </a:solidFill>
                          <a:latin typeface="Segoe UI"/>
                        </a:rPr>
                        <a:t>Onboard cloud accounts (org-level onboarding auto-detects child accounts/data stores); deploy sidecars (one per VPC/VNet) and DLP appliance/Single Appliance; set scan fr…</a:t>
                      </a:r>
                    </a:p>
                  </a:txBody>
                  <a:tcPr marL="64008" marR="64008" marT="32004" marB="32004" anchor="ctr">
                    <a:lnL w="6350">
                      <a:solidFill>
                        <a:srgbClr val="D4DCE4"/>
                      </a:solidFill>
                    </a:lnL>
                    <a:lnR w="6350">
                      <a:solidFill>
                        <a:srgbClr val="D4DCE4"/>
                      </a:solidFill>
                    </a:lnR>
                    <a:lnT w="6350">
                      <a:solidFill>
                        <a:srgbClr val="D4DCE4"/>
                      </a:solidFill>
                    </a:lnT>
                    <a:lnB w="6350">
                      <a:solidFill>
                        <a:srgbClr val="D4DCE4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0" y="0"/>
            <a:ext cx="12191695" cy="54864"/>
          </a:xfrm>
          <a:prstGeom prst="rect">
            <a:avLst/>
          </a:prstGeom>
          <a:solidFill>
            <a:srgbClr val="1B6FC9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3"/>
          <p:cNvSpPr txBox="1"/>
          <p:nvPr/>
        </p:nvSpPr>
        <p:spPr>
          <a:xfrm>
            <a:off x="502920" y="384048"/>
            <a:ext cx="11155680" cy="50292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buNone/>
            </a:pPr>
            <a:r>
              <a:rPr lang="en-GB" sz="2600" b="1" dirty="0">
                <a:solidFill>
                  <a:srgbClr val="1F3B57"/>
                </a:solidFill>
                <a:latin typeface="Segoe UI"/>
              </a:rPr>
              <a:t>Assumptions and next steps</a:t>
            </a:r>
          </a:p>
        </p:txBody>
      </p:sp>
      <p:sp>
        <p:nvSpPr>
          <p:cNvPr id="4" name="Text 4"/>
          <p:cNvSpPr txBox="1"/>
          <p:nvPr/>
        </p:nvSpPr>
        <p:spPr>
          <a:xfrm>
            <a:off x="502920" y="6419088"/>
            <a:ext cx="8229600" cy="27432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buNone/>
            </a:pPr>
            <a:r>
              <a:rPr lang="en-GB" sz="900" dirty="0">
                <a:solidFill>
                  <a:srgbClr val="A3AEB8"/>
                </a:solidFill>
                <a:latin typeface="Segoe UI"/>
              </a:rPr>
              <a:t>Niyaasoft  |  DLPST  |  Data protection programme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11064240" y="6419088"/>
            <a:ext cx="640080" cy="27432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r">
              <a:buNone/>
            </a:pPr>
            <a:r>
              <a:rPr lang="en-GB" sz="900" dirty="0">
                <a:solidFill>
                  <a:srgbClr val="A3AEB8"/>
                </a:solidFill>
                <a:latin typeface="Segoe UI"/>
              </a:rPr>
              <a:t>15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502920" y="1280160"/>
            <a:ext cx="6766560" cy="493776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marL="228600" indent="-228600" algn="l">
              <a:spcBef>
                <a:spcPts val="500"/>
              </a:spcBef>
              <a:buFont typeface="Arial"/>
              <a:buChar char="•"/>
            </a:pPr>
            <a:r>
              <a:rPr lang="en-GB" sz="1200" dirty="0">
                <a:solidFill>
                  <a:srgbClr val="1F2933"/>
                </a:solidFill>
                <a:latin typeface="Segoe UI"/>
              </a:rPr>
              <a:t>OEM capabilities, capacities, hardware requirements and ports are taken from the official vendor websites and documentation linked in this document. They change with product releases - confirm against the current documentation be…</a:t>
            </a:r>
          </a:p>
          <a:p>
            <a:pPr marL="228600" indent="-228600" algn="l">
              <a:spcBef>
                <a:spcPts val="500"/>
              </a:spcBef>
              <a:buFont typeface="Arial"/>
              <a:buChar char="•"/>
            </a:pPr>
            <a:r>
              <a:rPr lang="en-GB" sz="1200" dirty="0">
                <a:solidFill>
                  <a:srgbClr val="1F2933"/>
                </a:solidFill>
                <a:latin typeface="Segoe UI"/>
              </a:rPr>
              <a:t>All workload figures are end-of-term values: 10% annual growth compounded over 3 years (factor 1.33).</a:t>
            </a:r>
          </a:p>
          <a:p>
            <a:pPr marL="228600" indent="-228600" algn="l">
              <a:spcBef>
                <a:spcPts val="500"/>
              </a:spcBef>
              <a:buFont typeface="Arial"/>
              <a:buChar char="•"/>
            </a:pPr>
            <a:r>
              <a:rPr lang="en-GB" sz="1200" dirty="0">
                <a:solidFill>
                  <a:srgbClr val="1F2933"/>
                </a:solidFill>
                <a:latin typeface="Segoe UI"/>
              </a:rPr>
              <a:t>Mail busy hour is taken as 15% of daily volume (planning assumption).</a:t>
            </a:r>
          </a:p>
          <a:p>
            <a:pPr marL="228600" indent="-228600" algn="l">
              <a:spcBef>
                <a:spcPts val="500"/>
              </a:spcBef>
              <a:buFont typeface="Arial"/>
              <a:buChar char="•"/>
            </a:pPr>
            <a:r>
              <a:rPr lang="en-GB" sz="1200" dirty="0">
                <a:solidFill>
                  <a:srgbClr val="1F2933"/>
                </a:solidFill>
                <a:latin typeface="Segoe UI"/>
              </a:rPr>
              <a:t>Incident volume is estimated at 0.05 incidents per user per day for a tuned policy set; untuned monitor-mode policies can generate several times more. Replace with a measured figure after the monitoring phase.</a:t>
            </a:r>
          </a:p>
          <a:p>
            <a:pPr marL="228600" indent="-228600" algn="l">
              <a:spcBef>
                <a:spcPts val="500"/>
              </a:spcBef>
              <a:buFont typeface="Arial"/>
              <a:buChar char="•"/>
            </a:pPr>
            <a:r>
              <a:rPr lang="en-GB" sz="1200" dirty="0">
                <a:solidFill>
                  <a:srgbClr val="1F2933"/>
                </a:solidFill>
                <a:latin typeface="Segoe UI"/>
              </a:rPr>
              <a:t>Incident storage assumes 250 KB per stored incident including matched content and metadata (planning assumption).</a:t>
            </a:r>
          </a:p>
          <a:p>
            <a:pPr marL="228600" indent="-228600" algn="l">
              <a:spcBef>
                <a:spcPts val="500"/>
              </a:spcBef>
              <a:buFont typeface="Arial"/>
              <a:buChar char="•"/>
            </a:pPr>
            <a:r>
              <a:rPr lang="en-GB" sz="1200" dirty="0">
                <a:solidFill>
                  <a:srgbClr val="1F2933"/>
                </a:solidFill>
                <a:latin typeface="Segoe UI"/>
              </a:rPr>
              <a:t>Detection servers are sized to run at no more than 75% of the OEM published maximum at the end of the term; HA adds an N+1 unit and a DR site adds a standby set.</a:t>
            </a:r>
          </a:p>
        </p:txBody>
      </p:sp>
      <p:sp>
        <p:nvSpPr>
          <p:cNvPr id="7" name="Shape 7"/>
          <p:cNvSpPr/>
          <p:nvPr/>
        </p:nvSpPr>
        <p:spPr>
          <a:xfrm>
            <a:off x="7589520" y="1280160"/>
            <a:ext cx="4069080" cy="4846320"/>
          </a:xfrm>
          <a:prstGeom prst="roundRect">
            <a:avLst/>
          </a:prstGeom>
          <a:solidFill>
            <a:srgbClr val="F0FDFA"/>
          </a:solidFill>
          <a:ln w="6350">
            <a:solidFill>
              <a:srgbClr val="99F6E4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8" name="Text 8"/>
          <p:cNvSpPr txBox="1"/>
          <p:nvPr/>
        </p:nvSpPr>
        <p:spPr>
          <a:xfrm>
            <a:off x="7818120" y="1463040"/>
            <a:ext cx="3657600" cy="4572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buNone/>
            </a:pPr>
            <a:r>
              <a:rPr lang="en-GB" sz="1600" b="1" dirty="0">
                <a:solidFill>
                  <a:srgbClr val="0F766E"/>
                </a:solidFill>
                <a:latin typeface="Segoe UI"/>
              </a:rPr>
              <a:t>Next steps</a:t>
            </a:r>
          </a:p>
          <a:p>
            <a:pPr marL="228600" indent="-228600" algn="l">
              <a:spcBef>
                <a:spcPts val="600"/>
              </a:spcBef>
              <a:buFont typeface="Arial"/>
              <a:buChar char="•"/>
            </a:pPr>
            <a:r>
              <a:rPr lang="en-GB" sz="1200" dirty="0">
                <a:solidFill>
                  <a:srgbClr val="1F2933"/>
                </a:solidFill>
                <a:latin typeface="Segoe UI"/>
              </a:rPr>
              <a:t>Validate the must-have list with data owners and compliance</a:t>
            </a:r>
          </a:p>
          <a:p>
            <a:pPr marL="228600" indent="-228600" algn="l">
              <a:spcBef>
                <a:spcPts val="600"/>
              </a:spcBef>
              <a:buFont typeface="Arial"/>
              <a:buChar char="•"/>
            </a:pPr>
            <a:r>
              <a:rPr lang="en-GB" sz="1200" dirty="0">
                <a:solidFill>
                  <a:srgbClr val="1F2933"/>
                </a:solidFill>
                <a:latin typeface="Segoe UI"/>
              </a:rPr>
              <a:t>Shortlist the top two OEMs for a proof of value on real data</a:t>
            </a:r>
          </a:p>
          <a:p>
            <a:pPr marL="228600" indent="-228600" algn="l">
              <a:spcBef>
                <a:spcPts val="600"/>
              </a:spcBef>
              <a:buFont typeface="Arial"/>
              <a:buChar char="•"/>
            </a:pPr>
            <a:r>
              <a:rPr lang="en-GB" sz="1200" dirty="0">
                <a:solidFill>
                  <a:srgbClr val="1F2933"/>
                </a:solidFill>
                <a:latin typeface="Segoe UI"/>
              </a:rPr>
              <a:t>Confirm sizing and licences with the OEM or partner</a:t>
            </a:r>
          </a:p>
          <a:p>
            <a:pPr marL="228600" indent="-228600" algn="l">
              <a:spcBef>
                <a:spcPts val="600"/>
              </a:spcBef>
              <a:buFont typeface="Arial"/>
              <a:buChar char="•"/>
            </a:pPr>
            <a:r>
              <a:rPr lang="en-GB" sz="1200" dirty="0">
                <a:solidFill>
                  <a:srgbClr val="1F2933"/>
                </a:solidFill>
                <a:latin typeface="Segoe UI"/>
              </a:rPr>
              <a:t>Start in monitor-only mode; move to blocking after tuning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iyaasoft DLPST">
  <a:themeElements>
    <a:clrScheme name="DLPST">
      <a:dk1>
        <a:sysClr val="windowText" lastClr="000000"/>
      </a:dk1>
      <a:lt1>
        <a:sysClr val="window" lastClr="FFFFFF"/>
      </a:lt1>
      <a:dk2>
        <a:srgbClr val="1F3B57"/>
      </a:dk2>
      <a:lt2>
        <a:srgbClr val="F4F7FA"/>
      </a:lt2>
      <a:accent1>
        <a:srgbClr val="2C5C86"/>
      </a:accent1>
      <a:accent2>
        <a:srgbClr val="0EA5E9"/>
      </a:accent2>
      <a:accent3>
        <a:srgbClr val="16A34A"/>
      </a:accent3>
      <a:accent4>
        <a:srgbClr val="CA8A04"/>
      </a:accent4>
      <a:accent5>
        <a:srgbClr val="DC2626"/>
      </a:accent5>
      <a:accent6>
        <a:srgbClr val="7C3AED"/>
      </a:accent6>
      <a:hlink>
        <a:srgbClr val="2C5C86"/>
      </a:hlink>
      <a:folHlink>
        <a:srgbClr val="7C3AED"/>
      </a:folHlink>
    </a:clrScheme>
    <a:fontScheme name="DLPST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DLPST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Niyaasoft DLP Selector Tool</Application>
  <Company>Niyaasoft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 protection programme</dc:title>
  <dc:subject>DLP and DSPM sizing and OEM selection</dc:subject>
  <dc:creator>Niyyasoft</dc:creator>
  <cp:lastModifiedBy>Niyyasoft</cp:lastModifiedBy>
  <dcterms:created xsi:type="dcterms:W3CDTF">2026-09-20T19:13:50Z</dcterms:created>
  <dcterms:modified xsi:type="dcterms:W3CDTF">2026-09-20T19:13:50Z</dcterms:modified>
</cp:coreProperties>
</file>