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<Relationships xmlns="http://schemas.openxmlformats.org/package/2006/relationships"><Relationship Id="rIdPres" Type="http://schemas.openxmlformats.org/officeDocument/2006/relationships/officeDocument" Target="ppt/presentation.xml"/><Relationship Id="rIdCore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  <p:sldId id="266" r:id="rIdSlide11"/>
    <p:sldId id="267" r:id="rIdSlide12"/>
  </p:sldIdLst>
  <p:sldSz cx="12192000" cy="6858000"/>
  <p:notesSz cx="6858000" cy="9144000"/>
</p:presentation>
</file>

<file path=ppt/_rels/presentation.xml.rels><?xml version="1.0" encoding="UTF-8" standalone="yes"?><Relationships xmlns="http://schemas.openxmlformats.org/package/2006/relationships"><Relationship Id="rIdMaster" Type="http://schemas.openxmlformats.org/officeDocument/2006/relationships/slideMaster" Target="slideMasters/slideMaster1.xml"/><Relationship Id="rIdSlide1" Type="http://schemas.openxmlformats.org/officeDocument/2006/relationships/slide" Target="slides/slide1.xml"/><Relationship Id="rIdSlide2" Type="http://schemas.openxmlformats.org/officeDocument/2006/relationships/slide" Target="slides/slide2.xml"/><Relationship Id="rIdSlide3" Type="http://schemas.openxmlformats.org/officeDocument/2006/relationships/slide" Target="slides/slide3.xml"/><Relationship Id="rIdSlide4" Type="http://schemas.openxmlformats.org/officeDocument/2006/relationships/slide" Target="slides/slide4.xml"/><Relationship Id="rIdSlide5" Type="http://schemas.openxmlformats.org/officeDocument/2006/relationships/slide" Target="slides/slide5.xml"/><Relationship Id="rIdSlide6" Type="http://schemas.openxmlformats.org/officeDocument/2006/relationships/slide" Target="slides/slide6.xml"/><Relationship Id="rIdSlide7" Type="http://schemas.openxmlformats.org/officeDocument/2006/relationships/slide" Target="slides/slide7.xml"/><Relationship Id="rIdSlide8" Type="http://schemas.openxmlformats.org/officeDocument/2006/relationships/slide" Target="slides/slide8.xml"/><Relationship Id="rIdSlide9" Type="http://schemas.openxmlformats.org/officeDocument/2006/relationships/slide" Target="slides/slide9.xml"/><Relationship Id="rIdSlide10" Type="http://schemas.openxmlformats.org/officeDocument/2006/relationships/slide" Target="slides/slide10.xml"/><Relationship Id="rIdSlide11" Type="http://schemas.openxmlformats.org/officeDocument/2006/relationships/slide" Target="slides/slide11.xml"/><Relationship Id="rIdSlide12" Type="http://schemas.openxmlformats.org/officeDocument/2006/relationships/slide" Target="slides/slide12.xml"/><Relationship Id="rIdTheme" Type="http://schemas.openxmlformats.org/officeDocument/2006/relationships/theme" Target="theme/theme1.xml"/></Relationships>
</file>

<file path=ppt/slideLayouts/_rels/slideLayout1.xml.rels><?xml version="1.0" encoding="UTF-8" standalone="yes"?><Relationships xmlns="http://schemas.openxmlformats.org/package/2006/relationships"><Relationship Id="rIdMaster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Layout1" Type="http://schemas.openxmlformats.org/officeDocument/2006/relationships/slideLayout" Target="../slideLayouts/slideLayout1.xml"/><Relationship Id="rIdTheme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7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Relationship Id="rIdImg2" Type="http://schemas.openxmlformats.org/officeDocument/2006/relationships/image" Target="../media/image2.png"/></Relationships>
</file>

<file path=ppt/slides/_rels/slide8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Bar 1"/>
          <p:cNvSpPr/>
          <p:nvPr/>
        </p:nvSpPr>
        <p:spPr>
          <a:xfrm>
            <a:off x="0" y="0"/>
            <a:ext cx="12192000" cy="170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ext 2"/>
          <p:cNvSpPr txBox="1"/>
          <p:nvPr/>
        </p:nvSpPr>
        <p:spPr>
          <a:xfrm>
            <a:off x="640080" y="2000000"/>
            <a:ext cx="10911840" cy="12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3600" b="1" dirty="0">
                <a:solidFill>
                  <a:srgbClr val="1D2430"/>
                </a:solidFill>
                <a:latin typeface="Segoe UI"/>
              </a:rPr>
              <a:t>VMware exit - wave 1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640080" y="3200000"/>
            <a:ext cx="10911840" cy="8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800" dirty="0">
                <a:solidFill>
                  <a:srgbClr val="2F6FB5"/>
                </a:solidFill>
                <a:latin typeface="Segoe UI"/>
              </a:rPr>
              <a:t>V2V - Virtual to Virtual: VMware vSphere / ESXi (vCenter) to Nutanix AHV (Prism)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640080" y="4100000"/>
            <a:ext cx="10911840" cy="6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Niyyasoft   |   Prepared by Niyyasoft   |   20 September 2026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40080" y="46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600" b="1" dirty="0">
                <a:solidFill>
                  <a:srgbClr val="FFFFFF"/>
                </a:solidFill>
                <a:latin typeface="Segoe UI"/>
              </a:rPr>
              <a:t>Migration Tool Selector  (MTS)  -  Niyya Software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40080" y="590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900" dirty="0">
                <a:solidFill>
                  <a:srgbClr val="5D6674"/>
                </a:solidFill>
                <a:latin typeface="Segoe UI"/>
              </a:rPr>
              <a:t>Vendor and licensing data last reviewed 2026-09-18. Indicative only - confirm with the OEM.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r 7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8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Executive summary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V2V - Virtual to Virtual: VMware vSphere / ESXi (vCenter) to Nutanix AHV (Prism)</a:t>
            </a:r>
          </a:p>
        </p:txBody>
      </p:sp>
      <p:sp>
        <p:nvSpPr>
          <p:cNvPr id="10" name="Bar 10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11"/>
          <p:cNvSpPr txBox="1"/>
          <p:nvPr/>
        </p:nvSpPr>
        <p:spPr>
          <a:xfrm>
            <a:off x="640080" y="1750000"/>
            <a:ext cx="10911840" cy="4608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marL="285750" indent="-285750">
              <a:buChar char="•"/>
            </a:pPr>
            <a:r>
              <a:rPr lang="en-GB" sz="1150" dirty="0">
                <a:solidFill>
                  <a:srgbClr val="1D2430"/>
                </a:solidFill>
                <a:latin typeface="Segoe UI"/>
              </a:rPr>
              <a:t>Why this tool: Supports V2V as a first-class scenario.</a:t>
            </a:r>
          </a:p>
          <a:p>
            <a:pPr marL="285750" indent="-285750">
              <a:buChar char="•"/>
            </a:pPr>
            <a:r>
              <a:rPr lang="en-GB" sz="1150" dirty="0">
                <a:solidFill>
                  <a:srgbClr val="1D2430"/>
                </a:solidFill>
                <a:latin typeface="Segoe UI"/>
              </a:rPr>
              <a:t>Why this tool: Explicitly supports VMware vSphere / ESXi (vCenter) as a source and Nutanix AHV (Prism) as a target.</a:t>
            </a:r>
          </a:p>
          <a:p>
            <a:pPr marL="285750" indent="-285750">
              <a:buChar char="•"/>
            </a:pPr>
            <a:r>
              <a:rPr lang="en-GB" sz="1150" dirty="0">
                <a:solidFill>
                  <a:srgbClr val="1D2430"/>
                </a:solidFill>
                <a:latin typeface="Segoe UI"/>
              </a:rPr>
              <a:t>Why this tool: Wave and batch orchestration, which matters at 180 workloads.</a:t>
            </a:r>
          </a:p>
          <a:p>
            <a:pPr marL="285750" indent="-285750">
              <a:buChar char="•"/>
            </a:pPr>
            <a:r>
              <a:rPr lang="en-GB" sz="1150" dirty="0">
                <a:solidFill>
                  <a:srgbClr val="1D2430"/>
                </a:solidFill>
                <a:latin typeface="Segoe UI"/>
              </a:rPr>
              <a:t>Why this tool: Agentless, so there is no per-server software deployment to get approved.</a:t>
            </a:r>
          </a:p>
          <a:p>
            <a:pPr marL="285750" indent="-285750">
              <a:buChar char="•"/>
            </a:pPr>
            <a:r>
              <a:rPr lang="en-GB" sz="1150" dirty="0">
                <a:solidFill>
                  <a:srgbClr val="1D2430"/>
                </a:solidFill>
                <a:latin typeface="Segoe UI"/>
              </a:rPr>
              <a:t>Watch out for: Does not provide live migration (no guest downtime).</a:t>
            </a:r>
          </a:p>
          <a:p>
            <a:pPr marL="285750" indent="-285750">
              <a:buChar char="•"/>
            </a:pPr>
            <a:r>
              <a:rPr lang="en-GB" sz="1150" dirty="0">
                <a:solidFill>
                  <a:srgbClr val="1D2430"/>
                </a:solidFill>
                <a:latin typeface="Segoe UI"/>
              </a:rPr>
              <a:t>Watch out for: Does not provide rollback / failback after cutover.</a:t>
            </a:r>
          </a:p>
          <a:p>
            <a:pPr marL="285750" indent="-285750">
              <a:buChar char="•"/>
            </a:pPr>
            <a:r>
              <a:rPr lang="en-GB" sz="1150" dirty="0">
                <a:solidFill>
                  <a:srgbClr val="1D2430"/>
                </a:solidFill>
                <a:latin typeface="Segoe UI"/>
              </a:rPr>
              <a:t>Watch out for: Does not provide application dependency mapping.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r 12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3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At a glance</a:t>
            </a:r>
          </a:p>
        </p:txBody>
      </p:sp>
      <p:sp>
        <p:nvSpPr>
          <p:cNvPr id="14" name="Bar 14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15" name="Table 15"/>
          <p:cNvGraphicFramePr>
            <a:graphicFrameLocks noGrp="1"/>
          </p:cNvGraphicFramePr>
          <p:nvPr/>
        </p:nvGraphicFramePr>
        <p:xfrm>
          <a:off x="640080" y="1520000"/>
          <a:ext cx="10911840" cy="4818000"/>
        </p:xfrm>
        <a:graphic>
          <a:graphicData uri="http://schemas.openxmlformats.org/drawingml/2006/table">
            <a:tbl>
              <a:tblPr firstRow="1" bandRow="1"/>
              <a:tblGrid>
                <a:gridCol w="3491789"/>
                <a:gridCol w="7420051"/>
              </a:tblGrid>
              <a:tr h="481800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FFFFFF"/>
                          </a:solidFill>
                          <a:latin typeface="Segoe UI"/>
                        </a:rPr>
                        <a:t>Measure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FFFFFF"/>
                          </a:solidFill>
                          <a:latin typeface="Segoe UI"/>
                        </a:rPr>
                        <a:t>Value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Scenario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V2V - Virtual to Virtual: VMware vSphere / ESXi (vCenter) to Nutanix AHV (Prism)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Recommended tool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Commvault Cloud (Complete Backup &amp; Recovery)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OEM / vendor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Commvault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Cost posture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Paid - Per-TB front-end or per-VM subscription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Cutover profile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Warm - seeded online, short cutover window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Workloads in scope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180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Data to move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46.0 TB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Link between source and target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1,000 Mbps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481800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Raw transfer time at 65% efficiency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6.9 days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r 16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7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Recommended: Commvault Cloud (Complete Backup &amp; Recovery)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Commvault  -  Paid  -  Per-TB front-end or per-VM subscription</a:t>
            </a:r>
          </a:p>
        </p:txBody>
      </p:sp>
      <p:sp>
        <p:nvSpPr>
          <p:cNvPr id="19" name="Bar 19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20"/>
          <p:cNvSpPr txBox="1"/>
          <p:nvPr/>
        </p:nvSpPr>
        <p:spPr>
          <a:xfrm>
            <a:off x="640080" y="1750000"/>
            <a:ext cx="10911840" cy="4608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Why: Genuine any-to-any conversion on restore across a very wide platform matrix, including UNIX, and strong reporting for audit-heavy programmes.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Limits: Complex to set up if you do not already run it; licensing needs careful sizing.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Licence model: Subscription by front-end terabyte or per-VM/per-instance, depending on the package.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How to license: Quote through Commvault or a partner; also on AWS/Azure marketplaces for cloud-spend drawdown.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Cutover profile: Warm - seeded online, short cutover window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ar 21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2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Shortlist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Ranked against the constraints entered</a:t>
            </a:r>
          </a:p>
        </p:txBody>
      </p:sp>
      <p:sp>
        <p:nvSpPr>
          <p:cNvPr id="24" name="Bar 24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25" name="Table 25"/>
          <p:cNvGraphicFramePr>
            <a:graphicFrameLocks noGrp="1"/>
          </p:cNvGraphicFramePr>
          <p:nvPr/>
        </p:nvGraphicFramePr>
        <p:xfrm>
          <a:off x="640080" y="1750000"/>
          <a:ext cx="10911840" cy="3640000"/>
        </p:xfrm>
        <a:graphic>
          <a:graphicData uri="http://schemas.openxmlformats.org/drawingml/2006/table">
            <a:tbl>
              <a:tblPr firstRow="1" bandRow="1"/>
              <a:tblGrid>
                <a:gridCol w="2837078"/>
                <a:gridCol w="1964131"/>
                <a:gridCol w="1091184"/>
                <a:gridCol w="4146499"/>
                <a:gridCol w="872947"/>
              </a:tblGrid>
              <a:tr h="520000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Tool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OEM / vendor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Cost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Licensing model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Fit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Commvault Cloud (Complete Backup &amp; Recovery)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Commvault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Paid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Per-TB front-end or per-VM subscription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150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Veeam Data Platform (Backup &amp; Replication)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Veeam Software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Paid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Veeam Universal Licence (VUL), typically sold in 10-instance packs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150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Nutanix Move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Nutanix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Included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No charge to Nutanix customers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138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NAKIVO Backup &amp; Replication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NAKIVO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Paid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Per-socket or per-workload perpetual/subscription; free trial and a free edition for small use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134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Cohesity DataProtect (incl. Veritas NetBackup)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Cohesity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Paid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Per-TB or per-workload subscription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126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Rubrik Security Cloud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Rubrik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Paid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Per-TB subscription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122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ar 26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7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High-level architecture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V2V - Virtual to Virtual: VMware vSphere / ESXi (vCenter) to Nutanix AHV (Prism)  |  VMware exit - wave 1</a:t>
            </a:r>
          </a:p>
        </p:txBody>
      </p:sp>
      <p:sp>
        <p:nvSpPr>
          <p:cNvPr id="29" name="Bar 29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30" name="High-level architecture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1637067" y="1550000"/>
            <a:ext cx="8917866" cy="488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Bar 31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32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Low-level design</a:t>
            </a:r>
          </a:p>
        </p:txBody>
      </p:sp>
      <p:sp>
        <p:nvSpPr>
          <p:cNvPr id="33" name="Text 33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Commvault Cloud (Complete Backup &amp; Recovery)  |  VMware vSphere / ESXi (vCenter) to Nutanix AHV (Prism)</a:t>
            </a:r>
          </a:p>
        </p:txBody>
      </p:sp>
      <p:sp>
        <p:nvSpPr>
          <p:cNvPr id="34" name="Bar 34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35" name="Low-level design"/>
          <p:cNvPicPr>
            <a:picLocks noChangeAspect="1"/>
          </p:cNvPicPr>
          <p:nvPr/>
        </p:nvPicPr>
        <p:blipFill>
          <a:blip r:embed="rIdImg2"/>
          <a:stretch>
            <a:fillRect/>
          </a:stretch>
        </p:blipFill>
        <p:spPr>
          <a:xfrm>
            <a:off x="686714" y="1550000"/>
            <a:ext cx="10818572" cy="488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Bar 36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7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Migration phases</a:t>
            </a:r>
          </a:p>
        </p:txBody>
      </p:sp>
      <p:sp>
        <p:nvSpPr>
          <p:cNvPr id="38" name="Text 38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Full activity list is in the Word and Excel exports</a:t>
            </a:r>
          </a:p>
        </p:txBody>
      </p:sp>
      <p:sp>
        <p:nvSpPr>
          <p:cNvPr id="39" name="Bar 39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0" name="Table 40"/>
          <p:cNvGraphicFramePr>
            <a:graphicFrameLocks noGrp="1"/>
          </p:cNvGraphicFramePr>
          <p:nvPr/>
        </p:nvGraphicFramePr>
        <p:xfrm>
          <a:off x="640080" y="1750000"/>
          <a:ext cx="10911840" cy="4587993"/>
        </p:xfrm>
        <a:graphic>
          <a:graphicData uri="http://schemas.openxmlformats.org/drawingml/2006/table">
            <a:tbl>
              <a:tblPr firstRow="1" bandRow="1"/>
              <a:tblGrid>
                <a:gridCol w="1745894"/>
                <a:gridCol w="9165946"/>
              </a:tblGrid>
              <a:tr h="509777"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FFFFFF"/>
                          </a:solidFill>
                          <a:latin typeface="Segoe UI"/>
                        </a:rPr>
                        <a:t>Phase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dirty="0">
                          <a:solidFill>
                            <a:srgbClr val="FFFFFF"/>
                          </a:solidFill>
                          <a:latin typeface="Segoe UI"/>
                        </a:rPr>
                        <a:t>Objective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Discover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Inventory the estate, profile performance, map application dependencies and agree the scope.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Design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Size and build the target platform, design networking and storage, pick the tool and prove it in a PoC.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Prepare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Deploy migration infrastructure, open firewall paths, stage agents, build move groups and waves.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Pilot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Migrate a low-risk wave end to end, measure throughput, validate the runbook and fix what broke.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Migrate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Run production waves on the agreed cadence with seeded replication and short cutover windows.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Cutover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Final delta sync, stop the source, repoint DNS/load balancers, power on in the target, smoke test.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Validate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Application and business sign-off, performance comparison, backup and monitoring re-onboarding.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9777"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Decommission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dirty="0">
                          <a:solidFill>
                            <a:srgbClr val="1D2430"/>
                          </a:solidFill>
                          <a:latin typeface="Segoe UI"/>
                        </a:rPr>
                        <a:t>Hold the source in a recoverable state for the agreed period, then reclaim licences and hardware.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Bar 41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42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Sizing and wave plan</a:t>
            </a:r>
          </a:p>
        </p:txBody>
      </p:sp>
      <p:sp>
        <p:nvSpPr>
          <p:cNvPr id="43" name="Bar 43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4" name="Table 44"/>
          <p:cNvGraphicFramePr>
            <a:graphicFrameLocks noGrp="1"/>
          </p:cNvGraphicFramePr>
          <p:nvPr/>
        </p:nvGraphicFramePr>
        <p:xfrm>
          <a:off x="640080" y="1520000"/>
          <a:ext cx="10911840" cy="3640000"/>
        </p:xfrm>
        <a:graphic>
          <a:graphicData uri="http://schemas.openxmlformats.org/drawingml/2006/table">
            <a:tbl>
              <a:tblPr firstRow="1" bandRow="1"/>
              <a:tblGrid>
                <a:gridCol w="3491789"/>
                <a:gridCol w="7420051"/>
              </a:tblGrid>
              <a:tr h="520000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Measure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Value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Workloads in scope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180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Data to move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46.0 TB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Link between source and target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1,000 Mbps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Raw transfer time at 65% efficiency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6.9 days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Realistic elapsed time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11 days allowing for delta passes, retries and contention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Wave plan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9 waves of about 20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Bar 45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6" name="Text 46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Prerequisites</a:t>
            </a:r>
          </a:p>
        </p:txBody>
      </p:sp>
      <p:sp>
        <p:nvSpPr>
          <p:cNvPr id="47" name="Text 47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Everything below must be true before wave one</a:t>
            </a:r>
          </a:p>
        </p:txBody>
      </p:sp>
      <p:sp>
        <p:nvSpPr>
          <p:cNvPr id="48" name="Bar 48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49" name="Table 49"/>
          <p:cNvGraphicFramePr>
            <a:graphicFrameLocks noGrp="1"/>
          </p:cNvGraphicFramePr>
          <p:nvPr/>
        </p:nvGraphicFramePr>
        <p:xfrm>
          <a:off x="640080" y="1750000"/>
          <a:ext cx="10911840" cy="4160000"/>
        </p:xfrm>
        <a:graphic>
          <a:graphicData uri="http://schemas.openxmlformats.org/drawingml/2006/table">
            <a:tbl>
              <a:tblPr firstRow="1" bandRow="1"/>
              <a:tblGrid>
                <a:gridCol w="2618842"/>
                <a:gridCol w="8292998"/>
              </a:tblGrid>
              <a:tr h="520000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Prerequisite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Detail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Management access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Administrative credentials on the source platform (VMware vSphere / ESXi (vCenter)) and the target (Nutanix AHV (Prism)).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Migration network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Routed path from the migration appliance/agents to both platforms, with the replication ports open and no deep packet inspection in the way.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Common ports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TCP 443 (platform APIs and most replication), TCP 902 (ESXi NFC), TCP 22 (Linux/appliance), TCP 445/135 + dynamic RPC (Windows agent push), TCP 1500-1520 (replication varies by product).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Name resolution and time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Forward and reverse DNS for every host involved, and NTP consistency - clock skew breaks certificate and Kerberos-based agents.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Staging capacity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Free capacity on the target for the full wave plus snapshots, typically 1.3x the source footprint during the run.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Guest preparation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Local admin/root on each guest, a current backup taken immediately before cutover, and target platform drivers staged.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Change control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Approved change windows per wave and a named rollback owner.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Bar 50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1" name="Text 51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Top risks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x="640080" y="1180000"/>
            <a:ext cx="10911840" cy="5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5D6674"/>
                </a:solidFill>
                <a:latin typeface="Segoe UI"/>
              </a:rPr>
              <a:t>Full register is in the Word and Excel exports</a:t>
            </a:r>
          </a:p>
        </p:txBody>
      </p:sp>
      <p:sp>
        <p:nvSpPr>
          <p:cNvPr id="53" name="Bar 53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aphicFrame>
        <p:nvGraphicFramePr>
          <p:cNvPr id="54" name="Table 54"/>
          <p:cNvGraphicFramePr>
            <a:graphicFrameLocks noGrp="1"/>
          </p:cNvGraphicFramePr>
          <p:nvPr/>
        </p:nvGraphicFramePr>
        <p:xfrm>
          <a:off x="640080" y="1750000"/>
          <a:ext cx="10911840" cy="4160000"/>
        </p:xfrm>
        <a:graphic>
          <a:graphicData uri="http://schemas.openxmlformats.org/drawingml/2006/table">
            <a:tbl>
              <a:tblPr firstRow="1" bandRow="1"/>
              <a:tblGrid>
                <a:gridCol w="3710026"/>
                <a:gridCol w="1309421"/>
                <a:gridCol w="5892394"/>
              </a:tblGrid>
              <a:tr h="520000"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Risk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Impact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Mitigation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1D2430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Guest drivers or boot configuration break on the target platform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Stage target drivers (VirtIO, Hyper-V IC, cloud agents) before cutover and test one guest per OS family in the pilot.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Software licensing changes on the new platform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Review Oracle, SQL Server, SAP and Windows Server licence terms against the target core/socket model before committing - this can dwarf the migration cost.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IP re-addressing breaks hardcoded dependencies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Prefer L2 extension or identical subnets; where re-addressing is unavoidable, scan configuration files and firewall rules for literal IPs first.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Backup and monitoring coverage lapses after cutover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Medium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Make backup onboarding and a proven restore part of the wave exit criteria.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Discovery is incomplete and workloads appear late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Reconcile at least two independent inventory sources and freeze scope with a dated baseline.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Bandwidth is shared with production and throughput collapses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Measure real throughput in the pilot, rate-limit replication during business hours, and re-plan waves on actual numbers.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2F5F9"/>
                    </a:solidFill>
                  </a:tcPr>
                </a:tc>
              </a:tr>
              <a:tr h="520000"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No agreed rollback trigger, so a bad cutover drags 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High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solidFill>
                            <a:srgbClr val="1D2430"/>
                          </a:solidFill>
                          <a:latin typeface="Segoe UI"/>
                        </a:rPr>
                        <a:t>Define the rollback decision point, the owner and the time limit for every wave before it starts.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C2CAD6"/>
                      </a:solidFill>
                    </a:lnL>
                    <a:lnR w="6350">
                      <a:solidFill>
                        <a:srgbClr val="C2CAD6"/>
                      </a:solidFill>
                    </a:lnR>
                    <a:lnT w="6350">
                      <a:solidFill>
                        <a:srgbClr val="C2CAD6"/>
                      </a:solidFill>
                    </a:lnT>
                    <a:lnB w="6350">
                      <a:solidFill>
                        <a:srgbClr val="C2CAD6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Bar 55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2F6FB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6" name="Text 56"/>
          <p:cNvSpPr txBox="1"/>
          <p:nvPr/>
        </p:nvSpPr>
        <p:spPr>
          <a:xfrm>
            <a:off x="640080" y="480000"/>
            <a:ext cx="10911840" cy="7000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GB" sz="2400" b="1" dirty="0">
                <a:solidFill>
                  <a:srgbClr val="1D2430"/>
                </a:solidFill>
                <a:latin typeface="Segoe UI"/>
              </a:rPr>
              <a:t>Next steps</a:t>
            </a:r>
          </a:p>
        </p:txBody>
      </p:sp>
      <p:sp>
        <p:nvSpPr>
          <p:cNvPr id="57" name="Bar 57"/>
          <p:cNvSpPr/>
          <p:nvPr/>
        </p:nvSpPr>
        <p:spPr>
          <a:xfrm>
            <a:off x="640080" y="1380000"/>
            <a:ext cx="10911840" cy="12700"/>
          </a:xfrm>
          <a:prstGeom prst="rect">
            <a:avLst/>
          </a:prstGeom>
          <a:solidFill>
            <a:srgbClr val="C2CAD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8" name="Text 58"/>
          <p:cNvSpPr txBox="1"/>
          <p:nvPr/>
        </p:nvSpPr>
        <p:spPr>
          <a:xfrm>
            <a:off x="640080" y="1500000"/>
            <a:ext cx="10911840" cy="485800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Confirm commercial terms and short-term migration licensing with Commvault.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Run discovery and dependency mapping, and freeze the scope against a dated baseline.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Stand up the tooling and prove it in a proof of concept on one workload per application family.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Run the pilot wave, measure real throughput, and re-plan the wave schedule on those numbers.</a:t>
            </a:r>
          </a:p>
          <a:p>
            <a:pPr marL="285750" indent="-285750">
              <a:buChar char="•"/>
            </a:pPr>
            <a:r>
              <a:rPr lang="en-GB" sz="1350" dirty="0">
                <a:solidFill>
                  <a:srgbClr val="1D2430"/>
                </a:solidFill>
                <a:latin typeface="Segoe UI"/>
              </a:rPr>
              <a:t>Agree the rollback trigger, the decision owner and the exit criteria for every wave before wave one.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TS">
  <a:themeElements>
    <a:clrScheme name="MTS">
      <a:dk1>
        <a:sysClr val="windowText" lastClr="000000"/>
      </a:dk1>
      <a:lt1>
        <a:sysClr val="window" lastClr="FFFFFF"/>
      </a:lt1>
      <a:dk2>
        <a:srgbClr val="1D2430"/>
      </a:dk2>
      <a:lt2>
        <a:srgbClr val="F2F5F9"/>
      </a:lt2>
      <a:accent1>
        <a:srgbClr val="2F6FB5"/>
      </a:accent1>
      <a:accent2>
        <a:srgbClr val="7A4FB0"/>
      </a:accent2>
      <a:accent3>
        <a:srgbClr val="1F8A5F"/>
      </a:accent3>
      <a:accent4>
        <a:srgbClr val="B5651F"/>
      </a:accent4>
      <a:accent5>
        <a:srgbClr val="495468"/>
      </a:accent5>
      <a:accent6>
        <a:srgbClr val="5D6674"/>
      </a:accent6>
      <a:hlink>
        <a:srgbClr val="2F6FB5"/>
      </a:hlink>
      <a:folHlink>
        <a:srgbClr val="7A4FB0"/>
      </a:folHlink>
    </a:clrScheme>
    <a:fontScheme name="MTS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M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VMware exit - wave 1</dc:title>
  <dc:subject>V2V - Virtual to Virtual: VMware vSphere / ESXi (vCenter) to Nutanix AHV (Prism)</dc:subject>
  <dc:creator>Niyyasoft</dc:creator>
  <cp:lastModifiedBy>Niyyasoft</cp:lastModifiedBy>
  <dcterms:created xsi:type="dcterms:W3CDTF">2026-09-20T19:32:09Z</dcterms:created>
  <dcterms:modified xsi:type="dcterms:W3CDTF">2026-09-20T19:32:09Z</dcterms:modified>
  <cp:category>Migration design</cp:category>
</cp:coreProperties>
</file>