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rgbClr val="1D2433"/>
        </a:solidFill>
        <a:latin typeface="+mn-lt"/>
        <a:ea typeface="+mn-ea"/>
        <a:cs typeface="+mn-cs"/>
      </a:defRPr>
    </a:lvl1pPr>
    <a:lvl2pPr marL="457200" algn="l" defTabSz="914400" rtl="0" eaLnBrk="1" latinLnBrk="0" hangingPunct="1">
      <a:defRPr sz="1800" kern="1200">
        <a:solidFill>
          <a:srgbClr val="1D2433"/>
        </a:solidFill>
        <a:latin typeface="+mn-lt"/>
        <a:ea typeface="+mn-ea"/>
        <a:cs typeface="+mn-cs"/>
      </a:defRPr>
    </a:lvl2pPr>
    <a:lvl3pPr marL="914400" algn="l" defTabSz="914400" rtl="0" eaLnBrk="1" latinLnBrk="0" hangingPunct="1">
      <a:defRPr sz="1800" kern="1200">
        <a:solidFill>
          <a:srgbClr val="1D2433"/>
        </a:solidFill>
        <a:latin typeface="+mn-lt"/>
        <a:ea typeface="+mn-ea"/>
        <a:cs typeface="+mn-cs"/>
      </a:defRPr>
    </a:lvl3pPr>
    <a:lvl4pPr marL="1371600" algn="l" defTabSz="914400" rtl="0" eaLnBrk="1" latinLnBrk="0" hangingPunct="1">
      <a:defRPr sz="1800" kern="1200">
        <a:solidFill>
          <a:srgbClr val="1D2433"/>
        </a:solidFill>
        <a:latin typeface="+mn-lt"/>
        <a:ea typeface="+mn-ea"/>
        <a:cs typeface="+mn-cs"/>
      </a:defRPr>
    </a:lvl4pPr>
    <a:lvl5pPr marL="1828800" algn="l" defTabSz="914400" rtl="0" eaLnBrk="1" latinLnBrk="0" hangingPunct="1">
      <a:defRPr sz="1800" kern="1200">
        <a:solidFill>
          <a:srgbClr val="1D2433"/>
        </a:solidFill>
        <a:latin typeface="+mn-lt"/>
        <a:ea typeface="+mn-ea"/>
        <a:cs typeface="+mn-cs"/>
      </a:defRPr>
    </a:lvl5pPr>
    <a:lvl6pPr marL="2286000" algn="l" defTabSz="914400" rtl="0" eaLnBrk="1" latinLnBrk="0" hangingPunct="1">
      <a:defRPr sz="1800" kern="1200">
        <a:solidFill>
          <a:srgbClr val="1D2433"/>
        </a:solidFill>
        <a:latin typeface="+mn-lt"/>
        <a:ea typeface="+mn-ea"/>
        <a:cs typeface="+mn-cs"/>
      </a:defRPr>
    </a:lvl6pPr>
    <a:lvl7pPr marL="2743200" algn="l" defTabSz="914400" rtl="0" eaLnBrk="1" latinLnBrk="0" hangingPunct="1">
      <a:defRPr sz="1800" kern="1200">
        <a:solidFill>
          <a:srgbClr val="1D2433"/>
        </a:solidFill>
        <a:latin typeface="+mn-lt"/>
        <a:ea typeface="+mn-ea"/>
        <a:cs typeface="+mn-cs"/>
      </a:defRPr>
    </a:lvl7pPr>
    <a:lvl8pPr marL="3200400" algn="l" defTabSz="914400" rtl="0" eaLnBrk="1" latinLnBrk="0" hangingPunct="1">
      <a:defRPr sz="1800" kern="1200">
        <a:solidFill>
          <a:srgbClr val="1D2433"/>
        </a:solidFill>
        <a:latin typeface="+mn-lt"/>
        <a:ea typeface="+mn-ea"/>
        <a:cs typeface="+mn-cs"/>
      </a:defRPr>
    </a:lvl8pPr>
    <a:lvl9pPr marL="3657600" algn="l" defTabSz="914400" rtl="0" eaLnBrk="1" latinLnBrk="0" hangingPunct="1">
      <a:defRPr sz="1800" kern="1200">
        <a:solidFill>
          <a:srgbClr val="1D2433"/>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0" y="0"/>
      </p:cViewPr>
      <p:guideLst/>
    </p:cSldViewPr>
  </p:slide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8000" y="482600"/>
            <a:ext cx="11176000" cy="508000"/>
          </a:xfrm>
          <a:prstGeom prst="rect">
            <a:avLst/>
          </a:prstGeom>
        </p:spPr>
        <p:txBody>
          <a:bodyPr vert="horz" lIns="0" tIns="0" rIns="0" bIns="0" rtlCol="0" anchor="t">
            <a:noAutofit/>
          </a:bodyPr>
          <a:lstStyle/>
          <a:p>
            <a:r>
              <a:rPr lang="en-US"/>
              <a:t>Click to edit Master title style</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2600" kern="1200">
          <a:solidFill>
            <a:srgbClr val="1F3A5F"/>
          </a:solidFill>
          <a:latin typeface="+mj-lt"/>
          <a:ea typeface="+mj-ea"/>
          <a:cs typeface="+mj-cs"/>
        </a:defRPr>
      </a:lvl1pPr>
    </p:titleStyle>
    <p:bodyStyle>
      <a:defPPr>
        <a:defRPr lang="en-US"/>
      </a:defPPr>
      <a:lvl1pPr marL="2286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1pPr>
      <a:lvl2pPr marL="6858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2pPr>
      <a:lvl3pPr marL="11430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3pPr>
      <a:lvl4pPr marL="16002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4pPr>
      <a:lvl5pPr marL="20574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5pPr>
      <a:lvl6pPr marL="25146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6pPr>
      <a:lvl7pPr marL="29718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7pPr>
      <a:lvl8pPr marL="34290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8pPr>
      <a:lvl9pPr marL="3886200" indent="-228600" algn="l" defTabSz="914400" rtl="0" eaLnBrk="1" latinLnBrk="0" hangingPunct="1">
        <a:lnSpc>
          <a:spcPct val="100000"/>
        </a:lnSpc>
        <a:spcBef>
          <a:spcPts val="600"/>
        </a:spcBef>
        <a:buFont typeface="Arial"/>
        <a:buChar char="•"/>
        <a:defRPr sz="1800" kern="1200">
          <a:solidFill>
            <a:srgbClr val="1D2433"/>
          </a:solidFill>
          <a:latin typeface="+mn-lt"/>
          <a:ea typeface="+mn-ea"/>
          <a:cs typeface="+mn-cs"/>
        </a:defRPr>
      </a:lvl9pPr>
    </p:bodyStyle>
    <p:otherStyle>
      <a:defPPr>
        <a:defRPr lang="en-US"/>
      </a:defPPr>
      <a:lvl1pPr marL="0" algn="l" defTabSz="914400" rtl="0" eaLnBrk="1" latinLnBrk="0" hangingPunct="1">
        <a:defRPr sz="1800" kern="1200">
          <a:solidFill>
            <a:srgbClr val="1D2433"/>
          </a:solidFill>
          <a:latin typeface="+mn-lt"/>
          <a:ea typeface="+mn-ea"/>
          <a:cs typeface="+mn-cs"/>
        </a:defRPr>
      </a:lvl1pPr>
      <a:lvl2pPr marL="457200" algn="l" defTabSz="914400" rtl="0" eaLnBrk="1" latinLnBrk="0" hangingPunct="1">
        <a:defRPr sz="1800" kern="1200">
          <a:solidFill>
            <a:srgbClr val="1D2433"/>
          </a:solidFill>
          <a:latin typeface="+mn-lt"/>
          <a:ea typeface="+mn-ea"/>
          <a:cs typeface="+mn-cs"/>
        </a:defRPr>
      </a:lvl2pPr>
      <a:lvl3pPr marL="914400" algn="l" defTabSz="914400" rtl="0" eaLnBrk="1" latinLnBrk="0" hangingPunct="1">
        <a:defRPr sz="1800" kern="1200">
          <a:solidFill>
            <a:srgbClr val="1D2433"/>
          </a:solidFill>
          <a:latin typeface="+mn-lt"/>
          <a:ea typeface="+mn-ea"/>
          <a:cs typeface="+mn-cs"/>
        </a:defRPr>
      </a:lvl3pPr>
      <a:lvl4pPr marL="1371600" algn="l" defTabSz="914400" rtl="0" eaLnBrk="1" latinLnBrk="0" hangingPunct="1">
        <a:defRPr sz="1800" kern="1200">
          <a:solidFill>
            <a:srgbClr val="1D2433"/>
          </a:solidFill>
          <a:latin typeface="+mn-lt"/>
          <a:ea typeface="+mn-ea"/>
          <a:cs typeface="+mn-cs"/>
        </a:defRPr>
      </a:lvl4pPr>
      <a:lvl5pPr marL="1828800" algn="l" defTabSz="914400" rtl="0" eaLnBrk="1" latinLnBrk="0" hangingPunct="1">
        <a:defRPr sz="1800" kern="1200">
          <a:solidFill>
            <a:srgbClr val="1D2433"/>
          </a:solidFill>
          <a:latin typeface="+mn-lt"/>
          <a:ea typeface="+mn-ea"/>
          <a:cs typeface="+mn-cs"/>
        </a:defRPr>
      </a:lvl5pPr>
      <a:lvl6pPr marL="2286000" algn="l" defTabSz="914400" rtl="0" eaLnBrk="1" latinLnBrk="0" hangingPunct="1">
        <a:defRPr sz="1800" kern="1200">
          <a:solidFill>
            <a:srgbClr val="1D2433"/>
          </a:solidFill>
          <a:latin typeface="+mn-lt"/>
          <a:ea typeface="+mn-ea"/>
          <a:cs typeface="+mn-cs"/>
        </a:defRPr>
      </a:lvl6pPr>
      <a:lvl7pPr marL="2743200" algn="l" defTabSz="914400" rtl="0" eaLnBrk="1" latinLnBrk="0" hangingPunct="1">
        <a:defRPr sz="1800" kern="1200">
          <a:solidFill>
            <a:srgbClr val="1D2433"/>
          </a:solidFill>
          <a:latin typeface="+mn-lt"/>
          <a:ea typeface="+mn-ea"/>
          <a:cs typeface="+mn-cs"/>
        </a:defRPr>
      </a:lvl7pPr>
      <a:lvl8pPr marL="3200400" algn="l" defTabSz="914400" rtl="0" eaLnBrk="1" latinLnBrk="0" hangingPunct="1">
        <a:defRPr sz="1800" kern="1200">
          <a:solidFill>
            <a:srgbClr val="1D2433"/>
          </a:solidFill>
          <a:latin typeface="+mn-lt"/>
          <a:ea typeface="+mn-ea"/>
          <a:cs typeface="+mn-cs"/>
        </a:defRPr>
      </a:lvl8pPr>
      <a:lvl9pPr marL="3657600" algn="l" defTabSz="914400" rtl="0" eaLnBrk="1" latinLnBrk="0" hangingPunct="1">
        <a:defRPr sz="1800" kern="1200">
          <a:solidFill>
            <a:srgbClr val="1D2433"/>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name="Title">
    <p:spTree>
      <p:nvGrpSpPr>
        <p:cNvPr id="1" name=""/>
        <p:cNvGrpSpPr/>
        <p:nvPr/>
      </p:nvGrpSpPr>
      <p:grpSpPr>
        <a:xfrm>
          <a:off x="0" y="0"/>
          <a:ext cx="0" cy="0"/>
          <a:chOff x="0" y="0"/>
          <a:chExt cx="0" cy="0"/>
        </a:xfrm>
      </p:grpSpPr>
      <p:sp>
        <p:nvSpPr>
          <p:cNvPr id="2" name="Panel"/>
          <p:cNvSpPr/>
          <p:nvPr/>
        </p:nvSpPr>
        <p:spPr>
          <a:xfrm>
            <a:off x="8128000" y="0"/>
            <a:ext cx="4064000" cy="6858000"/>
          </a:xfrm>
          <a:prstGeom prst="rect">
            <a:avLst/>
          </a:prstGeom>
          <a:solidFill>
            <a:srgbClr val="1F3A5F"/>
          </a:solidFill>
          <a:ln>
            <a:noFill/>
          </a:ln>
        </p:spPr>
      </p:sp>
      <p:sp>
        <p:nvSpPr>
          <p:cNvPr id="3" name="Panel edge"/>
          <p:cNvSpPr/>
          <p:nvPr/>
        </p:nvSpPr>
        <p:spPr>
          <a:xfrm>
            <a:off x="8128000" y="0"/>
            <a:ext cx="63500" cy="6858000"/>
          </a:xfrm>
          <a:prstGeom prst="rect">
            <a:avLst/>
          </a:prstGeom>
          <a:solidFill>
            <a:srgbClr val="2563A6"/>
          </a:solidFill>
          <a:ln>
            <a:noFill/>
          </a:ln>
        </p:spPr>
      </p:sp>
      <p:pic>
        <p:nvPicPr>
          <p:cNvPr id="4" name="MLAT logo" descr="Microsoft License Assessment Tool (MLAT) by Niyya Software"/>
          <p:cNvPicPr>
            <a:picLocks noChangeAspect="1"/>
          </p:cNvPicPr>
          <p:nvPr/>
        </p:nvPicPr>
        <p:blipFill>
          <a:blip r:embed="rId2"/>
          <a:stretch>
            <a:fillRect/>
          </a:stretch>
        </p:blipFill>
        <p:spPr>
          <a:xfrm>
            <a:off x="558800" y="558800"/>
            <a:ext cx="3810000" cy="952500"/>
          </a:xfrm>
          <a:prstGeom prst="rect">
            <a:avLst/>
          </a:prstGeom>
        </p:spPr>
      </p:pic>
      <p:sp>
        <p:nvSpPr>
          <p:cNvPr id="5" name="Title"/>
          <p:cNvSpPr>
            <a:spLocks noGrp="1"/>
          </p:cNvSpPr>
          <p:nvPr>
            <p:ph type="title"/>
          </p:nvPr>
        </p:nvSpPr>
        <p:spPr>
          <a:xfrm>
            <a:off x="609600" y="2032000"/>
            <a:ext cx="7112000" cy="584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3400" b="0" i="0" dirty="0">
                <a:solidFill>
                  <a:srgbClr val="1F3A5F"/>
                </a:solidFill>
                <a:latin typeface="Segoe UI Semibold"/>
                <a:cs typeface="Segoe UI Semibold"/>
              </a:rPr>
              <a:t>Microsoft Licensing Assessment</a:t>
            </a:r>
            <a:endParaRPr lang="en-US" sz="3400" dirty="0"/>
          </a:p>
        </p:txBody>
      </p:sp>
      <p:sp>
        <p:nvSpPr>
          <p:cNvPr id="6" name="TextBox 5"/>
          <p:cNvSpPr txBox="1"/>
          <p:nvPr/>
        </p:nvSpPr>
        <p:spPr>
          <a:xfrm>
            <a:off x="609600" y="2641600"/>
            <a:ext cx="7112000" cy="330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800" b="0" i="0" dirty="0">
                <a:solidFill>
                  <a:srgbClr val="2563A6"/>
                </a:solidFill>
              </a:rPr>
              <a:t>Executive presentation</a:t>
            </a:r>
            <a:endParaRPr lang="en-US" sz="1800" dirty="0"/>
          </a:p>
        </p:txBody>
      </p:sp>
      <p:sp>
        <p:nvSpPr>
          <p:cNvPr id="7" name="Accent"/>
          <p:cNvSpPr/>
          <p:nvPr/>
        </p:nvSpPr>
        <p:spPr>
          <a:xfrm>
            <a:off x="609600" y="3149600"/>
            <a:ext cx="812800" cy="38100"/>
          </a:xfrm>
          <a:prstGeom prst="rect">
            <a:avLst/>
          </a:prstGeom>
          <a:solidFill>
            <a:srgbClr val="2563A6"/>
          </a:solidFill>
          <a:ln>
            <a:noFill/>
          </a:ln>
        </p:spPr>
      </p:sp>
      <p:sp>
        <p:nvSpPr>
          <p:cNvPr id="8" name="TextBox 7"/>
          <p:cNvSpPr txBox="1"/>
          <p:nvPr/>
        </p:nvSpPr>
        <p:spPr>
          <a:xfrm>
            <a:off x="609600" y="3378200"/>
            <a:ext cx="7112000" cy="40538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200" b="1" i="0" dirty="0">
                <a:solidFill>
                  <a:srgbClr val="1D2433"/>
                </a:solidFill>
              </a:rPr>
              <a:t>Demo Company Ltd (fictional)</a:t>
            </a:r>
            <a:endParaRPr lang="en-US" sz="2200" dirty="0"/>
          </a:p>
        </p:txBody>
      </p:sp>
      <p:sp>
        <p:nvSpPr>
          <p:cNvPr id="9" name="TextBox 8"/>
          <p:cNvSpPr txBox="1"/>
          <p:nvPr/>
        </p:nvSpPr>
        <p:spPr>
          <a:xfrm>
            <a:off x="609600" y="3808984"/>
            <a:ext cx="7112000" cy="26720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400" b="0" i="0" dirty="0">
                <a:solidFill>
                  <a:srgbClr val="5B6475"/>
                </a:solidFill>
              </a:rPr>
              <a:t>DEMO - Microsoft licensing assessment</a:t>
            </a:r>
            <a:endParaRPr lang="en-US" sz="1400" dirty="0"/>
          </a:p>
        </p:txBody>
      </p:sp>
      <p:sp>
        <p:nvSpPr>
          <p:cNvPr id="10" name="TextBox 9"/>
          <p:cNvSpPr txBox="1"/>
          <p:nvPr/>
        </p:nvSpPr>
        <p:spPr>
          <a:xfrm>
            <a:off x="609600" y="4253992"/>
            <a:ext cx="1905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5B6475"/>
                </a:solidFill>
              </a:rPr>
              <a:t>Assessment date</a:t>
            </a:r>
            <a:endParaRPr lang="en-US" sz="1050" dirty="0"/>
          </a:p>
        </p:txBody>
      </p:sp>
      <p:sp>
        <p:nvSpPr>
          <p:cNvPr id="11" name="TextBox 10"/>
          <p:cNvSpPr txBox="1"/>
          <p:nvPr/>
        </p:nvSpPr>
        <p:spPr>
          <a:xfrm>
            <a:off x="2540000" y="4253992"/>
            <a:ext cx="5181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1" i="0" dirty="0">
                <a:solidFill>
                  <a:srgbClr val="1D2433"/>
                </a:solidFill>
              </a:rPr>
              <a:t>2026-10-02</a:t>
            </a:r>
            <a:endParaRPr lang="en-US" sz="1050" dirty="0"/>
          </a:p>
        </p:txBody>
      </p:sp>
      <p:sp>
        <p:nvSpPr>
          <p:cNvPr id="12" name="TextBox 11"/>
          <p:cNvSpPr txBox="1"/>
          <p:nvPr/>
        </p:nvSpPr>
        <p:spPr>
          <a:xfrm>
            <a:off x="609600" y="4507992"/>
            <a:ext cx="1905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5B6475"/>
                </a:solidFill>
              </a:rPr>
              <a:t>Prepared by</a:t>
            </a:r>
            <a:endParaRPr lang="en-US" sz="1050" dirty="0"/>
          </a:p>
        </p:txBody>
      </p:sp>
      <p:sp>
        <p:nvSpPr>
          <p:cNvPr id="13" name="TextBox 12"/>
          <p:cNvSpPr txBox="1"/>
          <p:nvPr/>
        </p:nvSpPr>
        <p:spPr>
          <a:xfrm>
            <a:off x="2540000" y="4507992"/>
            <a:ext cx="5181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1" i="0" dirty="0">
                <a:solidFill>
                  <a:srgbClr val="1D2433"/>
                </a:solidFill>
              </a:rPr>
              <a:t>Niyya Software</a:t>
            </a:r>
            <a:endParaRPr lang="en-US" sz="1050" dirty="0"/>
          </a:p>
        </p:txBody>
      </p:sp>
      <p:sp>
        <p:nvSpPr>
          <p:cNvPr id="14" name="TextBox 13"/>
          <p:cNvSpPr txBox="1"/>
          <p:nvPr/>
        </p:nvSpPr>
        <p:spPr>
          <a:xfrm>
            <a:off x="609600" y="4761992"/>
            <a:ext cx="1905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5B6475"/>
                </a:solidFill>
              </a:rPr>
              <a:t>Report generated</a:t>
            </a:r>
            <a:endParaRPr lang="en-US" sz="1050" dirty="0"/>
          </a:p>
        </p:txBody>
      </p:sp>
      <p:sp>
        <p:nvSpPr>
          <p:cNvPr id="15" name="TextBox 14"/>
          <p:cNvSpPr txBox="1"/>
          <p:nvPr/>
        </p:nvSpPr>
        <p:spPr>
          <a:xfrm>
            <a:off x="2540000" y="4761992"/>
            <a:ext cx="5181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1" i="0" dirty="0">
                <a:solidFill>
                  <a:srgbClr val="1D2433"/>
                </a:solidFill>
              </a:rPr>
              <a:t>2026-10-02 01:33 UTC</a:t>
            </a:r>
            <a:endParaRPr lang="en-US" sz="1050" dirty="0"/>
          </a:p>
        </p:txBody>
      </p:sp>
      <p:sp>
        <p:nvSpPr>
          <p:cNvPr id="16" name="TextBox 15"/>
          <p:cNvSpPr txBox="1"/>
          <p:nvPr/>
        </p:nvSpPr>
        <p:spPr>
          <a:xfrm>
            <a:off x="609600" y="5015992"/>
            <a:ext cx="1905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5B6475"/>
                </a:solidFill>
              </a:rPr>
              <a:t>Licensing rules</a:t>
            </a:r>
            <a:endParaRPr lang="en-US" sz="1050" dirty="0"/>
          </a:p>
        </p:txBody>
      </p:sp>
      <p:sp>
        <p:nvSpPr>
          <p:cNvPr id="17" name="TextBox 16"/>
          <p:cNvSpPr txBox="1"/>
          <p:nvPr/>
        </p:nvSpPr>
        <p:spPr>
          <a:xfrm>
            <a:off x="2540000" y="5015992"/>
            <a:ext cx="5181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1" i="0" dirty="0">
                <a:solidFill>
                  <a:srgbClr val="1D2433"/>
                </a:solidFill>
              </a:rPr>
              <a:t>2026.10.3</a:t>
            </a:r>
            <a:endParaRPr lang="en-US" sz="1050" dirty="0"/>
          </a:p>
        </p:txBody>
      </p:sp>
      <p:sp>
        <p:nvSpPr>
          <p:cNvPr id="18" name="TextBox 17"/>
          <p:cNvSpPr txBox="1"/>
          <p:nvPr/>
        </p:nvSpPr>
        <p:spPr>
          <a:xfrm>
            <a:off x="609600" y="5269992"/>
            <a:ext cx="1905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5B6475"/>
                </a:solidFill>
              </a:rPr>
              <a:t>Agreement type (stated)</a:t>
            </a:r>
            <a:endParaRPr lang="en-US" sz="1050" dirty="0"/>
          </a:p>
        </p:txBody>
      </p:sp>
      <p:sp>
        <p:nvSpPr>
          <p:cNvPr id="19" name="TextBox 18"/>
          <p:cNvSpPr txBox="1"/>
          <p:nvPr/>
        </p:nvSpPr>
        <p:spPr>
          <a:xfrm>
            <a:off x="2540000" y="5269992"/>
            <a:ext cx="5181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1" i="0" dirty="0">
                <a:solidFill>
                  <a:srgbClr val="1D2433"/>
                </a:solidFill>
              </a:rPr>
              <a:t>Enterprise Agreement (EA)</a:t>
            </a:r>
            <a:endParaRPr lang="en-US" sz="1050" dirty="0"/>
          </a:p>
        </p:txBody>
      </p:sp>
      <p:sp>
        <p:nvSpPr>
          <p:cNvPr id="20" name="TextBox 19"/>
          <p:cNvSpPr txBox="1"/>
          <p:nvPr/>
        </p:nvSpPr>
        <p:spPr>
          <a:xfrm>
            <a:off x="609600" y="6426200"/>
            <a:ext cx="7112000" cy="203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Microsoft License Assessment Tool (MLAT) by Niyya Software — Developed by Amr Hafez</a:t>
            </a:r>
            <a:endParaRPr lang="en-US" sz="900" dirty="0"/>
          </a:p>
        </p:txBody>
      </p:sp>
      <p:sp>
        <p:nvSpPr>
          <p:cNvPr id="21" name="TextBox 20"/>
          <p:cNvSpPr txBox="1"/>
          <p:nvPr/>
        </p:nvSpPr>
        <p:spPr>
          <a:xfrm>
            <a:off x="8559800" y="762000"/>
            <a:ext cx="3251200" cy="203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spc="150" dirty="0">
                <a:solidFill>
                  <a:srgbClr val="9DBEE6"/>
                </a:solidFill>
              </a:rPr>
              <a:t>AT A GLANCE</a:t>
            </a:r>
            <a:endParaRPr lang="en-US" sz="1000" dirty="0"/>
          </a:p>
        </p:txBody>
      </p:sp>
      <p:sp>
        <p:nvSpPr>
          <p:cNvPr id="22" name="TextBox 21"/>
          <p:cNvSpPr txBox="1"/>
          <p:nvPr/>
        </p:nvSpPr>
        <p:spPr>
          <a:xfrm>
            <a:off x="8559800" y="1143000"/>
            <a:ext cx="3251200" cy="558800"/>
          </a:xfrm>
          <a:prstGeom prst="rect">
            <a:avLst/>
          </a:prstGeom>
          <a:noFill/>
          <a:ln>
            <a:noFill/>
          </a:ln>
        </p:spPr>
        <p:txBody>
          <a:bodyPr wrap="square" lIns="0" tIns="0" rIns="0" bIns="0" rtlCol="0" anchor="b">
            <a:noAutofit/>
          </a:bodyPr>
          <a:lstStyle/>
          <a:p>
            <a:pPr indent="0" algn="l">
              <a:spcBef>
                <a:spcPts val="0"/>
              </a:spcBef>
              <a:spcAft>
                <a:spcPts val="0"/>
              </a:spcAft>
              <a:buNone/>
            </a:pPr>
            <a:r>
              <a:rPr lang="en-US" sz="3200" b="0" i="0" dirty="0">
                <a:solidFill>
                  <a:srgbClr val="FFFFFF"/>
                </a:solidFill>
                <a:latin typeface="Segoe UI Semibold"/>
                <a:cs typeface="Segoe UI Semibold"/>
              </a:rPr>
              <a:t>158</a:t>
            </a:r>
            <a:endParaRPr lang="en-US" sz="3200" dirty="0"/>
          </a:p>
        </p:txBody>
      </p:sp>
      <p:sp>
        <p:nvSpPr>
          <p:cNvPr id="23" name="TextBox 22"/>
          <p:cNvSpPr txBox="1"/>
          <p:nvPr/>
        </p:nvSpPr>
        <p:spPr>
          <a:xfrm>
            <a:off x="8559800" y="1727200"/>
            <a:ext cx="3251200" cy="406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C9D6EA"/>
                </a:solidFill>
              </a:rPr>
              <a:t>devices assessed (13 servers, 145 workstations)</a:t>
            </a:r>
            <a:endParaRPr lang="en-US" sz="1050" dirty="0"/>
          </a:p>
        </p:txBody>
      </p:sp>
      <p:sp>
        <p:nvSpPr>
          <p:cNvPr id="24" name="TextBox 23"/>
          <p:cNvSpPr txBox="1"/>
          <p:nvPr/>
        </p:nvSpPr>
        <p:spPr>
          <a:xfrm>
            <a:off x="8559800" y="2286000"/>
            <a:ext cx="3251200" cy="558800"/>
          </a:xfrm>
          <a:prstGeom prst="rect">
            <a:avLst/>
          </a:prstGeom>
          <a:noFill/>
          <a:ln>
            <a:noFill/>
          </a:ln>
        </p:spPr>
        <p:txBody>
          <a:bodyPr wrap="square" lIns="0" tIns="0" rIns="0" bIns="0" rtlCol="0" anchor="b">
            <a:noAutofit/>
          </a:bodyPr>
          <a:lstStyle/>
          <a:p>
            <a:pPr indent="0" algn="l">
              <a:spcBef>
                <a:spcPts val="0"/>
              </a:spcBef>
              <a:spcAft>
                <a:spcPts val="0"/>
              </a:spcAft>
              <a:buNone/>
            </a:pPr>
            <a:r>
              <a:rPr lang="en-US" sz="3200" b="0" i="0" dirty="0">
                <a:solidFill>
                  <a:srgbClr val="FFFFFF"/>
                </a:solidFill>
                <a:latin typeface="Segoe UI Semibold"/>
                <a:cs typeface="Segoe UI Semibold"/>
              </a:rPr>
              <a:t>168</a:t>
            </a:r>
            <a:endParaRPr lang="en-US" sz="3200" dirty="0"/>
          </a:p>
        </p:txBody>
      </p:sp>
      <p:sp>
        <p:nvSpPr>
          <p:cNvPr id="25" name="TextBox 24"/>
          <p:cNvSpPr txBox="1"/>
          <p:nvPr/>
        </p:nvSpPr>
        <p:spPr>
          <a:xfrm>
            <a:off x="8559800" y="2870200"/>
            <a:ext cx="3251200" cy="406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C9D6EA"/>
                </a:solidFill>
              </a:rPr>
              <a:t>users counted</a:t>
            </a:r>
            <a:endParaRPr lang="en-US" sz="1050" dirty="0"/>
          </a:p>
        </p:txBody>
      </p:sp>
      <p:sp>
        <p:nvSpPr>
          <p:cNvPr id="26" name="TextBox 25"/>
          <p:cNvSpPr txBox="1"/>
          <p:nvPr/>
        </p:nvSpPr>
        <p:spPr>
          <a:xfrm>
            <a:off x="8559800" y="3429000"/>
            <a:ext cx="3251200" cy="558800"/>
          </a:xfrm>
          <a:prstGeom prst="rect">
            <a:avLst/>
          </a:prstGeom>
          <a:noFill/>
          <a:ln>
            <a:noFill/>
          </a:ln>
        </p:spPr>
        <p:txBody>
          <a:bodyPr wrap="square" lIns="0" tIns="0" rIns="0" bIns="0" rtlCol="0" anchor="b">
            <a:noAutofit/>
          </a:bodyPr>
          <a:lstStyle/>
          <a:p>
            <a:pPr indent="0" algn="l">
              <a:spcBef>
                <a:spcPts val="0"/>
              </a:spcBef>
              <a:spcAft>
                <a:spcPts val="0"/>
              </a:spcAft>
              <a:buNone/>
            </a:pPr>
            <a:r>
              <a:rPr lang="en-US" sz="3200" b="0" i="0" dirty="0">
                <a:solidFill>
                  <a:srgbClr val="FFFFFF"/>
                </a:solidFill>
                <a:latin typeface="Segoe UI Semibold"/>
                <a:cs typeface="Segoe UI Semibold"/>
              </a:rPr>
              <a:t>276</a:t>
            </a:r>
            <a:endParaRPr lang="en-US" sz="3200" dirty="0"/>
          </a:p>
        </p:txBody>
      </p:sp>
      <p:sp>
        <p:nvSpPr>
          <p:cNvPr id="27" name="TextBox 26"/>
          <p:cNvSpPr txBox="1"/>
          <p:nvPr/>
        </p:nvSpPr>
        <p:spPr>
          <a:xfrm>
            <a:off x="8559800" y="4013200"/>
            <a:ext cx="3251200" cy="406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C9D6EA"/>
                </a:solidFill>
              </a:rPr>
              <a:t>license units of potential gap across 12 license lines</a:t>
            </a:r>
            <a:endParaRPr lang="en-US" sz="1050" dirty="0"/>
          </a:p>
        </p:txBody>
      </p:sp>
      <p:sp>
        <p:nvSpPr>
          <p:cNvPr id="28" name="TextBox 27"/>
          <p:cNvSpPr txBox="1"/>
          <p:nvPr/>
        </p:nvSpPr>
        <p:spPr>
          <a:xfrm>
            <a:off x="8559800" y="4572000"/>
            <a:ext cx="3251200" cy="558800"/>
          </a:xfrm>
          <a:prstGeom prst="rect">
            <a:avLst/>
          </a:prstGeom>
          <a:noFill/>
          <a:ln>
            <a:noFill/>
          </a:ln>
        </p:spPr>
        <p:txBody>
          <a:bodyPr wrap="square" lIns="0" tIns="0" rIns="0" bIns="0" rtlCol="0" anchor="b">
            <a:noAutofit/>
          </a:bodyPr>
          <a:lstStyle/>
          <a:p>
            <a:pPr indent="0" algn="l">
              <a:spcBef>
                <a:spcPts val="0"/>
              </a:spcBef>
              <a:spcAft>
                <a:spcPts val="0"/>
              </a:spcAft>
              <a:buNone/>
            </a:pPr>
            <a:r>
              <a:rPr lang="en-US" sz="3200" b="0" i="0" dirty="0">
                <a:solidFill>
                  <a:srgbClr val="FFFFFF"/>
                </a:solidFill>
                <a:latin typeface="Segoe UI Semibold"/>
                <a:cs typeface="Segoe UI Semibold"/>
              </a:rPr>
              <a:t>28</a:t>
            </a:r>
            <a:endParaRPr lang="en-US" sz="3200" dirty="0"/>
          </a:p>
        </p:txBody>
      </p:sp>
      <p:sp>
        <p:nvSpPr>
          <p:cNvPr id="29" name="TextBox 28"/>
          <p:cNvSpPr txBox="1"/>
          <p:nvPr/>
        </p:nvSpPr>
        <p:spPr>
          <a:xfrm>
            <a:off x="8559800" y="5156200"/>
            <a:ext cx="3251200" cy="406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C9D6EA"/>
                </a:solidFill>
              </a:rPr>
              <a:t>items requiring validation</a:t>
            </a:r>
            <a:endParaRPr lang="en-US" sz="1050" dirty="0"/>
          </a:p>
        </p:txBody>
      </p:sp>
      <p:sp>
        <p:nvSpPr>
          <p:cNvPr id="30" name="TextBox 29"/>
          <p:cNvSpPr txBox="1"/>
          <p:nvPr/>
        </p:nvSpPr>
        <p:spPr>
          <a:xfrm>
            <a:off x="8559800" y="5867400"/>
            <a:ext cx="3251200" cy="558800"/>
          </a:xfrm>
          <a:prstGeom prst="rect">
            <a:avLst/>
          </a:prstGeom>
          <a:noFill/>
          <a:ln>
            <a:noFill/>
          </a:ln>
        </p:spPr>
        <p:txBody>
          <a:bodyPr wrap="square" lIns="0" tIns="0" rIns="0" bIns="0" rtlCol="0" anchor="b">
            <a:noAutofit/>
          </a:bodyPr>
          <a:lstStyle/>
          <a:p>
            <a:pPr indent="0" algn="l">
              <a:spcBef>
                <a:spcPts val="0"/>
              </a:spcBef>
              <a:spcAft>
                <a:spcPts val="0"/>
              </a:spcAft>
              <a:buNone/>
            </a:pPr>
            <a:r>
              <a:rPr lang="en-US" sz="950" b="0" i="1" dirty="0">
                <a:solidFill>
                  <a:srgbClr val="9DBEE6"/>
                </a:solidFill>
              </a:rPr>
              <a:t>Technical assessment – not a legal or contractual determination of compliance.</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Agenda">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AGENDA</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Agenda</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What this presentation covers</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Step 1"/>
          <p:cNvSpPr/>
          <p:nvPr/>
        </p:nvSpPr>
        <p:spPr>
          <a:xfrm>
            <a:off x="508000" y="1447800"/>
            <a:ext cx="381000" cy="381000"/>
          </a:xfrm>
          <a:prstGeom prst="ellipse">
            <a:avLst/>
          </a:prstGeom>
          <a:solidFill>
            <a:srgbClr val="1F3A5F"/>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1</a:t>
            </a:r>
            <a:endParaRPr lang="en-US" sz="1200" dirty="0"/>
          </a:p>
        </p:txBody>
      </p:sp>
      <p:sp>
        <p:nvSpPr>
          <p:cNvPr id="8" name="TextBox 7"/>
          <p:cNvSpPr txBox="1"/>
          <p:nvPr/>
        </p:nvSpPr>
        <p:spPr>
          <a:xfrm>
            <a:off x="1066800" y="14478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Technical assessment, not a legal determination</a:t>
            </a:r>
            <a:endParaRPr lang="en-US" sz="1500" dirty="0"/>
          </a:p>
        </p:txBody>
      </p:sp>
      <p:sp>
        <p:nvSpPr>
          <p:cNvPr id="9" name="TextBox 8"/>
          <p:cNvSpPr txBox="1"/>
          <p:nvPr/>
        </p:nvSpPr>
        <p:spPr>
          <a:xfrm>
            <a:off x="5511800" y="14478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3</a:t>
            </a:r>
            <a:endParaRPr lang="en-US" sz="1100" dirty="0"/>
          </a:p>
        </p:txBody>
      </p:sp>
      <p:cxnSp>
        <p:nvCxnSpPr>
          <p:cNvPr id="10" name="Straight Connector 9"/>
          <p:cNvCxnSpPr/>
          <p:nvPr/>
        </p:nvCxnSpPr>
        <p:spPr>
          <a:xfrm>
            <a:off x="1066800" y="1930400"/>
            <a:ext cx="4902200" cy="0"/>
          </a:xfrm>
          <a:prstGeom prst="line">
            <a:avLst/>
          </a:prstGeom>
          <a:ln w="9525">
            <a:solidFill>
              <a:srgbClr val="E3E7EE"/>
            </a:solidFill>
          </a:ln>
        </p:spPr>
      </p:cxnSp>
      <p:sp>
        <p:nvSpPr>
          <p:cNvPr id="11" name="Step 2"/>
          <p:cNvSpPr/>
          <p:nvPr/>
        </p:nvSpPr>
        <p:spPr>
          <a:xfrm>
            <a:off x="508000" y="21590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2</a:t>
            </a:r>
            <a:endParaRPr lang="en-US" sz="1200" dirty="0"/>
          </a:p>
        </p:txBody>
      </p:sp>
      <p:sp>
        <p:nvSpPr>
          <p:cNvPr id="12" name="TextBox 11"/>
          <p:cNvSpPr txBox="1"/>
          <p:nvPr/>
        </p:nvSpPr>
        <p:spPr>
          <a:xfrm>
            <a:off x="1066800" y="21590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Environment overview</a:t>
            </a:r>
            <a:endParaRPr lang="en-US" sz="1500" dirty="0"/>
          </a:p>
        </p:txBody>
      </p:sp>
      <p:sp>
        <p:nvSpPr>
          <p:cNvPr id="13" name="TextBox 12"/>
          <p:cNvSpPr txBox="1"/>
          <p:nvPr/>
        </p:nvSpPr>
        <p:spPr>
          <a:xfrm>
            <a:off x="5511800" y="21590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4</a:t>
            </a:r>
            <a:endParaRPr lang="en-US" sz="1100" dirty="0"/>
          </a:p>
        </p:txBody>
      </p:sp>
      <p:cxnSp>
        <p:nvCxnSpPr>
          <p:cNvPr id="14" name="Straight Connector 13"/>
          <p:cNvCxnSpPr/>
          <p:nvPr/>
        </p:nvCxnSpPr>
        <p:spPr>
          <a:xfrm>
            <a:off x="1066800" y="2641600"/>
            <a:ext cx="4902200" cy="0"/>
          </a:xfrm>
          <a:prstGeom prst="line">
            <a:avLst/>
          </a:prstGeom>
          <a:ln w="9525">
            <a:solidFill>
              <a:srgbClr val="E3E7EE"/>
            </a:solidFill>
          </a:ln>
        </p:spPr>
      </p:cxnSp>
      <p:sp>
        <p:nvSpPr>
          <p:cNvPr id="15" name="Step 3"/>
          <p:cNvSpPr/>
          <p:nvPr/>
        </p:nvSpPr>
        <p:spPr>
          <a:xfrm>
            <a:off x="508000" y="28702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3</a:t>
            </a:r>
            <a:endParaRPr lang="en-US" sz="1200" dirty="0"/>
          </a:p>
        </p:txBody>
      </p:sp>
      <p:sp>
        <p:nvSpPr>
          <p:cNvPr id="16" name="TextBox 15"/>
          <p:cNvSpPr txBox="1"/>
          <p:nvPr/>
        </p:nvSpPr>
        <p:spPr>
          <a:xfrm>
            <a:off x="1066800" y="28702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Licensing position</a:t>
            </a:r>
            <a:endParaRPr lang="en-US" sz="1500" dirty="0"/>
          </a:p>
        </p:txBody>
      </p:sp>
      <p:sp>
        <p:nvSpPr>
          <p:cNvPr id="17" name="TextBox 16"/>
          <p:cNvSpPr txBox="1"/>
          <p:nvPr/>
        </p:nvSpPr>
        <p:spPr>
          <a:xfrm>
            <a:off x="5511800" y="28702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5</a:t>
            </a:r>
            <a:endParaRPr lang="en-US" sz="1100" dirty="0"/>
          </a:p>
        </p:txBody>
      </p:sp>
      <p:cxnSp>
        <p:nvCxnSpPr>
          <p:cNvPr id="18" name="Straight Connector 17"/>
          <p:cNvCxnSpPr/>
          <p:nvPr/>
        </p:nvCxnSpPr>
        <p:spPr>
          <a:xfrm>
            <a:off x="1066800" y="3352800"/>
            <a:ext cx="4902200" cy="0"/>
          </a:xfrm>
          <a:prstGeom prst="line">
            <a:avLst/>
          </a:prstGeom>
          <a:ln w="9525">
            <a:solidFill>
              <a:srgbClr val="E3E7EE"/>
            </a:solidFill>
          </a:ln>
        </p:spPr>
      </p:cxnSp>
      <p:sp>
        <p:nvSpPr>
          <p:cNvPr id="19" name="Step 4"/>
          <p:cNvSpPr/>
          <p:nvPr/>
        </p:nvSpPr>
        <p:spPr>
          <a:xfrm>
            <a:off x="508000" y="35814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4</a:t>
            </a:r>
            <a:endParaRPr lang="en-US" sz="1200" dirty="0"/>
          </a:p>
        </p:txBody>
      </p:sp>
      <p:sp>
        <p:nvSpPr>
          <p:cNvPr id="20" name="TextBox 19"/>
          <p:cNvSpPr txBox="1"/>
          <p:nvPr/>
        </p:nvSpPr>
        <p:spPr>
          <a:xfrm>
            <a:off x="1066800" y="35814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License coverage</a:t>
            </a:r>
            <a:endParaRPr lang="en-US" sz="1500" dirty="0"/>
          </a:p>
        </p:txBody>
      </p:sp>
      <p:sp>
        <p:nvSpPr>
          <p:cNvPr id="21" name="TextBox 20"/>
          <p:cNvSpPr txBox="1"/>
          <p:nvPr/>
        </p:nvSpPr>
        <p:spPr>
          <a:xfrm>
            <a:off x="5511800" y="35814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6</a:t>
            </a:r>
            <a:endParaRPr lang="en-US" sz="1100" dirty="0"/>
          </a:p>
        </p:txBody>
      </p:sp>
      <p:cxnSp>
        <p:nvCxnSpPr>
          <p:cNvPr id="22" name="Straight Connector 21"/>
          <p:cNvCxnSpPr/>
          <p:nvPr/>
        </p:nvCxnSpPr>
        <p:spPr>
          <a:xfrm>
            <a:off x="1066800" y="4064000"/>
            <a:ext cx="4902200" cy="0"/>
          </a:xfrm>
          <a:prstGeom prst="line">
            <a:avLst/>
          </a:prstGeom>
          <a:ln w="9525">
            <a:solidFill>
              <a:srgbClr val="E3E7EE"/>
            </a:solidFill>
          </a:ln>
        </p:spPr>
      </p:cxnSp>
      <p:sp>
        <p:nvSpPr>
          <p:cNvPr id="23" name="Step 5"/>
          <p:cNvSpPr/>
          <p:nvPr/>
        </p:nvSpPr>
        <p:spPr>
          <a:xfrm>
            <a:off x="508000" y="42926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5</a:t>
            </a:r>
            <a:endParaRPr lang="en-US" sz="1200" dirty="0"/>
          </a:p>
        </p:txBody>
      </p:sp>
      <p:sp>
        <p:nvSpPr>
          <p:cNvPr id="24" name="TextBox 23"/>
          <p:cNvSpPr txBox="1"/>
          <p:nvPr/>
        </p:nvSpPr>
        <p:spPr>
          <a:xfrm>
            <a:off x="1066800" y="42926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Potential gaps</a:t>
            </a:r>
            <a:endParaRPr lang="en-US" sz="1500" dirty="0"/>
          </a:p>
        </p:txBody>
      </p:sp>
      <p:sp>
        <p:nvSpPr>
          <p:cNvPr id="25" name="TextBox 24"/>
          <p:cNvSpPr txBox="1"/>
          <p:nvPr/>
        </p:nvSpPr>
        <p:spPr>
          <a:xfrm>
            <a:off x="5511800" y="42926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7</a:t>
            </a:r>
            <a:endParaRPr lang="en-US" sz="1100" dirty="0"/>
          </a:p>
        </p:txBody>
      </p:sp>
      <p:cxnSp>
        <p:nvCxnSpPr>
          <p:cNvPr id="26" name="Straight Connector 25"/>
          <p:cNvCxnSpPr/>
          <p:nvPr/>
        </p:nvCxnSpPr>
        <p:spPr>
          <a:xfrm>
            <a:off x="1066800" y="4775200"/>
            <a:ext cx="4902200" cy="0"/>
          </a:xfrm>
          <a:prstGeom prst="line">
            <a:avLst/>
          </a:prstGeom>
          <a:ln w="9525">
            <a:solidFill>
              <a:srgbClr val="E3E7EE"/>
            </a:solidFill>
          </a:ln>
        </p:spPr>
      </p:cxnSp>
      <p:sp>
        <p:nvSpPr>
          <p:cNvPr id="27" name="Step 6"/>
          <p:cNvSpPr/>
          <p:nvPr/>
        </p:nvSpPr>
        <p:spPr>
          <a:xfrm>
            <a:off x="508000" y="50038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6</a:t>
            </a:r>
            <a:endParaRPr lang="en-US" sz="1200" dirty="0"/>
          </a:p>
        </p:txBody>
      </p:sp>
      <p:sp>
        <p:nvSpPr>
          <p:cNvPr id="28" name="TextBox 27"/>
          <p:cNvSpPr txBox="1"/>
          <p:nvPr/>
        </p:nvSpPr>
        <p:spPr>
          <a:xfrm>
            <a:off x="1066800" y="50038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Windows activation and clusters</a:t>
            </a:r>
            <a:endParaRPr lang="en-US" sz="1500" dirty="0"/>
          </a:p>
        </p:txBody>
      </p:sp>
      <p:sp>
        <p:nvSpPr>
          <p:cNvPr id="29" name="TextBox 28"/>
          <p:cNvSpPr txBox="1"/>
          <p:nvPr/>
        </p:nvSpPr>
        <p:spPr>
          <a:xfrm>
            <a:off x="5511800" y="50038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8</a:t>
            </a:r>
            <a:endParaRPr lang="en-US" sz="1100" dirty="0"/>
          </a:p>
        </p:txBody>
      </p:sp>
      <p:cxnSp>
        <p:nvCxnSpPr>
          <p:cNvPr id="30" name="Straight Connector 29"/>
          <p:cNvCxnSpPr/>
          <p:nvPr/>
        </p:nvCxnSpPr>
        <p:spPr>
          <a:xfrm>
            <a:off x="1066800" y="5486400"/>
            <a:ext cx="4902200" cy="0"/>
          </a:xfrm>
          <a:prstGeom prst="line">
            <a:avLst/>
          </a:prstGeom>
          <a:ln w="9525">
            <a:solidFill>
              <a:srgbClr val="E3E7EE"/>
            </a:solidFill>
          </a:ln>
        </p:spPr>
      </p:cxnSp>
      <p:sp>
        <p:nvSpPr>
          <p:cNvPr id="31" name="Step 7"/>
          <p:cNvSpPr/>
          <p:nvPr/>
        </p:nvSpPr>
        <p:spPr>
          <a:xfrm>
            <a:off x="6223000" y="14478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7</a:t>
            </a:r>
            <a:endParaRPr lang="en-US" sz="1200" dirty="0"/>
          </a:p>
        </p:txBody>
      </p:sp>
      <p:sp>
        <p:nvSpPr>
          <p:cNvPr id="32" name="TextBox 31"/>
          <p:cNvSpPr txBox="1"/>
          <p:nvPr/>
        </p:nvSpPr>
        <p:spPr>
          <a:xfrm>
            <a:off x="6781800" y="14478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Potential procurement requirements</a:t>
            </a:r>
            <a:endParaRPr lang="en-US" sz="1500" dirty="0"/>
          </a:p>
        </p:txBody>
      </p:sp>
      <p:sp>
        <p:nvSpPr>
          <p:cNvPr id="33" name="TextBox 32"/>
          <p:cNvSpPr txBox="1"/>
          <p:nvPr/>
        </p:nvSpPr>
        <p:spPr>
          <a:xfrm>
            <a:off x="11226800" y="14478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9</a:t>
            </a:r>
            <a:endParaRPr lang="en-US" sz="1100" dirty="0"/>
          </a:p>
        </p:txBody>
      </p:sp>
      <p:cxnSp>
        <p:nvCxnSpPr>
          <p:cNvPr id="34" name="Straight Connector 33"/>
          <p:cNvCxnSpPr/>
          <p:nvPr/>
        </p:nvCxnSpPr>
        <p:spPr>
          <a:xfrm>
            <a:off x="6781800" y="1930400"/>
            <a:ext cx="4902200" cy="0"/>
          </a:xfrm>
          <a:prstGeom prst="line">
            <a:avLst/>
          </a:prstGeom>
          <a:ln w="9525">
            <a:solidFill>
              <a:srgbClr val="E3E7EE"/>
            </a:solidFill>
          </a:ln>
        </p:spPr>
      </p:cxnSp>
      <p:sp>
        <p:nvSpPr>
          <p:cNvPr id="35" name="Step 8"/>
          <p:cNvSpPr/>
          <p:nvPr/>
        </p:nvSpPr>
        <p:spPr>
          <a:xfrm>
            <a:off x="6223000" y="21590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8</a:t>
            </a:r>
            <a:endParaRPr lang="en-US" sz="1200" dirty="0"/>
          </a:p>
        </p:txBody>
      </p:sp>
      <p:sp>
        <p:nvSpPr>
          <p:cNvPr id="36" name="TextBox 35"/>
          <p:cNvSpPr txBox="1"/>
          <p:nvPr/>
        </p:nvSpPr>
        <p:spPr>
          <a:xfrm>
            <a:off x="6781800" y="21590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Microsoft 365 license utilization</a:t>
            </a:r>
            <a:endParaRPr lang="en-US" sz="1500" dirty="0"/>
          </a:p>
        </p:txBody>
      </p:sp>
      <p:sp>
        <p:nvSpPr>
          <p:cNvPr id="37" name="TextBox 36"/>
          <p:cNvSpPr txBox="1"/>
          <p:nvPr/>
        </p:nvSpPr>
        <p:spPr>
          <a:xfrm>
            <a:off x="11226800" y="21590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11</a:t>
            </a:r>
            <a:endParaRPr lang="en-US" sz="1100" dirty="0"/>
          </a:p>
        </p:txBody>
      </p:sp>
      <p:cxnSp>
        <p:nvCxnSpPr>
          <p:cNvPr id="38" name="Straight Connector 37"/>
          <p:cNvCxnSpPr/>
          <p:nvPr/>
        </p:nvCxnSpPr>
        <p:spPr>
          <a:xfrm>
            <a:off x="6781800" y="2641600"/>
            <a:ext cx="4902200" cy="0"/>
          </a:xfrm>
          <a:prstGeom prst="line">
            <a:avLst/>
          </a:prstGeom>
          <a:ln w="9525">
            <a:solidFill>
              <a:srgbClr val="E3E7EE"/>
            </a:solidFill>
          </a:ln>
        </p:spPr>
      </p:cxnSp>
      <p:sp>
        <p:nvSpPr>
          <p:cNvPr id="39" name="Step 9"/>
          <p:cNvSpPr/>
          <p:nvPr/>
        </p:nvSpPr>
        <p:spPr>
          <a:xfrm>
            <a:off x="6223000" y="28702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9</a:t>
            </a:r>
            <a:endParaRPr lang="en-US" sz="1200" dirty="0"/>
          </a:p>
        </p:txBody>
      </p:sp>
      <p:sp>
        <p:nvSpPr>
          <p:cNvPr id="40" name="TextBox 39"/>
          <p:cNvSpPr txBox="1"/>
          <p:nvPr/>
        </p:nvSpPr>
        <p:spPr>
          <a:xfrm>
            <a:off x="6781800" y="28702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Key findings</a:t>
            </a:r>
            <a:endParaRPr lang="en-US" sz="1500" dirty="0"/>
          </a:p>
        </p:txBody>
      </p:sp>
      <p:sp>
        <p:nvSpPr>
          <p:cNvPr id="41" name="TextBox 40"/>
          <p:cNvSpPr txBox="1"/>
          <p:nvPr/>
        </p:nvSpPr>
        <p:spPr>
          <a:xfrm>
            <a:off x="11226800" y="28702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12</a:t>
            </a:r>
            <a:endParaRPr lang="en-US" sz="1100" dirty="0"/>
          </a:p>
        </p:txBody>
      </p:sp>
      <p:cxnSp>
        <p:nvCxnSpPr>
          <p:cNvPr id="42" name="Straight Connector 41"/>
          <p:cNvCxnSpPr/>
          <p:nvPr/>
        </p:nvCxnSpPr>
        <p:spPr>
          <a:xfrm>
            <a:off x="6781800" y="3352800"/>
            <a:ext cx="4902200" cy="0"/>
          </a:xfrm>
          <a:prstGeom prst="line">
            <a:avLst/>
          </a:prstGeom>
          <a:ln w="9525">
            <a:solidFill>
              <a:srgbClr val="E3E7EE"/>
            </a:solidFill>
          </a:ln>
        </p:spPr>
      </p:cxnSp>
      <p:sp>
        <p:nvSpPr>
          <p:cNvPr id="43" name="Step 10"/>
          <p:cNvSpPr/>
          <p:nvPr/>
        </p:nvSpPr>
        <p:spPr>
          <a:xfrm>
            <a:off x="6223000" y="35814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10</a:t>
            </a:r>
            <a:endParaRPr lang="en-US" sz="1200" dirty="0"/>
          </a:p>
        </p:txBody>
      </p:sp>
      <p:sp>
        <p:nvSpPr>
          <p:cNvPr id="44" name="TextBox 43"/>
          <p:cNvSpPr txBox="1"/>
          <p:nvPr/>
        </p:nvSpPr>
        <p:spPr>
          <a:xfrm>
            <a:off x="6781800" y="35814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Data collection coverage</a:t>
            </a:r>
            <a:endParaRPr lang="en-US" sz="1500" dirty="0"/>
          </a:p>
        </p:txBody>
      </p:sp>
      <p:sp>
        <p:nvSpPr>
          <p:cNvPr id="45" name="TextBox 44"/>
          <p:cNvSpPr txBox="1"/>
          <p:nvPr/>
        </p:nvSpPr>
        <p:spPr>
          <a:xfrm>
            <a:off x="11226800" y="35814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14</a:t>
            </a:r>
            <a:endParaRPr lang="en-US" sz="1100" dirty="0"/>
          </a:p>
        </p:txBody>
      </p:sp>
      <p:cxnSp>
        <p:nvCxnSpPr>
          <p:cNvPr id="46" name="Straight Connector 45"/>
          <p:cNvCxnSpPr/>
          <p:nvPr/>
        </p:nvCxnSpPr>
        <p:spPr>
          <a:xfrm>
            <a:off x="6781800" y="4064000"/>
            <a:ext cx="4902200" cy="0"/>
          </a:xfrm>
          <a:prstGeom prst="line">
            <a:avLst/>
          </a:prstGeom>
          <a:ln w="9525">
            <a:solidFill>
              <a:srgbClr val="E3E7EE"/>
            </a:solidFill>
          </a:ln>
        </p:spPr>
      </p:cxnSp>
      <p:sp>
        <p:nvSpPr>
          <p:cNvPr id="47" name="Step 11"/>
          <p:cNvSpPr/>
          <p:nvPr/>
        </p:nvSpPr>
        <p:spPr>
          <a:xfrm>
            <a:off x="6223000" y="42926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11</a:t>
            </a:r>
            <a:endParaRPr lang="en-US" sz="1200" dirty="0"/>
          </a:p>
        </p:txBody>
      </p:sp>
      <p:sp>
        <p:nvSpPr>
          <p:cNvPr id="48" name="TextBox 47"/>
          <p:cNvSpPr txBox="1"/>
          <p:nvPr/>
        </p:nvSpPr>
        <p:spPr>
          <a:xfrm>
            <a:off x="6781800" y="42926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Assumptions and limitations</a:t>
            </a:r>
            <a:endParaRPr lang="en-US" sz="1500" dirty="0"/>
          </a:p>
        </p:txBody>
      </p:sp>
      <p:sp>
        <p:nvSpPr>
          <p:cNvPr id="49" name="TextBox 48"/>
          <p:cNvSpPr txBox="1"/>
          <p:nvPr/>
        </p:nvSpPr>
        <p:spPr>
          <a:xfrm>
            <a:off x="11226800" y="42926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15</a:t>
            </a:r>
            <a:endParaRPr lang="en-US" sz="1100" dirty="0"/>
          </a:p>
        </p:txBody>
      </p:sp>
      <p:cxnSp>
        <p:nvCxnSpPr>
          <p:cNvPr id="50" name="Straight Connector 49"/>
          <p:cNvCxnSpPr/>
          <p:nvPr/>
        </p:nvCxnSpPr>
        <p:spPr>
          <a:xfrm>
            <a:off x="6781800" y="4775200"/>
            <a:ext cx="4902200" cy="0"/>
          </a:xfrm>
          <a:prstGeom prst="line">
            <a:avLst/>
          </a:prstGeom>
          <a:ln w="9525">
            <a:solidFill>
              <a:srgbClr val="E3E7EE"/>
            </a:solidFill>
          </a:ln>
        </p:spPr>
      </p:cxnSp>
      <p:sp>
        <p:nvSpPr>
          <p:cNvPr id="51" name="Step 12"/>
          <p:cNvSpPr/>
          <p:nvPr/>
        </p:nvSpPr>
        <p:spPr>
          <a:xfrm>
            <a:off x="6223000" y="50038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12</a:t>
            </a:r>
            <a:endParaRPr lang="en-US" sz="1200" dirty="0"/>
          </a:p>
        </p:txBody>
      </p:sp>
      <p:sp>
        <p:nvSpPr>
          <p:cNvPr id="52" name="TextBox 51"/>
          <p:cNvSpPr txBox="1"/>
          <p:nvPr/>
        </p:nvSpPr>
        <p:spPr>
          <a:xfrm>
            <a:off x="6781800" y="5003800"/>
            <a:ext cx="43942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500" b="0" i="0" dirty="0">
                <a:solidFill>
                  <a:srgbClr val="1D2433"/>
                </a:solidFill>
              </a:rPr>
              <a:t>Recommended next steps</a:t>
            </a:r>
            <a:endParaRPr lang="en-US" sz="1500" dirty="0"/>
          </a:p>
        </p:txBody>
      </p:sp>
      <p:sp>
        <p:nvSpPr>
          <p:cNvPr id="53" name="TextBox 52"/>
          <p:cNvSpPr txBox="1"/>
          <p:nvPr/>
        </p:nvSpPr>
        <p:spPr>
          <a:xfrm>
            <a:off x="11226800" y="5003800"/>
            <a:ext cx="457200" cy="3810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100" b="0" i="0" dirty="0">
                <a:solidFill>
                  <a:srgbClr val="5B6475"/>
                </a:solidFill>
              </a:rPr>
              <a:t>16</a:t>
            </a:r>
            <a:endParaRPr lang="en-US" sz="1100" dirty="0"/>
          </a:p>
        </p:txBody>
      </p:sp>
      <p:cxnSp>
        <p:nvCxnSpPr>
          <p:cNvPr id="54" name="Straight Connector 53"/>
          <p:cNvCxnSpPr/>
          <p:nvPr/>
        </p:nvCxnSpPr>
        <p:spPr>
          <a:xfrm>
            <a:off x="6781800" y="5486400"/>
            <a:ext cx="4902200" cy="0"/>
          </a:xfrm>
          <a:prstGeom prst="line">
            <a:avLst/>
          </a:prstGeom>
          <a:ln w="9525">
            <a:solidFill>
              <a:srgbClr val="E3E7EE"/>
            </a:solidFill>
          </a:ln>
        </p:spPr>
      </p:cxnSp>
      <p:cxnSp>
        <p:nvCxnSpPr>
          <p:cNvPr id="55" name="Footer line"/>
          <p:cNvCxnSpPr/>
          <p:nvPr/>
        </p:nvCxnSpPr>
        <p:spPr>
          <a:xfrm>
            <a:off x="508000" y="6400800"/>
            <a:ext cx="11176000" cy="0"/>
          </a:xfrm>
          <a:prstGeom prst="line">
            <a:avLst/>
          </a:prstGeom>
          <a:ln w="9525">
            <a:solidFill>
              <a:srgbClr val="D9DEE7"/>
            </a:solidFill>
          </a:ln>
        </p:spPr>
      </p:cxnSp>
      <p:sp>
        <p:nvSpPr>
          <p:cNvPr id="56"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57"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070B0002}" type="slidenum">
              <a:rPr lang="en-US" sz="900" b="0" i="0" dirty="0">
                <a:solidFill>
                  <a:srgbClr val="5B6475"/>
                </a:solidFill>
              </a:rPr>
              <a:t>2</a:t>
            </a:fld>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Technical assessment, not a legal determination">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ABOUT THIS ASSESSMENT</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Technical assessment, not a legal determination</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How to read the results in this presentation</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Technical assessment (this presentation)"/>
          <p:cNvSpPr/>
          <p:nvPr/>
        </p:nvSpPr>
        <p:spPr>
          <a:xfrm>
            <a:off x="508000" y="1346200"/>
            <a:ext cx="5461000" cy="1436624"/>
          </a:xfrm>
          <a:prstGeom prst="rect">
            <a:avLst/>
          </a:prstGeom>
          <a:solidFill>
            <a:srgbClr val="EDF3FB"/>
          </a:solidFill>
          <a:ln>
            <a:noFill/>
          </a:ln>
        </p:spPr>
      </p:sp>
      <p:sp>
        <p:nvSpPr>
          <p:cNvPr id="8" name="Shape 7"/>
          <p:cNvSpPr/>
          <p:nvPr/>
        </p:nvSpPr>
        <p:spPr>
          <a:xfrm>
            <a:off x="508000" y="1346200"/>
            <a:ext cx="63500" cy="1436624"/>
          </a:xfrm>
          <a:prstGeom prst="rect">
            <a:avLst/>
          </a:prstGeom>
          <a:solidFill>
            <a:srgbClr val="2563A6"/>
          </a:solidFill>
          <a:ln>
            <a:noFill/>
          </a:ln>
        </p:spPr>
      </p:sp>
      <p:sp>
        <p:nvSpPr>
          <p:cNvPr id="9" name="TextBox 8"/>
          <p:cNvSpPr txBox="1"/>
          <p:nvPr/>
        </p:nvSpPr>
        <p:spPr>
          <a:xfrm>
            <a:off x="787400" y="1524000"/>
            <a:ext cx="49530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Technical assessment (this presentation)</a:t>
            </a:r>
            <a:endParaRPr lang="en-US" sz="1300" dirty="0"/>
          </a:p>
        </p:txBody>
      </p:sp>
      <p:sp>
        <p:nvSpPr>
          <p:cNvPr id="10" name="TextBox 9"/>
          <p:cNvSpPr txBox="1"/>
          <p:nvPr/>
        </p:nvSpPr>
        <p:spPr>
          <a:xfrm>
            <a:off x="787400" y="1854200"/>
            <a:ext cx="4953000" cy="80162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1D2433"/>
                </a:solidFill>
              </a:rPr>
              <a:t>Describes what was discovered in the environment (DISCOVERED FACT) and how the licensing rules in this tool interpret it (LICENSING INTERPRETATION). Supporting evidence, rule references, assumptions and confidence are provided in the Technical Report and Evidence.json.</a:t>
            </a:r>
            <a:endParaRPr lang="en-US" sz="1050" dirty="0"/>
          </a:p>
        </p:txBody>
      </p:sp>
      <p:sp>
        <p:nvSpPr>
          <p:cNvPr id="11" name="Official licensing / legal determination"/>
          <p:cNvSpPr/>
          <p:nvPr/>
        </p:nvSpPr>
        <p:spPr>
          <a:xfrm>
            <a:off x="6223000" y="1346200"/>
            <a:ext cx="5461000" cy="1436624"/>
          </a:xfrm>
          <a:prstGeom prst="rect">
            <a:avLst/>
          </a:prstGeom>
          <a:solidFill>
            <a:srgbClr val="F4EDF8"/>
          </a:solidFill>
          <a:ln>
            <a:noFill/>
          </a:ln>
        </p:spPr>
      </p:sp>
      <p:sp>
        <p:nvSpPr>
          <p:cNvPr id="12" name="Shape 11"/>
          <p:cNvSpPr/>
          <p:nvPr/>
        </p:nvSpPr>
        <p:spPr>
          <a:xfrm>
            <a:off x="6223000" y="1346200"/>
            <a:ext cx="63500" cy="1436624"/>
          </a:xfrm>
          <a:prstGeom prst="rect">
            <a:avLst/>
          </a:prstGeom>
          <a:solidFill>
            <a:srgbClr val="6A1B9A"/>
          </a:solidFill>
          <a:ln>
            <a:noFill/>
          </a:ln>
        </p:spPr>
      </p:sp>
      <p:sp>
        <p:nvSpPr>
          <p:cNvPr id="13" name="TextBox 12"/>
          <p:cNvSpPr txBox="1"/>
          <p:nvPr/>
        </p:nvSpPr>
        <p:spPr>
          <a:xfrm>
            <a:off x="6502400" y="1524000"/>
            <a:ext cx="49530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4A1170"/>
                </a:solidFill>
                <a:latin typeface="Segoe UI Semibold"/>
                <a:cs typeface="Segoe UI Semibold"/>
              </a:rPr>
              <a:t>Official licensing / legal determination</a:t>
            </a:r>
            <a:endParaRPr lang="en-US" sz="1300" dirty="0"/>
          </a:p>
        </p:txBody>
      </p:sp>
      <p:sp>
        <p:nvSpPr>
          <p:cNvPr id="14" name="TextBox 13"/>
          <p:cNvSpPr txBox="1"/>
          <p:nvPr/>
        </p:nvSpPr>
        <p:spPr>
          <a:xfrm>
            <a:off x="6502400" y="1854200"/>
            <a:ext cx="4953000" cy="80162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50" b="0" i="0" dirty="0">
                <a:solidFill>
                  <a:srgbClr val="1D2433"/>
                </a:solidFill>
              </a:rPr>
              <a:t>Only Microsoft, the customer's agreement documents and qualified licensing specialists can provide it. This tool does not make legal compliance determinations; results must be validated before any procurement or contractual decision.</a:t>
            </a:r>
            <a:endParaRPr lang="en-US" sz="1050" dirty="0"/>
          </a:p>
        </p:txBody>
      </p:sp>
      <p:sp>
        <p:nvSpPr>
          <p:cNvPr id="15" name="TextBox 14"/>
          <p:cNvSpPr txBox="1"/>
          <p:nvPr/>
        </p:nvSpPr>
        <p:spPr>
          <a:xfrm>
            <a:off x="508000" y="3036824"/>
            <a:ext cx="111760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Status categories used in this presentation</a:t>
            </a:r>
            <a:endParaRPr lang="en-US" sz="1300" dirty="0"/>
          </a:p>
        </p:txBody>
      </p:sp>
      <p:sp>
        <p:nvSpPr>
          <p:cNvPr id="16" name="Status Covered"/>
          <p:cNvSpPr/>
          <p:nvPr/>
        </p:nvSpPr>
        <p:spPr>
          <a:xfrm>
            <a:off x="508000" y="3367024"/>
            <a:ext cx="1905000" cy="254000"/>
          </a:xfrm>
          <a:prstGeom prst="roundRect">
            <a:avLst>
              <a:gd name="adj" fmla="val 50000"/>
            </a:avLst>
          </a:prstGeom>
          <a:solidFill>
            <a:srgbClr val="E6F2E7"/>
          </a:solidFill>
          <a:ln>
            <a:noFill/>
          </a:ln>
        </p:spPr>
        <p:txBody>
          <a:bodyPr wrap="square" lIns="50800" tIns="0" rIns="50800" bIns="0" rtlCol="0" anchor="ctr">
            <a:noAutofit/>
          </a:bodyPr>
          <a:lstStyle/>
          <a:p>
            <a:pPr indent="0" algn="ctr">
              <a:spcBef>
                <a:spcPts val="0"/>
              </a:spcBef>
              <a:spcAft>
                <a:spcPts val="0"/>
              </a:spcAft>
              <a:buNone/>
            </a:pPr>
            <a:r>
              <a:rPr lang="en-US" sz="900" b="1" i="0" dirty="0">
                <a:solidFill>
                  <a:srgbClr val="1F6B24"/>
                </a:solidFill>
              </a:rPr>
              <a:t>Covered</a:t>
            </a:r>
            <a:endParaRPr lang="en-US" sz="900" dirty="0"/>
          </a:p>
        </p:txBody>
      </p:sp>
      <p:sp>
        <p:nvSpPr>
          <p:cNvPr id="17" name="TextBox 16"/>
          <p:cNvSpPr txBox="1"/>
          <p:nvPr/>
        </p:nvSpPr>
        <p:spPr>
          <a:xfrm>
            <a:off x="508000" y="3697224"/>
            <a:ext cx="3513667" cy="558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Discovered requirement is covered by the license inventory supplied.</a:t>
            </a:r>
            <a:endParaRPr lang="en-US" sz="950" dirty="0"/>
          </a:p>
        </p:txBody>
      </p:sp>
      <p:sp>
        <p:nvSpPr>
          <p:cNvPr id="18" name="Status Partially Covered"/>
          <p:cNvSpPr/>
          <p:nvPr/>
        </p:nvSpPr>
        <p:spPr>
          <a:xfrm>
            <a:off x="4301067" y="3367024"/>
            <a:ext cx="1905000" cy="254000"/>
          </a:xfrm>
          <a:prstGeom prst="roundRect">
            <a:avLst>
              <a:gd name="adj" fmla="val 50000"/>
            </a:avLst>
          </a:prstGeom>
          <a:solidFill>
            <a:srgbClr val="FBF2D3"/>
          </a:solidFill>
          <a:ln>
            <a:noFill/>
          </a:ln>
        </p:spPr>
        <p:txBody>
          <a:bodyPr wrap="square" lIns="50800" tIns="0" rIns="50800" bIns="0" rtlCol="0" anchor="ctr">
            <a:noAutofit/>
          </a:bodyPr>
          <a:lstStyle/>
          <a:p>
            <a:pPr indent="0" algn="ctr">
              <a:spcBef>
                <a:spcPts val="0"/>
              </a:spcBef>
              <a:spcAft>
                <a:spcPts val="0"/>
              </a:spcAft>
              <a:buNone/>
            </a:pPr>
            <a:r>
              <a:rPr lang="en-US" sz="900" b="1" i="0" dirty="0">
                <a:solidFill>
                  <a:srgbClr val="7A5B00"/>
                </a:solidFill>
              </a:rPr>
              <a:t>Partially Covered</a:t>
            </a:r>
            <a:endParaRPr lang="en-US" sz="900" dirty="0"/>
          </a:p>
        </p:txBody>
      </p:sp>
      <p:sp>
        <p:nvSpPr>
          <p:cNvPr id="19" name="TextBox 18"/>
          <p:cNvSpPr txBox="1"/>
          <p:nvPr/>
        </p:nvSpPr>
        <p:spPr>
          <a:xfrm>
            <a:off x="4301067" y="3697224"/>
            <a:ext cx="3513667" cy="558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Some, but not all, of the requirement is covered by the license inventory supplied.</a:t>
            </a:r>
            <a:endParaRPr lang="en-US" sz="950" dirty="0"/>
          </a:p>
        </p:txBody>
      </p:sp>
      <p:sp>
        <p:nvSpPr>
          <p:cNvPr id="20" name="Status Potential Gap"/>
          <p:cNvSpPr/>
          <p:nvPr/>
        </p:nvSpPr>
        <p:spPr>
          <a:xfrm>
            <a:off x="8094133" y="3367024"/>
            <a:ext cx="1905000" cy="254000"/>
          </a:xfrm>
          <a:prstGeom prst="roundRect">
            <a:avLst>
              <a:gd name="adj" fmla="val 50000"/>
            </a:avLst>
          </a:prstGeom>
          <a:solidFill>
            <a:srgbClr val="FBE9E9"/>
          </a:solidFill>
          <a:ln>
            <a:noFill/>
          </a:ln>
        </p:spPr>
        <p:txBody>
          <a:bodyPr wrap="square" lIns="50800" tIns="0" rIns="50800" bIns="0" rtlCol="0" anchor="ctr">
            <a:noAutofit/>
          </a:bodyPr>
          <a:lstStyle/>
          <a:p>
            <a:pPr indent="0" algn="ctr">
              <a:spcBef>
                <a:spcPts val="0"/>
              </a:spcBef>
              <a:spcAft>
                <a:spcPts val="0"/>
              </a:spcAft>
              <a:buNone/>
            </a:pPr>
            <a:r>
              <a:rPr lang="en-US" sz="900" b="1" i="0" dirty="0">
                <a:solidFill>
                  <a:srgbClr val="A61F1F"/>
                </a:solidFill>
              </a:rPr>
              <a:t>Potential Gap</a:t>
            </a:r>
            <a:endParaRPr lang="en-US" sz="900" dirty="0"/>
          </a:p>
        </p:txBody>
      </p:sp>
      <p:sp>
        <p:nvSpPr>
          <p:cNvPr id="21" name="TextBox 20"/>
          <p:cNvSpPr txBox="1"/>
          <p:nvPr/>
        </p:nvSpPr>
        <p:spPr>
          <a:xfrm>
            <a:off x="8094133" y="3697224"/>
            <a:ext cx="3513667" cy="558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Requirement exceeds the licenses supplied - potential procurement requirement, subject to validation.</a:t>
            </a:r>
            <a:endParaRPr lang="en-US" sz="950" dirty="0"/>
          </a:p>
        </p:txBody>
      </p:sp>
      <p:sp>
        <p:nvSpPr>
          <p:cNvPr id="22" name="Status Excess / Unused"/>
          <p:cNvSpPr/>
          <p:nvPr/>
        </p:nvSpPr>
        <p:spPr>
          <a:xfrm>
            <a:off x="508000" y="4383024"/>
            <a:ext cx="1905000" cy="254000"/>
          </a:xfrm>
          <a:prstGeom prst="roundRect">
            <a:avLst>
              <a:gd name="adj" fmla="val 50000"/>
            </a:avLst>
          </a:prstGeom>
          <a:solidFill>
            <a:srgbClr val="E5EEFA"/>
          </a:solidFill>
          <a:ln>
            <a:noFill/>
          </a:ln>
        </p:spPr>
        <p:txBody>
          <a:bodyPr wrap="square" lIns="50800" tIns="0" rIns="50800" bIns="0" rtlCol="0" anchor="ctr">
            <a:noAutofit/>
          </a:bodyPr>
          <a:lstStyle/>
          <a:p>
            <a:pPr indent="0" algn="ctr">
              <a:spcBef>
                <a:spcPts val="0"/>
              </a:spcBef>
              <a:spcAft>
                <a:spcPts val="0"/>
              </a:spcAft>
              <a:buNone/>
            </a:pPr>
            <a:r>
              <a:rPr lang="en-US" sz="900" b="1" i="0" dirty="0">
                <a:solidFill>
                  <a:srgbClr val="1858A0"/>
                </a:solidFill>
              </a:rPr>
              <a:t>Excess / Unused</a:t>
            </a:r>
            <a:endParaRPr lang="en-US" sz="900" dirty="0"/>
          </a:p>
        </p:txBody>
      </p:sp>
      <p:sp>
        <p:nvSpPr>
          <p:cNvPr id="23" name="TextBox 22"/>
          <p:cNvSpPr txBox="1"/>
          <p:nvPr/>
        </p:nvSpPr>
        <p:spPr>
          <a:xfrm>
            <a:off x="508000" y="4713224"/>
            <a:ext cx="3513667" cy="558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More licenses were supplied than the discovered requirement - potentially unused.</a:t>
            </a:r>
            <a:endParaRPr lang="en-US" sz="950" dirty="0"/>
          </a:p>
        </p:txBody>
      </p:sp>
      <p:sp>
        <p:nvSpPr>
          <p:cNvPr id="24" name="Status Unable to Determine"/>
          <p:cNvSpPr/>
          <p:nvPr/>
        </p:nvSpPr>
        <p:spPr>
          <a:xfrm>
            <a:off x="4301067" y="4383024"/>
            <a:ext cx="1905000" cy="254000"/>
          </a:xfrm>
          <a:prstGeom prst="roundRect">
            <a:avLst>
              <a:gd name="adj" fmla="val 50000"/>
            </a:avLst>
          </a:prstGeom>
          <a:solidFill>
            <a:srgbClr val="EDEFF3"/>
          </a:solidFill>
          <a:ln>
            <a:noFill/>
          </a:ln>
        </p:spPr>
        <p:txBody>
          <a:bodyPr wrap="square" lIns="50800" tIns="0" rIns="50800" bIns="0" rtlCol="0" anchor="ctr">
            <a:noAutofit/>
          </a:bodyPr>
          <a:lstStyle/>
          <a:p>
            <a:pPr indent="0" algn="ctr">
              <a:spcBef>
                <a:spcPts val="0"/>
              </a:spcBef>
              <a:spcAft>
                <a:spcPts val="0"/>
              </a:spcAft>
              <a:buNone/>
            </a:pPr>
            <a:r>
              <a:rPr lang="en-US" sz="900" b="1" i="0" dirty="0">
                <a:solidFill>
                  <a:srgbClr val="4F5868"/>
                </a:solidFill>
              </a:rPr>
              <a:t>Unable to Determine</a:t>
            </a:r>
            <a:endParaRPr lang="en-US" sz="900" dirty="0"/>
          </a:p>
        </p:txBody>
      </p:sp>
      <p:sp>
        <p:nvSpPr>
          <p:cNvPr id="25" name="TextBox 24"/>
          <p:cNvSpPr txBox="1"/>
          <p:nvPr/>
        </p:nvSpPr>
        <p:spPr>
          <a:xfrm>
            <a:off x="4301067" y="4713224"/>
            <a:ext cx="3513667" cy="558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Insufficient data was collected to calculate a position.</a:t>
            </a:r>
            <a:endParaRPr lang="en-US" sz="950" dirty="0"/>
          </a:p>
        </p:txBody>
      </p:sp>
      <p:sp>
        <p:nvSpPr>
          <p:cNvPr id="26" name="Status Validation Required"/>
          <p:cNvSpPr/>
          <p:nvPr/>
        </p:nvSpPr>
        <p:spPr>
          <a:xfrm>
            <a:off x="8094133" y="4383024"/>
            <a:ext cx="1905000" cy="254000"/>
          </a:xfrm>
          <a:prstGeom prst="roundRect">
            <a:avLst>
              <a:gd name="adj" fmla="val 50000"/>
            </a:avLst>
          </a:prstGeom>
          <a:solidFill>
            <a:srgbClr val="F1E6F7"/>
          </a:solidFill>
          <a:ln>
            <a:noFill/>
          </a:ln>
        </p:spPr>
        <p:txBody>
          <a:bodyPr wrap="square" lIns="50800" tIns="0" rIns="50800" bIns="0" rtlCol="0" anchor="ctr">
            <a:noAutofit/>
          </a:bodyPr>
          <a:lstStyle/>
          <a:p>
            <a:pPr indent="0" algn="ctr">
              <a:spcBef>
                <a:spcPts val="0"/>
              </a:spcBef>
              <a:spcAft>
                <a:spcPts val="0"/>
              </a:spcAft>
              <a:buNone/>
            </a:pPr>
            <a:r>
              <a:rPr lang="en-US" sz="900" b="1" i="0" dirty="0">
                <a:solidFill>
                  <a:srgbClr val="5A1584"/>
                </a:solidFill>
              </a:rPr>
              <a:t>Validation Required</a:t>
            </a:r>
            <a:endParaRPr lang="en-US" sz="900" dirty="0"/>
          </a:p>
        </p:txBody>
      </p:sp>
      <p:sp>
        <p:nvSpPr>
          <p:cNvPr id="27" name="TextBox 26"/>
          <p:cNvSpPr txBox="1"/>
          <p:nvPr/>
        </p:nvSpPr>
        <p:spPr>
          <a:xfrm>
            <a:off x="8094133" y="4713224"/>
            <a:ext cx="3513667" cy="558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A position was calculated but depends on facts that must be confirmed (e.g. access model, virtualization rights).</a:t>
            </a:r>
            <a:endParaRPr lang="en-US" sz="950" dirty="0"/>
          </a:p>
        </p:txBody>
      </p:sp>
      <p:sp>
        <p:nvSpPr>
          <p:cNvPr id="28" name="TextBox 27"/>
          <p:cNvSpPr txBox="1"/>
          <p:nvPr/>
        </p:nvSpPr>
        <p:spPr>
          <a:xfrm>
            <a:off x="508000" y="5424424"/>
            <a:ext cx="11176000" cy="336296"/>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Wording: this presentation uses assessment terms ("Potential Gap", "Potential procurement requirement", "Validation Required"). Positions marked Validation Required or Unable to Determine must be validated before procurement.</a:t>
            </a:r>
            <a:endParaRPr lang="en-US" sz="900" dirty="0"/>
          </a:p>
        </p:txBody>
      </p:sp>
      <p:cxnSp>
        <p:nvCxnSpPr>
          <p:cNvPr id="29" name="Footer line"/>
          <p:cNvCxnSpPr/>
          <p:nvPr/>
        </p:nvCxnSpPr>
        <p:spPr>
          <a:xfrm>
            <a:off x="508000" y="6400800"/>
            <a:ext cx="11176000" cy="0"/>
          </a:xfrm>
          <a:prstGeom prst="line">
            <a:avLst/>
          </a:prstGeom>
          <a:ln w="9525">
            <a:solidFill>
              <a:srgbClr val="D9DEE7"/>
            </a:solidFill>
          </a:ln>
        </p:spPr>
      </p:cxnSp>
      <p:sp>
        <p:nvSpPr>
          <p:cNvPr id="30"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31"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66180003}" type="slidenum">
              <a:rPr lang="en-US" sz="900" b="0" i="0" dirty="0">
                <a:solidFill>
                  <a:srgbClr val="5B6475"/>
                </a:solidFill>
              </a:rPr>
              <a:t>3</a:t>
            </a:fld>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Environment overview">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ENVIRONMENT</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Environment overview</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Discovered facts from the assessed environment — users: Active Directory: enabled users with a logon in the last 90 days</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KPI Devices" descr="Devices: 158 (assessed)"/>
          <p:cNvSpPr/>
          <p:nvPr/>
        </p:nvSpPr>
        <p:spPr>
          <a:xfrm>
            <a:off x="508000" y="1346200"/>
            <a:ext cx="1735667" cy="1092200"/>
          </a:xfrm>
          <a:prstGeom prst="rect">
            <a:avLst/>
          </a:prstGeom>
          <a:solidFill>
            <a:srgbClr val="F5F7FA"/>
          </a:solidFill>
          <a:ln>
            <a:noFill/>
          </a:ln>
        </p:spPr>
      </p:sp>
      <p:sp>
        <p:nvSpPr>
          <p:cNvPr id="8" name="Shape 7"/>
          <p:cNvSpPr/>
          <p:nvPr/>
        </p:nvSpPr>
        <p:spPr>
          <a:xfrm>
            <a:off x="508000" y="1346200"/>
            <a:ext cx="50800" cy="1092200"/>
          </a:xfrm>
          <a:prstGeom prst="rect">
            <a:avLst/>
          </a:prstGeom>
          <a:solidFill>
            <a:srgbClr val="1F3A5F"/>
          </a:solidFill>
          <a:ln>
            <a:noFill/>
          </a:ln>
        </p:spPr>
      </p:sp>
      <p:sp>
        <p:nvSpPr>
          <p:cNvPr id="9" name="TextBox 8"/>
          <p:cNvSpPr txBox="1"/>
          <p:nvPr/>
        </p:nvSpPr>
        <p:spPr>
          <a:xfrm>
            <a:off x="711200" y="14859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DEVICES</a:t>
            </a:r>
            <a:endParaRPr lang="en-US" sz="850" dirty="0"/>
          </a:p>
        </p:txBody>
      </p:sp>
      <p:sp>
        <p:nvSpPr>
          <p:cNvPr id="10" name="TextBox 9"/>
          <p:cNvSpPr txBox="1"/>
          <p:nvPr/>
        </p:nvSpPr>
        <p:spPr>
          <a:xfrm>
            <a:off x="711200" y="1689100"/>
            <a:ext cx="1380067"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158</a:t>
            </a:r>
            <a:endParaRPr lang="en-US" sz="2600" dirty="0"/>
          </a:p>
        </p:txBody>
      </p:sp>
      <p:sp>
        <p:nvSpPr>
          <p:cNvPr id="11" name="TextBox 10"/>
          <p:cNvSpPr txBox="1"/>
          <p:nvPr/>
        </p:nvSpPr>
        <p:spPr>
          <a:xfrm>
            <a:off x="711200" y="21463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assessed</a:t>
            </a:r>
            <a:endParaRPr lang="en-US" sz="900" dirty="0"/>
          </a:p>
        </p:txBody>
      </p:sp>
      <p:sp>
        <p:nvSpPr>
          <p:cNvPr id="12" name="KPI Servers" descr="Servers: 13 (2 physical · 8 virtual)"/>
          <p:cNvSpPr/>
          <p:nvPr/>
        </p:nvSpPr>
        <p:spPr>
          <a:xfrm>
            <a:off x="2396067" y="1346200"/>
            <a:ext cx="1735667" cy="1092200"/>
          </a:xfrm>
          <a:prstGeom prst="rect">
            <a:avLst/>
          </a:prstGeom>
          <a:solidFill>
            <a:srgbClr val="F5F7FA"/>
          </a:solidFill>
          <a:ln>
            <a:noFill/>
          </a:ln>
        </p:spPr>
      </p:sp>
      <p:sp>
        <p:nvSpPr>
          <p:cNvPr id="13" name="Shape 12"/>
          <p:cNvSpPr/>
          <p:nvPr/>
        </p:nvSpPr>
        <p:spPr>
          <a:xfrm>
            <a:off x="2396067" y="1346200"/>
            <a:ext cx="50800" cy="1092200"/>
          </a:xfrm>
          <a:prstGeom prst="rect">
            <a:avLst/>
          </a:prstGeom>
          <a:solidFill>
            <a:srgbClr val="1F3A5F"/>
          </a:solidFill>
          <a:ln>
            <a:noFill/>
          </a:ln>
        </p:spPr>
      </p:sp>
      <p:sp>
        <p:nvSpPr>
          <p:cNvPr id="14" name="TextBox 13"/>
          <p:cNvSpPr txBox="1"/>
          <p:nvPr/>
        </p:nvSpPr>
        <p:spPr>
          <a:xfrm>
            <a:off x="2599267" y="14859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SERVERS</a:t>
            </a:r>
            <a:endParaRPr lang="en-US" sz="850" dirty="0"/>
          </a:p>
        </p:txBody>
      </p:sp>
      <p:sp>
        <p:nvSpPr>
          <p:cNvPr id="15" name="TextBox 14"/>
          <p:cNvSpPr txBox="1"/>
          <p:nvPr/>
        </p:nvSpPr>
        <p:spPr>
          <a:xfrm>
            <a:off x="2599267" y="1689100"/>
            <a:ext cx="1380067"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13</a:t>
            </a:r>
            <a:endParaRPr lang="en-US" sz="2600" dirty="0"/>
          </a:p>
        </p:txBody>
      </p:sp>
      <p:sp>
        <p:nvSpPr>
          <p:cNvPr id="16" name="TextBox 15"/>
          <p:cNvSpPr txBox="1"/>
          <p:nvPr/>
        </p:nvSpPr>
        <p:spPr>
          <a:xfrm>
            <a:off x="2599267" y="21463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2 physical · 8 virtual</a:t>
            </a:r>
            <a:endParaRPr lang="en-US" sz="900" dirty="0"/>
          </a:p>
        </p:txBody>
      </p:sp>
      <p:sp>
        <p:nvSpPr>
          <p:cNvPr id="17" name="KPI Workstations" descr="Workstations: 145 (Windows clients)"/>
          <p:cNvSpPr/>
          <p:nvPr/>
        </p:nvSpPr>
        <p:spPr>
          <a:xfrm>
            <a:off x="4284133" y="1346200"/>
            <a:ext cx="1735667" cy="1092200"/>
          </a:xfrm>
          <a:prstGeom prst="rect">
            <a:avLst/>
          </a:prstGeom>
          <a:solidFill>
            <a:srgbClr val="F5F7FA"/>
          </a:solidFill>
          <a:ln>
            <a:noFill/>
          </a:ln>
        </p:spPr>
      </p:sp>
      <p:sp>
        <p:nvSpPr>
          <p:cNvPr id="18" name="Shape 17"/>
          <p:cNvSpPr/>
          <p:nvPr/>
        </p:nvSpPr>
        <p:spPr>
          <a:xfrm>
            <a:off x="4284133" y="1346200"/>
            <a:ext cx="50800" cy="1092200"/>
          </a:xfrm>
          <a:prstGeom prst="rect">
            <a:avLst/>
          </a:prstGeom>
          <a:solidFill>
            <a:srgbClr val="1F3A5F"/>
          </a:solidFill>
          <a:ln>
            <a:noFill/>
          </a:ln>
        </p:spPr>
      </p:sp>
      <p:sp>
        <p:nvSpPr>
          <p:cNvPr id="19" name="TextBox 18"/>
          <p:cNvSpPr txBox="1"/>
          <p:nvPr/>
        </p:nvSpPr>
        <p:spPr>
          <a:xfrm>
            <a:off x="4487333" y="14859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WORKSTATIONS</a:t>
            </a:r>
            <a:endParaRPr lang="en-US" sz="850" dirty="0"/>
          </a:p>
        </p:txBody>
      </p:sp>
      <p:sp>
        <p:nvSpPr>
          <p:cNvPr id="20" name="TextBox 19"/>
          <p:cNvSpPr txBox="1"/>
          <p:nvPr/>
        </p:nvSpPr>
        <p:spPr>
          <a:xfrm>
            <a:off x="4487333" y="1689100"/>
            <a:ext cx="1380067"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145</a:t>
            </a:r>
            <a:endParaRPr lang="en-US" sz="2600" dirty="0"/>
          </a:p>
        </p:txBody>
      </p:sp>
      <p:sp>
        <p:nvSpPr>
          <p:cNvPr id="21" name="TextBox 20"/>
          <p:cNvSpPr txBox="1"/>
          <p:nvPr/>
        </p:nvSpPr>
        <p:spPr>
          <a:xfrm>
            <a:off x="4487333" y="21463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Windows clients</a:t>
            </a:r>
            <a:endParaRPr lang="en-US" sz="900" dirty="0"/>
          </a:p>
        </p:txBody>
      </p:sp>
      <p:sp>
        <p:nvSpPr>
          <p:cNvPr id="22" name="KPI Virtual machines" descr="Virtual machines: 19 (4 physical hosts)"/>
          <p:cNvSpPr/>
          <p:nvPr/>
        </p:nvSpPr>
        <p:spPr>
          <a:xfrm>
            <a:off x="6172200" y="1346200"/>
            <a:ext cx="1735667" cy="1092200"/>
          </a:xfrm>
          <a:prstGeom prst="rect">
            <a:avLst/>
          </a:prstGeom>
          <a:solidFill>
            <a:srgbClr val="F5F7FA"/>
          </a:solidFill>
          <a:ln>
            <a:noFill/>
          </a:ln>
        </p:spPr>
      </p:sp>
      <p:sp>
        <p:nvSpPr>
          <p:cNvPr id="23" name="Shape 22"/>
          <p:cNvSpPr/>
          <p:nvPr/>
        </p:nvSpPr>
        <p:spPr>
          <a:xfrm>
            <a:off x="6172200" y="1346200"/>
            <a:ext cx="50800" cy="1092200"/>
          </a:xfrm>
          <a:prstGeom prst="rect">
            <a:avLst/>
          </a:prstGeom>
          <a:solidFill>
            <a:srgbClr val="2563A6"/>
          </a:solidFill>
          <a:ln>
            <a:noFill/>
          </a:ln>
        </p:spPr>
      </p:sp>
      <p:sp>
        <p:nvSpPr>
          <p:cNvPr id="24" name="TextBox 23"/>
          <p:cNvSpPr txBox="1"/>
          <p:nvPr/>
        </p:nvSpPr>
        <p:spPr>
          <a:xfrm>
            <a:off x="6375400" y="14859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VIRTUAL MACHINES</a:t>
            </a:r>
            <a:endParaRPr lang="en-US" sz="850" dirty="0"/>
          </a:p>
        </p:txBody>
      </p:sp>
      <p:sp>
        <p:nvSpPr>
          <p:cNvPr id="25" name="TextBox 24"/>
          <p:cNvSpPr txBox="1"/>
          <p:nvPr/>
        </p:nvSpPr>
        <p:spPr>
          <a:xfrm>
            <a:off x="6375400" y="1689100"/>
            <a:ext cx="1380067"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19</a:t>
            </a:r>
            <a:endParaRPr lang="en-US" sz="2600" dirty="0"/>
          </a:p>
        </p:txBody>
      </p:sp>
      <p:sp>
        <p:nvSpPr>
          <p:cNvPr id="26" name="TextBox 25"/>
          <p:cNvSpPr txBox="1"/>
          <p:nvPr/>
        </p:nvSpPr>
        <p:spPr>
          <a:xfrm>
            <a:off x="6375400" y="21463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4 physical hosts</a:t>
            </a:r>
            <a:endParaRPr lang="en-US" sz="900" dirty="0"/>
          </a:p>
        </p:txBody>
      </p:sp>
      <p:sp>
        <p:nvSpPr>
          <p:cNvPr id="27" name="KPI Users" descr="Users: 168 (Active Directory)"/>
          <p:cNvSpPr/>
          <p:nvPr/>
        </p:nvSpPr>
        <p:spPr>
          <a:xfrm>
            <a:off x="8060267" y="1346200"/>
            <a:ext cx="1735667" cy="1092200"/>
          </a:xfrm>
          <a:prstGeom prst="rect">
            <a:avLst/>
          </a:prstGeom>
          <a:solidFill>
            <a:srgbClr val="F5F7FA"/>
          </a:solidFill>
          <a:ln>
            <a:noFill/>
          </a:ln>
        </p:spPr>
      </p:sp>
      <p:sp>
        <p:nvSpPr>
          <p:cNvPr id="28" name="Shape 27"/>
          <p:cNvSpPr/>
          <p:nvPr/>
        </p:nvSpPr>
        <p:spPr>
          <a:xfrm>
            <a:off x="8060267" y="1346200"/>
            <a:ext cx="50800" cy="1092200"/>
          </a:xfrm>
          <a:prstGeom prst="rect">
            <a:avLst/>
          </a:prstGeom>
          <a:solidFill>
            <a:srgbClr val="2563A6"/>
          </a:solidFill>
          <a:ln>
            <a:noFill/>
          </a:ln>
        </p:spPr>
      </p:sp>
      <p:sp>
        <p:nvSpPr>
          <p:cNvPr id="29" name="TextBox 28"/>
          <p:cNvSpPr txBox="1"/>
          <p:nvPr/>
        </p:nvSpPr>
        <p:spPr>
          <a:xfrm>
            <a:off x="8263467" y="14859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USERS</a:t>
            </a:r>
            <a:endParaRPr lang="en-US" sz="850" dirty="0"/>
          </a:p>
        </p:txBody>
      </p:sp>
      <p:sp>
        <p:nvSpPr>
          <p:cNvPr id="30" name="TextBox 29"/>
          <p:cNvSpPr txBox="1"/>
          <p:nvPr/>
        </p:nvSpPr>
        <p:spPr>
          <a:xfrm>
            <a:off x="8263467" y="1689100"/>
            <a:ext cx="1380067"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168</a:t>
            </a:r>
            <a:endParaRPr lang="en-US" sz="2600" dirty="0"/>
          </a:p>
        </p:txBody>
      </p:sp>
      <p:sp>
        <p:nvSpPr>
          <p:cNvPr id="31" name="TextBox 30"/>
          <p:cNvSpPr txBox="1"/>
          <p:nvPr/>
        </p:nvSpPr>
        <p:spPr>
          <a:xfrm>
            <a:off x="8263467" y="21463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Active Directory</a:t>
            </a:r>
            <a:endParaRPr lang="en-US" sz="900" dirty="0"/>
          </a:p>
        </p:txBody>
      </p:sp>
      <p:sp>
        <p:nvSpPr>
          <p:cNvPr id="32" name="KPI Microsoft 365 users" descr="Microsoft 365 users: 165 (licensed)"/>
          <p:cNvSpPr/>
          <p:nvPr/>
        </p:nvSpPr>
        <p:spPr>
          <a:xfrm>
            <a:off x="9948333" y="1346200"/>
            <a:ext cx="1735667" cy="1092200"/>
          </a:xfrm>
          <a:prstGeom prst="rect">
            <a:avLst/>
          </a:prstGeom>
          <a:solidFill>
            <a:srgbClr val="F5F7FA"/>
          </a:solidFill>
          <a:ln>
            <a:noFill/>
          </a:ln>
        </p:spPr>
      </p:sp>
      <p:sp>
        <p:nvSpPr>
          <p:cNvPr id="33" name="Shape 32"/>
          <p:cNvSpPr/>
          <p:nvPr/>
        </p:nvSpPr>
        <p:spPr>
          <a:xfrm>
            <a:off x="9948333" y="1346200"/>
            <a:ext cx="50800" cy="1092200"/>
          </a:xfrm>
          <a:prstGeom prst="rect">
            <a:avLst/>
          </a:prstGeom>
          <a:solidFill>
            <a:srgbClr val="2563A6"/>
          </a:solidFill>
          <a:ln>
            <a:noFill/>
          </a:ln>
        </p:spPr>
      </p:sp>
      <p:sp>
        <p:nvSpPr>
          <p:cNvPr id="34" name="TextBox 33"/>
          <p:cNvSpPr txBox="1"/>
          <p:nvPr/>
        </p:nvSpPr>
        <p:spPr>
          <a:xfrm>
            <a:off x="10151533" y="14859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MICROSOFT 365 USERS</a:t>
            </a:r>
            <a:endParaRPr lang="en-US" sz="850" dirty="0"/>
          </a:p>
        </p:txBody>
      </p:sp>
      <p:sp>
        <p:nvSpPr>
          <p:cNvPr id="35" name="TextBox 34"/>
          <p:cNvSpPr txBox="1"/>
          <p:nvPr/>
        </p:nvSpPr>
        <p:spPr>
          <a:xfrm>
            <a:off x="10151533" y="1689100"/>
            <a:ext cx="1380067"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165</a:t>
            </a:r>
            <a:endParaRPr lang="en-US" sz="2600" dirty="0"/>
          </a:p>
        </p:txBody>
      </p:sp>
      <p:sp>
        <p:nvSpPr>
          <p:cNvPr id="36" name="TextBox 35"/>
          <p:cNvSpPr txBox="1"/>
          <p:nvPr/>
        </p:nvSpPr>
        <p:spPr>
          <a:xfrm>
            <a:off x="10151533" y="2146300"/>
            <a:ext cx="1380067"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licensed</a:t>
            </a:r>
            <a:endParaRPr lang="en-US" sz="900" dirty="0"/>
          </a:p>
        </p:txBody>
      </p:sp>
      <p:graphicFrame>
        <p:nvGraphicFramePr>
          <p:cNvPr id="37" name="Table 36" descr="Discovered facts by area"/>
          <p:cNvGraphicFramePr>
            <a:graphicFrameLocks noGrp="1"/>
          </p:cNvGraphicFramePr>
          <p:nvPr/>
        </p:nvGraphicFramePr>
        <p:xfrm>
          <a:off x="508000" y="2641600"/>
          <a:ext cx="11176000" cy="3225800"/>
        </p:xfrm>
        <a:graphic>
          <a:graphicData uri="http://schemas.openxmlformats.org/drawingml/2006/table">
            <a:tbl>
              <a:tblPr firstRow="1" bandRow="1"/>
              <a:tblGrid>
                <a:gridCol w="2159000"/>
                <a:gridCol w="9017000"/>
              </a:tblGrid>
              <a:tr h="266700">
                <a:tc>
                  <a:txBody>
                    <a:bodyPr/>
                    <a:lstStyle/>
                    <a:p>
                      <a:pPr indent="0" algn="l">
                        <a:spcBef>
                          <a:spcPts val="0"/>
                        </a:spcBef>
                        <a:spcAft>
                          <a:spcPts val="0"/>
                        </a:spcAft>
                        <a:buNone/>
                      </a:pPr>
                      <a:r>
                        <a:rPr lang="en-US" sz="850" b="1" i="0" dirty="0">
                          <a:solidFill>
                            <a:srgbClr val="FFFFFF"/>
                          </a:solidFill>
                        </a:rPr>
                        <a:t>Area</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Discovered facts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r>
              <a:tr h="444500">
                <a:tc>
                  <a:txBody>
                    <a:bodyPr/>
                    <a:lstStyle/>
                    <a:p>
                      <a:pPr indent="0" algn="l">
                        <a:spcBef>
                          <a:spcPts val="0"/>
                        </a:spcBef>
                        <a:spcAft>
                          <a:spcPts val="0"/>
                        </a:spcAft>
                        <a:buNone/>
                      </a:pPr>
                      <a:r>
                        <a:rPr lang="en-US" sz="950" b="1" i="0" dirty="0">
                          <a:solidFill>
                            <a:srgbClr val="1D2433"/>
                          </a:solidFill>
                        </a:rPr>
                        <a:t>Windows Server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10 servers: Windows Server 2022 Standard (4), Windows Server 2022 Datacenter (3), Windows Server 2019 Standard (2) and 1 more — domain controllers: 1, cloud: 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79400">
                <a:tc>
                  <a:txBody>
                    <a:bodyPr/>
                    <a:lstStyle/>
                    <a:p>
                      <a:pPr indent="0" algn="l">
                        <a:spcBef>
                          <a:spcPts val="0"/>
                        </a:spcBef>
                        <a:spcAft>
                          <a:spcPts val="0"/>
                        </a:spcAft>
                        <a:buNone/>
                      </a:pPr>
                      <a:r>
                        <a:rPr lang="en-US" sz="950" b="1" i="0" dirty="0">
                          <a:solidFill>
                            <a:srgbClr val="1D2433"/>
                          </a:solidFill>
                        </a:rPr>
                        <a:t>Windows clients</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12 workstations scanned: Windows 11 Pro (10), Windows 10 Pro (1), Windows 11 Enterprise (1)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79400">
                <a:tc>
                  <a:txBody>
                    <a:bodyPr/>
                    <a:lstStyle/>
                    <a:p>
                      <a:pPr indent="0" algn="l">
                        <a:spcBef>
                          <a:spcPts val="0"/>
                        </a:spcBef>
                        <a:spcAft>
                          <a:spcPts val="0"/>
                        </a:spcAft>
                        <a:buNone/>
                      </a:pPr>
                      <a:r>
                        <a:rPr lang="en-US" sz="950" b="1" i="0" dirty="0">
                          <a:solidFill>
                            <a:srgbClr val="1D2433"/>
                          </a:solidFill>
                        </a:rPr>
                        <a:t>Virtualization</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Hyper-V hosts: 2 (11 VMs); other hosts: 2 (8 guests) — VMware ESXi (2)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79400">
                <a:tc>
                  <a:txBody>
                    <a:bodyPr/>
                    <a:lstStyle/>
                    <a:p>
                      <a:pPr indent="0" algn="l">
                        <a:spcBef>
                          <a:spcPts val="0"/>
                        </a:spcBef>
                        <a:spcAft>
                          <a:spcPts val="0"/>
                        </a:spcAft>
                        <a:buNone/>
                      </a:pPr>
                      <a:r>
                        <a:rPr lang="en-US" sz="950" b="1" i="0" dirty="0">
                          <a:solidFill>
                            <a:srgbClr val="1D2433"/>
                          </a:solidFill>
                        </a:rPr>
                        <a:t>SQL Server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6 instances/components: SQL Server 2022 Enterprise (2), SQL Server 2017 Standard (1), SQL Server 2019 Express (1) and 2 more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79400">
                <a:tc>
                  <a:txBody>
                    <a:bodyPr/>
                    <a:lstStyle/>
                    <a:p>
                      <a:pPr indent="0" algn="l">
                        <a:spcBef>
                          <a:spcPts val="0"/>
                        </a:spcBef>
                        <a:spcAft>
                          <a:spcPts val="0"/>
                        </a:spcAft>
                        <a:buNone/>
                      </a:pPr>
                      <a:r>
                        <a:rPr lang="en-US" sz="950" b="1" i="0" dirty="0">
                          <a:solidFill>
                            <a:srgbClr val="1D2433"/>
                          </a:solidFill>
                        </a:rPr>
                        <a:t>Office / Microsoft 365 Apps</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14 installations: Microsoft 365 Apps (Apps for enterprise) (10), Microsoft Office Standard 2016 (1), Office Home &amp; Student 2021 (1) and 2 more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79400">
                <a:tc>
                  <a:txBody>
                    <a:bodyPr/>
                    <a:lstStyle/>
                    <a:p>
                      <a:pPr indent="0" algn="l">
                        <a:spcBef>
                          <a:spcPts val="0"/>
                        </a:spcBef>
                        <a:spcAft>
                          <a:spcPts val="0"/>
                        </a:spcAft>
                        <a:buNone/>
                      </a:pPr>
                      <a:r>
                        <a:rPr lang="en-US" sz="950" b="1" i="0" dirty="0">
                          <a:solidFill>
                            <a:srgbClr val="1D2433"/>
                          </a:solidFill>
                        </a:rPr>
                        <a:t>Remote Desktop Services</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Session hosts: 1 — licensing mode: Per User (1)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79400">
                <a:tc>
                  <a:txBody>
                    <a:bodyPr/>
                    <a:lstStyle/>
                    <a:p>
                      <a:pPr indent="0" algn="l">
                        <a:spcBef>
                          <a:spcPts val="0"/>
                        </a:spcBef>
                        <a:spcAft>
                          <a:spcPts val="0"/>
                        </a:spcAft>
                        <a:buNone/>
                      </a:pPr>
                      <a:r>
                        <a:rPr lang="en-US" sz="950" b="1" i="0" dirty="0">
                          <a:solidFill>
                            <a:srgbClr val="1D2433"/>
                          </a:solidFill>
                        </a:rPr>
                        <a:t>Other server products</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Microsoft Exchange Server 2019 Cumulative Update 14 (1), Visual Studio Professional 2022 (1)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79400">
                <a:tc>
                  <a:txBody>
                    <a:bodyPr/>
                    <a:lstStyle/>
                    <a:p>
                      <a:pPr indent="0" algn="l">
                        <a:spcBef>
                          <a:spcPts val="0"/>
                        </a:spcBef>
                        <a:spcAft>
                          <a:spcPts val="0"/>
                        </a:spcAft>
                        <a:buNone/>
                      </a:pPr>
                      <a:r>
                        <a:rPr lang="en-US" sz="950" b="1" i="0" dirty="0">
                          <a:solidFill>
                            <a:srgbClr val="1D2433"/>
                          </a:solidFill>
                        </a:rPr>
                        <a:t>Active Directory</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Domain demo.local — users enabled 182, active in 90 days 168; computers enabled 158; domain controllers 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79400">
                <a:tc>
                  <a:txBody>
                    <a:bodyPr/>
                    <a:lstStyle/>
                    <a:p>
                      <a:pPr indent="0" algn="l">
                        <a:spcBef>
                          <a:spcPts val="0"/>
                        </a:spcBef>
                        <a:spcAft>
                          <a:spcPts val="0"/>
                        </a:spcAft>
                        <a:buNone/>
                      </a:pPr>
                      <a:r>
                        <a:rPr lang="en-US" sz="950" b="1" i="0" dirty="0">
                          <a:solidFill>
                            <a:srgbClr val="1D2433"/>
                          </a:solidFill>
                        </a:rPr>
                        <a:t>Microsoft 365 / Entra ID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Tenant Demo Company (demo tenant) — users 175 (licensed 165); subscribed SKUs 3; Intune managed devices 163</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79400">
                <a:tc>
                  <a:txBody>
                    <a:bodyPr/>
                    <a:lstStyle/>
                    <a:p>
                      <a:pPr indent="0" algn="l">
                        <a:spcBef>
                          <a:spcPts val="0"/>
                        </a:spcBef>
                        <a:spcAft>
                          <a:spcPts val="0"/>
                        </a:spcAft>
                        <a:buNone/>
                      </a:pPr>
                      <a:r>
                        <a:rPr lang="en-US" sz="950" b="1" i="0" dirty="0">
                          <a:solidFill>
                            <a:srgbClr val="1D2433"/>
                          </a:solidFill>
                        </a:rPr>
                        <a:t>License inventory</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11 license lines supplied — sources: Excel (11)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bl>
          </a:graphicData>
        </a:graphic>
      </p:graphicFrame>
      <p:cxnSp>
        <p:nvCxnSpPr>
          <p:cNvPr id="38" name="Footer line"/>
          <p:cNvCxnSpPr/>
          <p:nvPr/>
        </p:nvCxnSpPr>
        <p:spPr>
          <a:xfrm>
            <a:off x="508000" y="6400800"/>
            <a:ext cx="11176000" cy="0"/>
          </a:xfrm>
          <a:prstGeom prst="line">
            <a:avLst/>
          </a:prstGeom>
          <a:ln w="9525">
            <a:solidFill>
              <a:srgbClr val="D9DEE7"/>
            </a:solidFill>
          </a:ln>
        </p:spPr>
      </p:cxnSp>
      <p:sp>
        <p:nvSpPr>
          <p:cNvPr id="39"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40"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41690004}" type="slidenum">
              <a:rPr lang="en-US" sz="900" b="0" i="0" dirty="0">
                <a:solidFill>
                  <a:srgbClr val="5B6475"/>
                </a:solidFill>
              </a:rPr>
              <a:t>4</a:t>
            </a:fld>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Licensing position">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LICENSING POSITION</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Licensing position</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Discovered requirement compared with the license inventory supplied (licensing rules 2026.10.3)</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Banner"/>
          <p:cNvSpPr/>
          <p:nvPr/>
        </p:nvSpPr>
        <p:spPr>
          <a:xfrm>
            <a:off x="508000" y="1346200"/>
            <a:ext cx="11176000" cy="478536"/>
          </a:xfrm>
          <a:prstGeom prst="rect">
            <a:avLst/>
          </a:prstGeom>
          <a:solidFill>
            <a:srgbClr val="FBE9E9"/>
          </a:solidFill>
          <a:ln>
            <a:noFill/>
          </a:ln>
        </p:spPr>
      </p:sp>
      <p:sp>
        <p:nvSpPr>
          <p:cNvPr id="8" name="Shape 7"/>
          <p:cNvSpPr/>
          <p:nvPr/>
        </p:nvSpPr>
        <p:spPr>
          <a:xfrm>
            <a:off x="508000" y="1346200"/>
            <a:ext cx="63500" cy="478536"/>
          </a:xfrm>
          <a:prstGeom prst="rect">
            <a:avLst/>
          </a:prstGeom>
          <a:solidFill>
            <a:srgbClr val="C62828"/>
          </a:solidFill>
          <a:ln>
            <a:noFill/>
          </a:ln>
        </p:spPr>
      </p:sp>
      <p:sp>
        <p:nvSpPr>
          <p:cNvPr id="9" name="TextBox 8"/>
          <p:cNvSpPr txBox="1"/>
          <p:nvPr/>
        </p:nvSpPr>
        <p:spPr>
          <a:xfrm>
            <a:off x="787400" y="1447800"/>
            <a:ext cx="10668000" cy="275336"/>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300" b="1" i="0" dirty="0">
                <a:solidFill>
                  <a:srgbClr val="1D2433"/>
                </a:solidFill>
              </a:rPr>
              <a:t>Overall position (technical assessment): Potential licensing gaps identified (12 license lines)</a:t>
            </a:r>
            <a:endParaRPr lang="en-US" sz="1300" dirty="0"/>
          </a:p>
        </p:txBody>
      </p:sp>
      <p:sp>
        <p:nvSpPr>
          <p:cNvPr id="10" name="KPI Licenses required" descr="Licenses required: 970 (license units)"/>
          <p:cNvSpPr/>
          <p:nvPr/>
        </p:nvSpPr>
        <p:spPr>
          <a:xfrm>
            <a:off x="508000" y="1977136"/>
            <a:ext cx="2113280" cy="1117600"/>
          </a:xfrm>
          <a:prstGeom prst="rect">
            <a:avLst/>
          </a:prstGeom>
          <a:solidFill>
            <a:srgbClr val="F5F7FA"/>
          </a:solidFill>
          <a:ln>
            <a:noFill/>
          </a:ln>
        </p:spPr>
      </p:sp>
      <p:sp>
        <p:nvSpPr>
          <p:cNvPr id="11" name="Shape 10"/>
          <p:cNvSpPr/>
          <p:nvPr/>
        </p:nvSpPr>
        <p:spPr>
          <a:xfrm>
            <a:off x="508000" y="1977136"/>
            <a:ext cx="50800" cy="1117600"/>
          </a:xfrm>
          <a:prstGeom prst="rect">
            <a:avLst/>
          </a:prstGeom>
          <a:solidFill>
            <a:srgbClr val="1F3A5F"/>
          </a:solidFill>
          <a:ln>
            <a:noFill/>
          </a:ln>
        </p:spPr>
      </p:sp>
      <p:sp>
        <p:nvSpPr>
          <p:cNvPr id="12" name="TextBox 11"/>
          <p:cNvSpPr txBox="1"/>
          <p:nvPr/>
        </p:nvSpPr>
        <p:spPr>
          <a:xfrm>
            <a:off x="711200" y="21168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LICENSES REQUIRED</a:t>
            </a:r>
            <a:endParaRPr lang="en-US" sz="850" dirty="0"/>
          </a:p>
        </p:txBody>
      </p:sp>
      <p:sp>
        <p:nvSpPr>
          <p:cNvPr id="13" name="TextBox 12"/>
          <p:cNvSpPr txBox="1"/>
          <p:nvPr/>
        </p:nvSpPr>
        <p:spPr>
          <a:xfrm>
            <a:off x="711200" y="2320036"/>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970</a:t>
            </a:r>
            <a:endParaRPr lang="en-US" sz="2600" dirty="0"/>
          </a:p>
        </p:txBody>
      </p:sp>
      <p:sp>
        <p:nvSpPr>
          <p:cNvPr id="14" name="TextBox 13"/>
          <p:cNvSpPr txBox="1"/>
          <p:nvPr/>
        </p:nvSpPr>
        <p:spPr>
          <a:xfrm>
            <a:off x="711200" y="28026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license units</a:t>
            </a:r>
            <a:endParaRPr lang="en-US" sz="900" dirty="0"/>
          </a:p>
        </p:txBody>
      </p:sp>
      <p:sp>
        <p:nvSpPr>
          <p:cNvPr id="15" name="KPI Licenses available" descr="Licenses available: 1,279 (license units supplied)"/>
          <p:cNvSpPr/>
          <p:nvPr/>
        </p:nvSpPr>
        <p:spPr>
          <a:xfrm>
            <a:off x="2773680" y="1977136"/>
            <a:ext cx="2113280" cy="1117600"/>
          </a:xfrm>
          <a:prstGeom prst="rect">
            <a:avLst/>
          </a:prstGeom>
          <a:solidFill>
            <a:srgbClr val="F5F7FA"/>
          </a:solidFill>
          <a:ln>
            <a:noFill/>
          </a:ln>
        </p:spPr>
      </p:sp>
      <p:sp>
        <p:nvSpPr>
          <p:cNvPr id="16" name="Shape 15"/>
          <p:cNvSpPr/>
          <p:nvPr/>
        </p:nvSpPr>
        <p:spPr>
          <a:xfrm>
            <a:off x="2773680" y="1977136"/>
            <a:ext cx="50800" cy="1117600"/>
          </a:xfrm>
          <a:prstGeom prst="rect">
            <a:avLst/>
          </a:prstGeom>
          <a:solidFill>
            <a:srgbClr val="1F3A5F"/>
          </a:solidFill>
          <a:ln>
            <a:noFill/>
          </a:ln>
        </p:spPr>
      </p:sp>
      <p:sp>
        <p:nvSpPr>
          <p:cNvPr id="17" name="TextBox 16"/>
          <p:cNvSpPr txBox="1"/>
          <p:nvPr/>
        </p:nvSpPr>
        <p:spPr>
          <a:xfrm>
            <a:off x="2976880" y="21168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LICENSES AVAILABLE</a:t>
            </a:r>
            <a:endParaRPr lang="en-US" sz="850" dirty="0"/>
          </a:p>
        </p:txBody>
      </p:sp>
      <p:sp>
        <p:nvSpPr>
          <p:cNvPr id="18" name="TextBox 17"/>
          <p:cNvSpPr txBox="1"/>
          <p:nvPr/>
        </p:nvSpPr>
        <p:spPr>
          <a:xfrm>
            <a:off x="2976880" y="2320036"/>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1,279</a:t>
            </a:r>
            <a:endParaRPr lang="en-US" sz="2600" dirty="0"/>
          </a:p>
        </p:txBody>
      </p:sp>
      <p:sp>
        <p:nvSpPr>
          <p:cNvPr id="19" name="TextBox 18"/>
          <p:cNvSpPr txBox="1"/>
          <p:nvPr/>
        </p:nvSpPr>
        <p:spPr>
          <a:xfrm>
            <a:off x="2976880" y="28026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license units supplied</a:t>
            </a:r>
            <a:endParaRPr lang="en-US" sz="900" dirty="0"/>
          </a:p>
        </p:txBody>
      </p:sp>
      <p:sp>
        <p:nvSpPr>
          <p:cNvPr id="20" name="KPI Potential gaps" descr="Potential gaps: 276 (units across 12 lines)"/>
          <p:cNvSpPr/>
          <p:nvPr/>
        </p:nvSpPr>
        <p:spPr>
          <a:xfrm>
            <a:off x="5039360" y="1977136"/>
            <a:ext cx="2113280" cy="1117600"/>
          </a:xfrm>
          <a:prstGeom prst="rect">
            <a:avLst/>
          </a:prstGeom>
          <a:solidFill>
            <a:srgbClr val="F5F7FA"/>
          </a:solidFill>
          <a:ln>
            <a:noFill/>
          </a:ln>
        </p:spPr>
      </p:sp>
      <p:sp>
        <p:nvSpPr>
          <p:cNvPr id="21" name="Shape 20"/>
          <p:cNvSpPr/>
          <p:nvPr/>
        </p:nvSpPr>
        <p:spPr>
          <a:xfrm>
            <a:off x="5039360" y="1977136"/>
            <a:ext cx="50800" cy="1117600"/>
          </a:xfrm>
          <a:prstGeom prst="rect">
            <a:avLst/>
          </a:prstGeom>
          <a:solidFill>
            <a:srgbClr val="C62828"/>
          </a:solidFill>
          <a:ln>
            <a:noFill/>
          </a:ln>
        </p:spPr>
      </p:sp>
      <p:sp>
        <p:nvSpPr>
          <p:cNvPr id="22" name="TextBox 21"/>
          <p:cNvSpPr txBox="1"/>
          <p:nvPr/>
        </p:nvSpPr>
        <p:spPr>
          <a:xfrm>
            <a:off x="5242560" y="21168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POTENTIAL GAPS</a:t>
            </a:r>
            <a:endParaRPr lang="en-US" sz="850" dirty="0"/>
          </a:p>
        </p:txBody>
      </p:sp>
      <p:sp>
        <p:nvSpPr>
          <p:cNvPr id="23" name="TextBox 22"/>
          <p:cNvSpPr txBox="1"/>
          <p:nvPr/>
        </p:nvSpPr>
        <p:spPr>
          <a:xfrm>
            <a:off x="5242560" y="2320036"/>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C62828"/>
                </a:solidFill>
                <a:latin typeface="Segoe UI Semibold"/>
                <a:cs typeface="Segoe UI Semibold"/>
              </a:rPr>
              <a:t>276</a:t>
            </a:r>
            <a:endParaRPr lang="en-US" sz="2600" dirty="0"/>
          </a:p>
        </p:txBody>
      </p:sp>
      <p:sp>
        <p:nvSpPr>
          <p:cNvPr id="24" name="TextBox 23"/>
          <p:cNvSpPr txBox="1"/>
          <p:nvPr/>
        </p:nvSpPr>
        <p:spPr>
          <a:xfrm>
            <a:off x="5242560" y="28026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units across 12 lines</a:t>
            </a:r>
            <a:endParaRPr lang="en-US" sz="900" dirty="0"/>
          </a:p>
        </p:txBody>
      </p:sp>
      <p:sp>
        <p:nvSpPr>
          <p:cNvPr id="25" name="KPI Potential excess" descr="Potential excess: 308 (potentially unused units)"/>
          <p:cNvSpPr/>
          <p:nvPr/>
        </p:nvSpPr>
        <p:spPr>
          <a:xfrm>
            <a:off x="7305040" y="1977136"/>
            <a:ext cx="2113280" cy="1117600"/>
          </a:xfrm>
          <a:prstGeom prst="rect">
            <a:avLst/>
          </a:prstGeom>
          <a:solidFill>
            <a:srgbClr val="F5F7FA"/>
          </a:solidFill>
          <a:ln>
            <a:noFill/>
          </a:ln>
        </p:spPr>
      </p:sp>
      <p:sp>
        <p:nvSpPr>
          <p:cNvPr id="26" name="Shape 25"/>
          <p:cNvSpPr/>
          <p:nvPr/>
        </p:nvSpPr>
        <p:spPr>
          <a:xfrm>
            <a:off x="7305040" y="1977136"/>
            <a:ext cx="50800" cy="1117600"/>
          </a:xfrm>
          <a:prstGeom prst="rect">
            <a:avLst/>
          </a:prstGeom>
          <a:solidFill>
            <a:srgbClr val="1F6FC5"/>
          </a:solidFill>
          <a:ln>
            <a:noFill/>
          </a:ln>
        </p:spPr>
      </p:sp>
      <p:sp>
        <p:nvSpPr>
          <p:cNvPr id="27" name="TextBox 26"/>
          <p:cNvSpPr txBox="1"/>
          <p:nvPr/>
        </p:nvSpPr>
        <p:spPr>
          <a:xfrm>
            <a:off x="7508240" y="21168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POTENTIAL EXCESS</a:t>
            </a:r>
            <a:endParaRPr lang="en-US" sz="850" dirty="0"/>
          </a:p>
        </p:txBody>
      </p:sp>
      <p:sp>
        <p:nvSpPr>
          <p:cNvPr id="28" name="TextBox 27"/>
          <p:cNvSpPr txBox="1"/>
          <p:nvPr/>
        </p:nvSpPr>
        <p:spPr>
          <a:xfrm>
            <a:off x="7508240" y="2320036"/>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308</a:t>
            </a:r>
            <a:endParaRPr lang="en-US" sz="2600" dirty="0"/>
          </a:p>
        </p:txBody>
      </p:sp>
      <p:sp>
        <p:nvSpPr>
          <p:cNvPr id="29" name="TextBox 28"/>
          <p:cNvSpPr txBox="1"/>
          <p:nvPr/>
        </p:nvSpPr>
        <p:spPr>
          <a:xfrm>
            <a:off x="7508240" y="28026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potentially unused units</a:t>
            </a:r>
            <a:endParaRPr lang="en-US" sz="900" dirty="0"/>
          </a:p>
        </p:txBody>
      </p:sp>
      <p:sp>
        <p:nvSpPr>
          <p:cNvPr id="30" name="KPI Validation items" descr="Validation items: 28 (require confirmation)"/>
          <p:cNvSpPr/>
          <p:nvPr/>
        </p:nvSpPr>
        <p:spPr>
          <a:xfrm>
            <a:off x="9570720" y="1977136"/>
            <a:ext cx="2113280" cy="1117600"/>
          </a:xfrm>
          <a:prstGeom prst="rect">
            <a:avLst/>
          </a:prstGeom>
          <a:solidFill>
            <a:srgbClr val="F5F7FA"/>
          </a:solidFill>
          <a:ln>
            <a:noFill/>
          </a:ln>
        </p:spPr>
      </p:sp>
      <p:sp>
        <p:nvSpPr>
          <p:cNvPr id="31" name="Shape 30"/>
          <p:cNvSpPr/>
          <p:nvPr/>
        </p:nvSpPr>
        <p:spPr>
          <a:xfrm>
            <a:off x="9570720" y="1977136"/>
            <a:ext cx="50800" cy="1117600"/>
          </a:xfrm>
          <a:prstGeom prst="rect">
            <a:avLst/>
          </a:prstGeom>
          <a:solidFill>
            <a:srgbClr val="6A1B9A"/>
          </a:solidFill>
          <a:ln>
            <a:noFill/>
          </a:ln>
        </p:spPr>
      </p:sp>
      <p:sp>
        <p:nvSpPr>
          <p:cNvPr id="32" name="TextBox 31"/>
          <p:cNvSpPr txBox="1"/>
          <p:nvPr/>
        </p:nvSpPr>
        <p:spPr>
          <a:xfrm>
            <a:off x="9773920" y="21168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VALIDATION ITEMS</a:t>
            </a:r>
            <a:endParaRPr lang="en-US" sz="850" dirty="0"/>
          </a:p>
        </p:txBody>
      </p:sp>
      <p:sp>
        <p:nvSpPr>
          <p:cNvPr id="33" name="TextBox 32"/>
          <p:cNvSpPr txBox="1"/>
          <p:nvPr/>
        </p:nvSpPr>
        <p:spPr>
          <a:xfrm>
            <a:off x="9773920" y="2320036"/>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6A1B9A"/>
                </a:solidFill>
                <a:latin typeface="Segoe UI Semibold"/>
                <a:cs typeface="Segoe UI Semibold"/>
              </a:rPr>
              <a:t>28</a:t>
            </a:r>
            <a:endParaRPr lang="en-US" sz="2600" dirty="0"/>
          </a:p>
        </p:txBody>
      </p:sp>
      <p:sp>
        <p:nvSpPr>
          <p:cNvPr id="34" name="TextBox 33"/>
          <p:cNvSpPr txBox="1"/>
          <p:nvPr/>
        </p:nvSpPr>
        <p:spPr>
          <a:xfrm>
            <a:off x="9773920" y="2802636"/>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require confirmation</a:t>
            </a:r>
            <a:endParaRPr lang="en-US" sz="900" dirty="0"/>
          </a:p>
        </p:txBody>
      </p:sp>
      <p:sp>
        <p:nvSpPr>
          <p:cNvPr id="35" name="KPI Indicative one-time cost" descr="Indicative one-time cost: USD 82,516 (estimate only - obtain a quotation)"/>
          <p:cNvSpPr/>
          <p:nvPr/>
        </p:nvSpPr>
        <p:spPr>
          <a:xfrm>
            <a:off x="508000" y="3247136"/>
            <a:ext cx="2679700" cy="1117600"/>
          </a:xfrm>
          <a:prstGeom prst="rect">
            <a:avLst/>
          </a:prstGeom>
          <a:solidFill>
            <a:srgbClr val="F5F7FA"/>
          </a:solidFill>
          <a:ln>
            <a:noFill/>
          </a:ln>
        </p:spPr>
      </p:sp>
      <p:sp>
        <p:nvSpPr>
          <p:cNvPr id="36" name="Shape 35"/>
          <p:cNvSpPr/>
          <p:nvPr/>
        </p:nvSpPr>
        <p:spPr>
          <a:xfrm>
            <a:off x="508000" y="3247136"/>
            <a:ext cx="50800" cy="1117600"/>
          </a:xfrm>
          <a:prstGeom prst="rect">
            <a:avLst/>
          </a:prstGeom>
          <a:solidFill>
            <a:srgbClr val="2563A6"/>
          </a:solidFill>
          <a:ln>
            <a:noFill/>
          </a:ln>
        </p:spPr>
      </p:sp>
      <p:sp>
        <p:nvSpPr>
          <p:cNvPr id="37" name="TextBox 36"/>
          <p:cNvSpPr txBox="1"/>
          <p:nvPr/>
        </p:nvSpPr>
        <p:spPr>
          <a:xfrm>
            <a:off x="711200" y="33868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INDICATIVE ONE-TIME COST</a:t>
            </a:r>
            <a:endParaRPr lang="en-US" sz="850" dirty="0"/>
          </a:p>
        </p:txBody>
      </p:sp>
      <p:sp>
        <p:nvSpPr>
          <p:cNvPr id="38" name="TextBox 37"/>
          <p:cNvSpPr txBox="1"/>
          <p:nvPr/>
        </p:nvSpPr>
        <p:spPr>
          <a:xfrm>
            <a:off x="711200" y="3590036"/>
            <a:ext cx="232410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USD 82,516</a:t>
            </a:r>
            <a:endParaRPr lang="en-US" sz="2600" dirty="0"/>
          </a:p>
        </p:txBody>
      </p:sp>
      <p:sp>
        <p:nvSpPr>
          <p:cNvPr id="39" name="TextBox 38"/>
          <p:cNvSpPr txBox="1"/>
          <p:nvPr/>
        </p:nvSpPr>
        <p:spPr>
          <a:xfrm>
            <a:off x="711200" y="40726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estimate only - obtain a quotation</a:t>
            </a:r>
            <a:endParaRPr lang="en-US" sz="900" dirty="0"/>
          </a:p>
        </p:txBody>
      </p:sp>
      <p:sp>
        <p:nvSpPr>
          <p:cNvPr id="40" name="KPI Indicative annual cost" descr="Indicative annual cost: USD 2,376 (estimate only - subscriptions per year)"/>
          <p:cNvSpPr/>
          <p:nvPr/>
        </p:nvSpPr>
        <p:spPr>
          <a:xfrm>
            <a:off x="3340100" y="3247136"/>
            <a:ext cx="2679700" cy="1117600"/>
          </a:xfrm>
          <a:prstGeom prst="rect">
            <a:avLst/>
          </a:prstGeom>
          <a:solidFill>
            <a:srgbClr val="F5F7FA"/>
          </a:solidFill>
          <a:ln>
            <a:noFill/>
          </a:ln>
        </p:spPr>
      </p:sp>
      <p:sp>
        <p:nvSpPr>
          <p:cNvPr id="41" name="Shape 40"/>
          <p:cNvSpPr/>
          <p:nvPr/>
        </p:nvSpPr>
        <p:spPr>
          <a:xfrm>
            <a:off x="3340100" y="3247136"/>
            <a:ext cx="50800" cy="1117600"/>
          </a:xfrm>
          <a:prstGeom prst="rect">
            <a:avLst/>
          </a:prstGeom>
          <a:solidFill>
            <a:srgbClr val="2563A6"/>
          </a:solidFill>
          <a:ln>
            <a:noFill/>
          </a:ln>
        </p:spPr>
      </p:sp>
      <p:sp>
        <p:nvSpPr>
          <p:cNvPr id="42" name="TextBox 41"/>
          <p:cNvSpPr txBox="1"/>
          <p:nvPr/>
        </p:nvSpPr>
        <p:spPr>
          <a:xfrm>
            <a:off x="3543300" y="33868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INDICATIVE ANNUAL COST</a:t>
            </a:r>
            <a:endParaRPr lang="en-US" sz="850" dirty="0"/>
          </a:p>
        </p:txBody>
      </p:sp>
      <p:sp>
        <p:nvSpPr>
          <p:cNvPr id="43" name="TextBox 42"/>
          <p:cNvSpPr txBox="1"/>
          <p:nvPr/>
        </p:nvSpPr>
        <p:spPr>
          <a:xfrm>
            <a:off x="3543300" y="3590036"/>
            <a:ext cx="232410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USD 2,376</a:t>
            </a:r>
            <a:endParaRPr lang="en-US" sz="2600" dirty="0"/>
          </a:p>
        </p:txBody>
      </p:sp>
      <p:sp>
        <p:nvSpPr>
          <p:cNvPr id="44" name="TextBox 43"/>
          <p:cNvSpPr txBox="1"/>
          <p:nvPr/>
        </p:nvSpPr>
        <p:spPr>
          <a:xfrm>
            <a:off x="3543300" y="40726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estimate only - subscriptions per year</a:t>
            </a:r>
            <a:endParaRPr lang="en-US" sz="900" dirty="0"/>
          </a:p>
        </p:txBody>
      </p:sp>
      <p:sp>
        <p:nvSpPr>
          <p:cNvPr id="45" name="KPI License positions" descr="License positions: 21 (license lines assessed)"/>
          <p:cNvSpPr/>
          <p:nvPr/>
        </p:nvSpPr>
        <p:spPr>
          <a:xfrm>
            <a:off x="6172200" y="3247136"/>
            <a:ext cx="2679700" cy="1117600"/>
          </a:xfrm>
          <a:prstGeom prst="rect">
            <a:avLst/>
          </a:prstGeom>
          <a:solidFill>
            <a:srgbClr val="F5F7FA"/>
          </a:solidFill>
          <a:ln>
            <a:noFill/>
          </a:ln>
        </p:spPr>
      </p:sp>
      <p:sp>
        <p:nvSpPr>
          <p:cNvPr id="46" name="Shape 45"/>
          <p:cNvSpPr/>
          <p:nvPr/>
        </p:nvSpPr>
        <p:spPr>
          <a:xfrm>
            <a:off x="6172200" y="3247136"/>
            <a:ext cx="50800" cy="1117600"/>
          </a:xfrm>
          <a:prstGeom prst="rect">
            <a:avLst/>
          </a:prstGeom>
          <a:solidFill>
            <a:srgbClr val="1F3A5F"/>
          </a:solidFill>
          <a:ln>
            <a:noFill/>
          </a:ln>
        </p:spPr>
      </p:sp>
      <p:sp>
        <p:nvSpPr>
          <p:cNvPr id="47" name="TextBox 46"/>
          <p:cNvSpPr txBox="1"/>
          <p:nvPr/>
        </p:nvSpPr>
        <p:spPr>
          <a:xfrm>
            <a:off x="6375400" y="33868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LICENSE POSITIONS</a:t>
            </a:r>
            <a:endParaRPr lang="en-US" sz="850" dirty="0"/>
          </a:p>
        </p:txBody>
      </p:sp>
      <p:sp>
        <p:nvSpPr>
          <p:cNvPr id="48" name="TextBox 47"/>
          <p:cNvSpPr txBox="1"/>
          <p:nvPr/>
        </p:nvSpPr>
        <p:spPr>
          <a:xfrm>
            <a:off x="6375400" y="3590036"/>
            <a:ext cx="232410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21</a:t>
            </a:r>
            <a:endParaRPr lang="en-US" sz="2600" dirty="0"/>
          </a:p>
        </p:txBody>
      </p:sp>
      <p:sp>
        <p:nvSpPr>
          <p:cNvPr id="49" name="TextBox 48"/>
          <p:cNvSpPr txBox="1"/>
          <p:nvPr/>
        </p:nvSpPr>
        <p:spPr>
          <a:xfrm>
            <a:off x="6375400" y="40726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license lines assessed</a:t>
            </a:r>
            <a:endParaRPr lang="en-US" sz="900" dirty="0"/>
          </a:p>
        </p:txBody>
      </p:sp>
      <p:sp>
        <p:nvSpPr>
          <p:cNvPr id="50" name="KPI High findings" descr="High findings: 3 (20 medium severity)"/>
          <p:cNvSpPr/>
          <p:nvPr/>
        </p:nvSpPr>
        <p:spPr>
          <a:xfrm>
            <a:off x="9004300" y="3247136"/>
            <a:ext cx="2679700" cy="1117600"/>
          </a:xfrm>
          <a:prstGeom prst="rect">
            <a:avLst/>
          </a:prstGeom>
          <a:solidFill>
            <a:srgbClr val="F5F7FA"/>
          </a:solidFill>
          <a:ln>
            <a:noFill/>
          </a:ln>
        </p:spPr>
      </p:sp>
      <p:sp>
        <p:nvSpPr>
          <p:cNvPr id="51" name="Shape 50"/>
          <p:cNvSpPr/>
          <p:nvPr/>
        </p:nvSpPr>
        <p:spPr>
          <a:xfrm>
            <a:off x="9004300" y="3247136"/>
            <a:ext cx="50800" cy="1117600"/>
          </a:xfrm>
          <a:prstGeom prst="rect">
            <a:avLst/>
          </a:prstGeom>
          <a:solidFill>
            <a:srgbClr val="C62828"/>
          </a:solidFill>
          <a:ln>
            <a:noFill/>
          </a:ln>
        </p:spPr>
      </p:sp>
      <p:sp>
        <p:nvSpPr>
          <p:cNvPr id="52" name="TextBox 51"/>
          <p:cNvSpPr txBox="1"/>
          <p:nvPr/>
        </p:nvSpPr>
        <p:spPr>
          <a:xfrm>
            <a:off x="9207500" y="33868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HIGH FINDINGS</a:t>
            </a:r>
            <a:endParaRPr lang="en-US" sz="850" dirty="0"/>
          </a:p>
        </p:txBody>
      </p:sp>
      <p:sp>
        <p:nvSpPr>
          <p:cNvPr id="53" name="TextBox 52"/>
          <p:cNvSpPr txBox="1"/>
          <p:nvPr/>
        </p:nvSpPr>
        <p:spPr>
          <a:xfrm>
            <a:off x="9207500" y="3590036"/>
            <a:ext cx="232410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C62828"/>
                </a:solidFill>
                <a:latin typeface="Segoe UI Semibold"/>
                <a:cs typeface="Segoe UI Semibold"/>
              </a:rPr>
              <a:t>3</a:t>
            </a:r>
            <a:endParaRPr lang="en-US" sz="2600" dirty="0"/>
          </a:p>
        </p:txBody>
      </p:sp>
      <p:sp>
        <p:nvSpPr>
          <p:cNvPr id="54" name="TextBox 53"/>
          <p:cNvSpPr txBox="1"/>
          <p:nvPr/>
        </p:nvSpPr>
        <p:spPr>
          <a:xfrm>
            <a:off x="9207500" y="4072636"/>
            <a:ext cx="23241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20 medium severity</a:t>
            </a:r>
            <a:endParaRPr lang="en-US" sz="900" dirty="0"/>
          </a:p>
        </p:txBody>
      </p:sp>
      <p:sp>
        <p:nvSpPr>
          <p:cNvPr id="55" name="TextBox 54"/>
          <p:cNvSpPr txBox="1"/>
          <p:nvPr/>
        </p:nvSpPr>
        <p:spPr>
          <a:xfrm>
            <a:off x="508000" y="4593336"/>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1F3A5F"/>
                </a:solidFill>
                <a:latin typeface="Segoe UI Semibold"/>
                <a:cs typeface="Segoe UI Semibold"/>
              </a:rPr>
              <a:t>License positions by status</a:t>
            </a:r>
            <a:endParaRPr lang="en-US" sz="1200" dirty="0"/>
          </a:p>
        </p:txBody>
      </p:sp>
      <p:sp>
        <p:nvSpPr>
          <p:cNvPr id="56" name="Shape 55" descr="Covered: 8"/>
          <p:cNvSpPr/>
          <p:nvPr/>
        </p:nvSpPr>
        <p:spPr>
          <a:xfrm>
            <a:off x="508000" y="4898136"/>
            <a:ext cx="4257524" cy="304800"/>
          </a:xfrm>
          <a:prstGeom prst="rect">
            <a:avLst/>
          </a:prstGeom>
          <a:solidFill>
            <a:srgbClr val="2E7D32"/>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8</a:t>
            </a:r>
            <a:endParaRPr lang="en-US" sz="1000" dirty="0"/>
          </a:p>
        </p:txBody>
      </p:sp>
      <p:sp>
        <p:nvSpPr>
          <p:cNvPr id="57" name="Shape 56" descr="Partially Covered: 3"/>
          <p:cNvSpPr/>
          <p:nvPr/>
        </p:nvSpPr>
        <p:spPr>
          <a:xfrm>
            <a:off x="4765524" y="4898136"/>
            <a:ext cx="1596571" cy="304800"/>
          </a:xfrm>
          <a:prstGeom prst="rect">
            <a:avLst/>
          </a:prstGeom>
          <a:solidFill>
            <a:srgbClr val="D9A400"/>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3</a:t>
            </a:r>
            <a:endParaRPr lang="en-US" sz="1000" dirty="0"/>
          </a:p>
        </p:txBody>
      </p:sp>
      <p:sp>
        <p:nvSpPr>
          <p:cNvPr id="58" name="Shape 57" descr="Potential Gap: 7"/>
          <p:cNvSpPr/>
          <p:nvPr/>
        </p:nvSpPr>
        <p:spPr>
          <a:xfrm>
            <a:off x="6362095" y="4898136"/>
            <a:ext cx="3725333" cy="304800"/>
          </a:xfrm>
          <a:prstGeom prst="rect">
            <a:avLst/>
          </a:prstGeom>
          <a:solidFill>
            <a:srgbClr val="C62828"/>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7</a:t>
            </a:r>
            <a:endParaRPr lang="en-US" sz="1000" dirty="0"/>
          </a:p>
        </p:txBody>
      </p:sp>
      <p:sp>
        <p:nvSpPr>
          <p:cNvPr id="59" name="Shape 58" descr="Excess / Unused: 1"/>
          <p:cNvSpPr/>
          <p:nvPr/>
        </p:nvSpPr>
        <p:spPr>
          <a:xfrm>
            <a:off x="10087429" y="4898136"/>
            <a:ext cx="532190" cy="304800"/>
          </a:xfrm>
          <a:prstGeom prst="rect">
            <a:avLst/>
          </a:prstGeom>
          <a:solidFill>
            <a:srgbClr val="1F6FC5"/>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1</a:t>
            </a:r>
            <a:endParaRPr lang="en-US" sz="1000" dirty="0"/>
          </a:p>
        </p:txBody>
      </p:sp>
      <p:sp>
        <p:nvSpPr>
          <p:cNvPr id="60" name="Shape 59" descr="Validation Required: 2"/>
          <p:cNvSpPr/>
          <p:nvPr/>
        </p:nvSpPr>
        <p:spPr>
          <a:xfrm>
            <a:off x="10619619" y="4898136"/>
            <a:ext cx="1064381" cy="304800"/>
          </a:xfrm>
          <a:prstGeom prst="rect">
            <a:avLst/>
          </a:prstGeom>
          <a:solidFill>
            <a:srgbClr val="6A1B9A"/>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2</a:t>
            </a:r>
            <a:endParaRPr lang="en-US" sz="1000" dirty="0"/>
          </a:p>
        </p:txBody>
      </p:sp>
      <p:sp>
        <p:nvSpPr>
          <p:cNvPr id="61" name="Shape 60"/>
          <p:cNvSpPr/>
          <p:nvPr/>
        </p:nvSpPr>
        <p:spPr>
          <a:xfrm>
            <a:off x="508000" y="5336286"/>
            <a:ext cx="127000" cy="127000"/>
          </a:xfrm>
          <a:prstGeom prst="roundRect">
            <a:avLst>
              <a:gd name="adj" fmla="val 20000"/>
            </a:avLst>
          </a:prstGeom>
          <a:solidFill>
            <a:srgbClr val="2E7D32"/>
          </a:solidFill>
          <a:ln>
            <a:noFill/>
          </a:ln>
        </p:spPr>
      </p:sp>
      <p:sp>
        <p:nvSpPr>
          <p:cNvPr id="62" name="TextBox 61"/>
          <p:cNvSpPr txBox="1"/>
          <p:nvPr/>
        </p:nvSpPr>
        <p:spPr>
          <a:xfrm>
            <a:off x="685800" y="5304536"/>
            <a:ext cx="740265"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Covered (8)</a:t>
            </a:r>
            <a:endParaRPr lang="en-US" sz="950" dirty="0"/>
          </a:p>
        </p:txBody>
      </p:sp>
      <p:sp>
        <p:nvSpPr>
          <p:cNvPr id="63" name="Shape 62"/>
          <p:cNvSpPr/>
          <p:nvPr/>
        </p:nvSpPr>
        <p:spPr>
          <a:xfrm>
            <a:off x="1578465" y="5336286"/>
            <a:ext cx="127000" cy="127000"/>
          </a:xfrm>
          <a:prstGeom prst="roundRect">
            <a:avLst>
              <a:gd name="adj" fmla="val 20000"/>
            </a:avLst>
          </a:prstGeom>
          <a:solidFill>
            <a:srgbClr val="D9A400"/>
          </a:solidFill>
          <a:ln>
            <a:noFill/>
          </a:ln>
        </p:spPr>
      </p:sp>
      <p:sp>
        <p:nvSpPr>
          <p:cNvPr id="64" name="TextBox 63"/>
          <p:cNvSpPr txBox="1"/>
          <p:nvPr/>
        </p:nvSpPr>
        <p:spPr>
          <a:xfrm>
            <a:off x="1756265" y="5304536"/>
            <a:ext cx="1192526"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Partially Covered (3)</a:t>
            </a:r>
            <a:endParaRPr lang="en-US" sz="950" dirty="0"/>
          </a:p>
        </p:txBody>
      </p:sp>
      <p:sp>
        <p:nvSpPr>
          <p:cNvPr id="65" name="Shape 64"/>
          <p:cNvSpPr/>
          <p:nvPr/>
        </p:nvSpPr>
        <p:spPr>
          <a:xfrm>
            <a:off x="3101191" y="5336286"/>
            <a:ext cx="127000" cy="127000"/>
          </a:xfrm>
          <a:prstGeom prst="roundRect">
            <a:avLst>
              <a:gd name="adj" fmla="val 20000"/>
            </a:avLst>
          </a:prstGeom>
          <a:solidFill>
            <a:srgbClr val="C62828"/>
          </a:solidFill>
          <a:ln>
            <a:noFill/>
          </a:ln>
        </p:spPr>
      </p:sp>
      <p:sp>
        <p:nvSpPr>
          <p:cNvPr id="66" name="TextBox 65"/>
          <p:cNvSpPr txBox="1"/>
          <p:nvPr/>
        </p:nvSpPr>
        <p:spPr>
          <a:xfrm>
            <a:off x="3278991" y="5304536"/>
            <a:ext cx="1017265"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Gap (7)</a:t>
            </a:r>
            <a:endParaRPr lang="en-US" sz="950" dirty="0"/>
          </a:p>
        </p:txBody>
      </p:sp>
      <p:sp>
        <p:nvSpPr>
          <p:cNvPr id="67" name="Shape 66"/>
          <p:cNvSpPr/>
          <p:nvPr/>
        </p:nvSpPr>
        <p:spPr>
          <a:xfrm>
            <a:off x="4448656" y="5336286"/>
            <a:ext cx="127000" cy="127000"/>
          </a:xfrm>
          <a:prstGeom prst="roundRect">
            <a:avLst>
              <a:gd name="adj" fmla="val 20000"/>
            </a:avLst>
          </a:prstGeom>
          <a:solidFill>
            <a:srgbClr val="1F6FC5"/>
          </a:solidFill>
          <a:ln>
            <a:noFill/>
          </a:ln>
        </p:spPr>
      </p:sp>
      <p:sp>
        <p:nvSpPr>
          <p:cNvPr id="68" name="TextBox 67"/>
          <p:cNvSpPr txBox="1"/>
          <p:nvPr/>
        </p:nvSpPr>
        <p:spPr>
          <a:xfrm>
            <a:off x="4626456" y="5304536"/>
            <a:ext cx="1153409"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Excess / Unused (1)</a:t>
            </a:r>
            <a:endParaRPr lang="en-US" sz="950" dirty="0"/>
          </a:p>
        </p:txBody>
      </p:sp>
      <p:sp>
        <p:nvSpPr>
          <p:cNvPr id="69" name="Shape 68"/>
          <p:cNvSpPr/>
          <p:nvPr/>
        </p:nvSpPr>
        <p:spPr>
          <a:xfrm>
            <a:off x="5932264" y="5336286"/>
            <a:ext cx="127000" cy="127000"/>
          </a:xfrm>
          <a:prstGeom prst="roundRect">
            <a:avLst>
              <a:gd name="adj" fmla="val 20000"/>
            </a:avLst>
          </a:prstGeom>
          <a:solidFill>
            <a:srgbClr val="6A1B9A"/>
          </a:solidFill>
          <a:ln>
            <a:noFill/>
          </a:ln>
        </p:spPr>
      </p:sp>
      <p:sp>
        <p:nvSpPr>
          <p:cNvPr id="70" name="TextBox 69"/>
          <p:cNvSpPr txBox="1"/>
          <p:nvPr/>
        </p:nvSpPr>
        <p:spPr>
          <a:xfrm>
            <a:off x="6110064" y="5304536"/>
            <a:ext cx="1347108"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Validation Required (2)</a:t>
            </a:r>
            <a:endParaRPr lang="en-US" sz="950" dirty="0"/>
          </a:p>
        </p:txBody>
      </p:sp>
      <p:sp>
        <p:nvSpPr>
          <p:cNvPr id="71" name="TextBox 70"/>
          <p:cNvSpPr txBox="1"/>
          <p:nvPr/>
        </p:nvSpPr>
        <p:spPr>
          <a:xfrm>
            <a:off x="508000" y="6070600"/>
            <a:ext cx="111760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Indicative prices are estimates only and must be replaced with a quotation from an authorized reseller.</a:t>
            </a:r>
            <a:endParaRPr lang="en-US" sz="900" dirty="0"/>
          </a:p>
        </p:txBody>
      </p:sp>
      <p:cxnSp>
        <p:nvCxnSpPr>
          <p:cNvPr id="72" name="Footer line"/>
          <p:cNvCxnSpPr/>
          <p:nvPr/>
        </p:nvCxnSpPr>
        <p:spPr>
          <a:xfrm>
            <a:off x="508000" y="6400800"/>
            <a:ext cx="11176000" cy="0"/>
          </a:xfrm>
          <a:prstGeom prst="line">
            <a:avLst/>
          </a:prstGeom>
          <a:ln w="9525">
            <a:solidFill>
              <a:srgbClr val="D9DEE7"/>
            </a:solidFill>
          </a:ln>
        </p:spPr>
      </p:cxnSp>
      <p:sp>
        <p:nvSpPr>
          <p:cNvPr id="73"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74"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A07E0005}" type="slidenum">
              <a:rPr lang="en-US" sz="900" b="0" i="0" dirty="0">
                <a:solidFill>
                  <a:srgbClr val="5B6475"/>
                </a:solidFill>
              </a:rPr>
              <a:t>5</a:t>
            </a:fld>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License coverage by position">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LICENSE COVERAGE</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License coverage by position</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Covered, potential gap and potentially unused license units — 10 of 21 positions, largest gaps first</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Shape 6"/>
          <p:cNvSpPr/>
          <p:nvPr/>
        </p:nvSpPr>
        <p:spPr>
          <a:xfrm>
            <a:off x="508000" y="1352550"/>
            <a:ext cx="127000" cy="127000"/>
          </a:xfrm>
          <a:prstGeom prst="roundRect">
            <a:avLst>
              <a:gd name="adj" fmla="val 20000"/>
            </a:avLst>
          </a:prstGeom>
          <a:solidFill>
            <a:srgbClr val="2E7D32"/>
          </a:solidFill>
          <a:ln>
            <a:noFill/>
          </a:ln>
        </p:spPr>
      </p:sp>
      <p:sp>
        <p:nvSpPr>
          <p:cNvPr id="8" name="TextBox 7"/>
          <p:cNvSpPr txBox="1"/>
          <p:nvPr/>
        </p:nvSpPr>
        <p:spPr>
          <a:xfrm>
            <a:off x="685800" y="1320800"/>
            <a:ext cx="569364"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Covered</a:t>
            </a:r>
            <a:endParaRPr lang="en-US" sz="950" dirty="0"/>
          </a:p>
        </p:txBody>
      </p:sp>
      <p:sp>
        <p:nvSpPr>
          <p:cNvPr id="9" name="Shape 8"/>
          <p:cNvSpPr/>
          <p:nvPr/>
        </p:nvSpPr>
        <p:spPr>
          <a:xfrm>
            <a:off x="1407564" y="1352550"/>
            <a:ext cx="127000" cy="127000"/>
          </a:xfrm>
          <a:prstGeom prst="roundRect">
            <a:avLst>
              <a:gd name="adj" fmla="val 20000"/>
            </a:avLst>
          </a:prstGeom>
          <a:solidFill>
            <a:srgbClr val="C62828"/>
          </a:solidFill>
          <a:ln>
            <a:noFill/>
          </a:ln>
        </p:spPr>
      </p:sp>
      <p:sp>
        <p:nvSpPr>
          <p:cNvPr id="10" name="TextBox 9"/>
          <p:cNvSpPr txBox="1"/>
          <p:nvPr/>
        </p:nvSpPr>
        <p:spPr>
          <a:xfrm>
            <a:off x="1585364" y="1320800"/>
            <a:ext cx="834641"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gap</a:t>
            </a:r>
            <a:endParaRPr lang="en-US" sz="950" dirty="0"/>
          </a:p>
        </p:txBody>
      </p:sp>
      <p:sp>
        <p:nvSpPr>
          <p:cNvPr id="11" name="Shape 10"/>
          <p:cNvSpPr/>
          <p:nvPr/>
        </p:nvSpPr>
        <p:spPr>
          <a:xfrm>
            <a:off x="2572404" y="1352550"/>
            <a:ext cx="127000" cy="127000"/>
          </a:xfrm>
          <a:prstGeom prst="roundRect">
            <a:avLst>
              <a:gd name="adj" fmla="val 20000"/>
            </a:avLst>
          </a:prstGeom>
          <a:solidFill>
            <a:srgbClr val="1F6FC5"/>
          </a:solidFill>
          <a:ln>
            <a:noFill/>
          </a:ln>
        </p:spPr>
      </p:sp>
      <p:sp>
        <p:nvSpPr>
          <p:cNvPr id="12" name="TextBox 11"/>
          <p:cNvSpPr txBox="1"/>
          <p:nvPr/>
        </p:nvSpPr>
        <p:spPr>
          <a:xfrm>
            <a:off x="2750204" y="1320800"/>
            <a:ext cx="1109049"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Potentially unused</a:t>
            </a:r>
            <a:endParaRPr lang="en-US" sz="950" dirty="0"/>
          </a:p>
        </p:txBody>
      </p:sp>
      <p:cxnSp>
        <p:nvCxnSpPr>
          <p:cNvPr id="13" name="Straight Connector 12"/>
          <p:cNvCxnSpPr/>
          <p:nvPr/>
        </p:nvCxnSpPr>
        <p:spPr>
          <a:xfrm>
            <a:off x="4064000" y="1625600"/>
            <a:ext cx="0" cy="4140200"/>
          </a:xfrm>
          <a:prstGeom prst="line">
            <a:avLst/>
          </a:prstGeom>
          <a:ln w="9525">
            <a:solidFill>
              <a:srgbClr val="E3E7EE"/>
            </a:solidFill>
          </a:ln>
        </p:spPr>
      </p:cxnSp>
      <p:sp>
        <p:nvSpPr>
          <p:cNvPr id="14" name="TextBox 13"/>
          <p:cNvSpPr txBox="1"/>
          <p:nvPr/>
        </p:nvSpPr>
        <p:spPr>
          <a:xfrm>
            <a:off x="3683000" y="5803900"/>
            <a:ext cx="762000" cy="165100"/>
          </a:xfrm>
          <a:prstGeom prst="rect">
            <a:avLst/>
          </a:prstGeom>
          <a:noFill/>
          <a:ln>
            <a:noFill/>
          </a:ln>
        </p:spPr>
        <p:txBody>
          <a:bodyPr wrap="square" lIns="0" tIns="0" rIns="0" bIns="0" rtlCol="0" anchor="t">
            <a:noAutofit/>
          </a:bodyPr>
          <a:lstStyle/>
          <a:p>
            <a:pPr indent="0" algn="ctr">
              <a:spcBef>
                <a:spcPts val="0"/>
              </a:spcBef>
              <a:spcAft>
                <a:spcPts val="0"/>
              </a:spcAft>
              <a:buNone/>
            </a:pPr>
            <a:r>
              <a:rPr lang="en-US" sz="850" b="0" i="0" dirty="0">
                <a:solidFill>
                  <a:srgbClr val="5B6475"/>
                </a:solidFill>
              </a:rPr>
              <a:t>0</a:t>
            </a:r>
            <a:endParaRPr lang="en-US" sz="850" dirty="0"/>
          </a:p>
        </p:txBody>
      </p:sp>
      <p:cxnSp>
        <p:nvCxnSpPr>
          <p:cNvPr id="15" name="Straight Connector 14"/>
          <p:cNvCxnSpPr/>
          <p:nvPr/>
        </p:nvCxnSpPr>
        <p:spPr>
          <a:xfrm>
            <a:off x="6196463" y="1625600"/>
            <a:ext cx="0" cy="4140200"/>
          </a:xfrm>
          <a:prstGeom prst="line">
            <a:avLst/>
          </a:prstGeom>
          <a:ln w="9525">
            <a:solidFill>
              <a:srgbClr val="E3E7EE"/>
            </a:solidFill>
          </a:ln>
        </p:spPr>
      </p:cxnSp>
      <p:sp>
        <p:nvSpPr>
          <p:cNvPr id="16" name="TextBox 15"/>
          <p:cNvSpPr txBox="1"/>
          <p:nvPr/>
        </p:nvSpPr>
        <p:spPr>
          <a:xfrm>
            <a:off x="5815463" y="5803900"/>
            <a:ext cx="762000" cy="165100"/>
          </a:xfrm>
          <a:prstGeom prst="rect">
            <a:avLst/>
          </a:prstGeom>
          <a:noFill/>
          <a:ln>
            <a:noFill/>
          </a:ln>
        </p:spPr>
        <p:txBody>
          <a:bodyPr wrap="square" lIns="0" tIns="0" rIns="0" bIns="0" rtlCol="0" anchor="t">
            <a:noAutofit/>
          </a:bodyPr>
          <a:lstStyle/>
          <a:p>
            <a:pPr indent="0" algn="ctr">
              <a:spcBef>
                <a:spcPts val="0"/>
              </a:spcBef>
              <a:spcAft>
                <a:spcPts val="0"/>
              </a:spcAft>
              <a:buNone/>
            </a:pPr>
            <a:r>
              <a:rPr lang="en-US" sz="850" b="0" i="0" dirty="0">
                <a:solidFill>
                  <a:srgbClr val="5B6475"/>
                </a:solidFill>
              </a:rPr>
              <a:t>100</a:t>
            </a:r>
            <a:endParaRPr lang="en-US" sz="850" dirty="0"/>
          </a:p>
        </p:txBody>
      </p:sp>
      <p:cxnSp>
        <p:nvCxnSpPr>
          <p:cNvPr id="17" name="Straight Connector 16"/>
          <p:cNvCxnSpPr/>
          <p:nvPr/>
        </p:nvCxnSpPr>
        <p:spPr>
          <a:xfrm>
            <a:off x="8328925" y="1625600"/>
            <a:ext cx="0" cy="4140200"/>
          </a:xfrm>
          <a:prstGeom prst="line">
            <a:avLst/>
          </a:prstGeom>
          <a:ln w="9525">
            <a:solidFill>
              <a:srgbClr val="E3E7EE"/>
            </a:solidFill>
          </a:ln>
        </p:spPr>
      </p:cxnSp>
      <p:sp>
        <p:nvSpPr>
          <p:cNvPr id="18" name="TextBox 17"/>
          <p:cNvSpPr txBox="1"/>
          <p:nvPr/>
        </p:nvSpPr>
        <p:spPr>
          <a:xfrm>
            <a:off x="7947925" y="5803900"/>
            <a:ext cx="762000" cy="165100"/>
          </a:xfrm>
          <a:prstGeom prst="rect">
            <a:avLst/>
          </a:prstGeom>
          <a:noFill/>
          <a:ln>
            <a:noFill/>
          </a:ln>
        </p:spPr>
        <p:txBody>
          <a:bodyPr wrap="square" lIns="0" tIns="0" rIns="0" bIns="0" rtlCol="0" anchor="t">
            <a:noAutofit/>
          </a:bodyPr>
          <a:lstStyle/>
          <a:p>
            <a:pPr indent="0" algn="ctr">
              <a:spcBef>
                <a:spcPts val="0"/>
              </a:spcBef>
              <a:spcAft>
                <a:spcPts val="0"/>
              </a:spcAft>
              <a:buNone/>
            </a:pPr>
            <a:r>
              <a:rPr lang="en-US" sz="850" b="0" i="0" dirty="0">
                <a:solidFill>
                  <a:srgbClr val="5B6475"/>
                </a:solidFill>
              </a:rPr>
              <a:t>200</a:t>
            </a:r>
            <a:endParaRPr lang="en-US" sz="850" dirty="0"/>
          </a:p>
        </p:txBody>
      </p:sp>
      <p:sp>
        <p:nvSpPr>
          <p:cNvPr id="19" name="TextBox 18"/>
          <p:cNvSpPr txBox="1"/>
          <p:nvPr/>
        </p:nvSpPr>
        <p:spPr>
          <a:xfrm>
            <a:off x="508000" y="167894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Windows Server Standard core license</a:t>
            </a:r>
            <a:endParaRPr lang="en-US" sz="1000" dirty="0"/>
          </a:p>
        </p:txBody>
      </p:sp>
      <p:sp>
        <p:nvSpPr>
          <p:cNvPr id="20" name="TextBox 19"/>
          <p:cNvSpPr txBox="1"/>
          <p:nvPr/>
        </p:nvSpPr>
        <p:spPr>
          <a:xfrm>
            <a:off x="508000" y="186944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Windows Server · Core</a:t>
            </a:r>
            <a:endParaRPr lang="en-US" sz="850" dirty="0"/>
          </a:p>
        </p:txBody>
      </p:sp>
      <p:sp>
        <p:nvSpPr>
          <p:cNvPr id="21" name="Shape 20" descr="Windows Server Standard core license: 112"/>
          <p:cNvSpPr/>
          <p:nvPr/>
        </p:nvSpPr>
        <p:spPr>
          <a:xfrm>
            <a:off x="4064000" y="1755140"/>
            <a:ext cx="2388358" cy="203200"/>
          </a:xfrm>
          <a:prstGeom prst="rect">
            <a:avLst/>
          </a:prstGeom>
          <a:solidFill>
            <a:srgbClr val="C62828"/>
          </a:solidFill>
          <a:ln>
            <a:noFill/>
          </a:ln>
        </p:spPr>
      </p:sp>
      <p:sp>
        <p:nvSpPr>
          <p:cNvPr id="22" name="Shape 21" descr="Windows Server Standard core license: 32"/>
          <p:cNvSpPr/>
          <p:nvPr/>
        </p:nvSpPr>
        <p:spPr>
          <a:xfrm>
            <a:off x="6452358" y="1755140"/>
            <a:ext cx="682388" cy="203200"/>
          </a:xfrm>
          <a:prstGeom prst="rect">
            <a:avLst/>
          </a:prstGeom>
          <a:solidFill>
            <a:srgbClr val="1F6FC5"/>
          </a:solidFill>
          <a:ln>
            <a:noFill/>
          </a:ln>
        </p:spPr>
      </p:sp>
      <p:sp>
        <p:nvSpPr>
          <p:cNvPr id="23" name="TextBox 22"/>
          <p:cNvSpPr txBox="1"/>
          <p:nvPr/>
        </p:nvSpPr>
        <p:spPr>
          <a:xfrm>
            <a:off x="9956800" y="165100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0 / 112</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112</a:t>
            </a:r>
            <a:r>
              <a:rPr lang="en-US" sz="850" b="0" i="0" dirty="0">
                <a:solidFill>
                  <a:srgbClr val="5B6475"/>
                </a:solidFill>
              </a:rPr>
              <a:t> · </a:t>
            </a:r>
            <a:r>
              <a:rPr lang="en-US" sz="850" b="1" i="0" dirty="0">
                <a:solidFill>
                  <a:srgbClr val="1F6FC5"/>
                </a:solidFill>
              </a:rPr>
              <a:t>unused 32</a:t>
            </a:r>
            <a:endParaRPr lang="en-US" sz="850" dirty="0"/>
          </a:p>
        </p:txBody>
      </p:sp>
      <p:sp>
        <p:nvSpPr>
          <p:cNvPr id="24" name="TextBox 23"/>
          <p:cNvSpPr txBox="1"/>
          <p:nvPr/>
        </p:nvSpPr>
        <p:spPr>
          <a:xfrm>
            <a:off x="508000" y="209042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Remote Desktop Services CAL (User)</a:t>
            </a:r>
            <a:endParaRPr lang="en-US" sz="1000" dirty="0"/>
          </a:p>
        </p:txBody>
      </p:sp>
      <p:sp>
        <p:nvSpPr>
          <p:cNvPr id="25" name="TextBox 24"/>
          <p:cNvSpPr txBox="1"/>
          <p:nvPr/>
        </p:nvSpPr>
        <p:spPr>
          <a:xfrm>
            <a:off x="508000" y="228092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Remote Desktop Services · User</a:t>
            </a:r>
            <a:endParaRPr lang="en-US" sz="850" dirty="0"/>
          </a:p>
        </p:txBody>
      </p:sp>
      <p:sp>
        <p:nvSpPr>
          <p:cNvPr id="26" name="Shape 25" descr="Remote Desktop Services CAL (User): 42"/>
          <p:cNvSpPr/>
          <p:nvPr/>
        </p:nvSpPr>
        <p:spPr>
          <a:xfrm>
            <a:off x="4064000" y="2166620"/>
            <a:ext cx="895634" cy="203200"/>
          </a:xfrm>
          <a:prstGeom prst="rect">
            <a:avLst/>
          </a:prstGeom>
          <a:solidFill>
            <a:srgbClr val="C62828"/>
          </a:solidFill>
          <a:ln>
            <a:noFill/>
          </a:ln>
        </p:spPr>
      </p:sp>
      <p:sp>
        <p:nvSpPr>
          <p:cNvPr id="27" name="Shape 26" descr="Remote Desktop Services CAL (User): 25"/>
          <p:cNvSpPr/>
          <p:nvPr/>
        </p:nvSpPr>
        <p:spPr>
          <a:xfrm>
            <a:off x="4959634" y="2166620"/>
            <a:ext cx="533116" cy="203200"/>
          </a:xfrm>
          <a:prstGeom prst="rect">
            <a:avLst/>
          </a:prstGeom>
          <a:solidFill>
            <a:srgbClr val="1F6FC5"/>
          </a:solidFill>
          <a:ln>
            <a:noFill/>
          </a:ln>
        </p:spPr>
      </p:sp>
      <p:sp>
        <p:nvSpPr>
          <p:cNvPr id="28" name="TextBox 27"/>
          <p:cNvSpPr txBox="1"/>
          <p:nvPr/>
        </p:nvSpPr>
        <p:spPr>
          <a:xfrm>
            <a:off x="9956800" y="206248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0 / 42</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42</a:t>
            </a:r>
            <a:r>
              <a:rPr lang="en-US" sz="850" b="0" i="0" dirty="0">
                <a:solidFill>
                  <a:srgbClr val="5B6475"/>
                </a:solidFill>
              </a:rPr>
              <a:t> · </a:t>
            </a:r>
            <a:r>
              <a:rPr lang="en-US" sz="850" b="1" i="0" dirty="0">
                <a:solidFill>
                  <a:srgbClr val="1F6FC5"/>
                </a:solidFill>
              </a:rPr>
              <a:t>unused 25</a:t>
            </a:r>
            <a:endParaRPr lang="en-US" sz="850" dirty="0"/>
          </a:p>
        </p:txBody>
      </p:sp>
      <p:sp>
        <p:nvSpPr>
          <p:cNvPr id="29" name="TextBox 28"/>
          <p:cNvSpPr txBox="1"/>
          <p:nvPr/>
        </p:nvSpPr>
        <p:spPr>
          <a:xfrm>
            <a:off x="508000" y="250190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Office Professional Plus / LTSC Professional Plus…</a:t>
            </a:r>
            <a:endParaRPr lang="en-US" sz="1000" dirty="0"/>
          </a:p>
        </p:txBody>
      </p:sp>
      <p:sp>
        <p:nvSpPr>
          <p:cNvPr id="30" name="TextBox 29"/>
          <p:cNvSpPr txBox="1"/>
          <p:nvPr/>
        </p:nvSpPr>
        <p:spPr>
          <a:xfrm>
            <a:off x="508000" y="269240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Office · Device</a:t>
            </a:r>
            <a:endParaRPr lang="en-US" sz="850" dirty="0"/>
          </a:p>
        </p:txBody>
      </p:sp>
      <p:sp>
        <p:nvSpPr>
          <p:cNvPr id="31" name="Shape 30" descr="Office Professional Plus / LTSC Professional Plus (Device): 5"/>
          <p:cNvSpPr/>
          <p:nvPr/>
        </p:nvSpPr>
        <p:spPr>
          <a:xfrm>
            <a:off x="4064000" y="2578100"/>
            <a:ext cx="106623" cy="203200"/>
          </a:xfrm>
          <a:prstGeom prst="rect">
            <a:avLst/>
          </a:prstGeom>
          <a:solidFill>
            <a:srgbClr val="2E7D32"/>
          </a:solidFill>
          <a:ln>
            <a:noFill/>
          </a:ln>
        </p:spPr>
      </p:sp>
      <p:sp>
        <p:nvSpPr>
          <p:cNvPr id="32" name="Shape 31" descr="Office Professional Plus / LTSC Professional Plus (Device): 37"/>
          <p:cNvSpPr/>
          <p:nvPr/>
        </p:nvSpPr>
        <p:spPr>
          <a:xfrm>
            <a:off x="4170623" y="2578100"/>
            <a:ext cx="789011" cy="203200"/>
          </a:xfrm>
          <a:prstGeom prst="rect">
            <a:avLst/>
          </a:prstGeom>
          <a:solidFill>
            <a:srgbClr val="C62828"/>
          </a:solidFill>
          <a:ln>
            <a:noFill/>
          </a:ln>
        </p:spPr>
      </p:sp>
      <p:sp>
        <p:nvSpPr>
          <p:cNvPr id="33" name="TextBox 32"/>
          <p:cNvSpPr txBox="1"/>
          <p:nvPr/>
        </p:nvSpPr>
        <p:spPr>
          <a:xfrm>
            <a:off x="9956800" y="247396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5 / 42</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37</a:t>
            </a:r>
            <a:endParaRPr lang="en-US" sz="850" dirty="0"/>
          </a:p>
        </p:txBody>
      </p:sp>
      <p:sp>
        <p:nvSpPr>
          <p:cNvPr id="34" name="TextBox 33"/>
          <p:cNvSpPr txBox="1"/>
          <p:nvPr/>
        </p:nvSpPr>
        <p:spPr>
          <a:xfrm>
            <a:off x="508000" y="291338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Windows Server Datacenter core license</a:t>
            </a:r>
            <a:endParaRPr lang="en-US" sz="1000" dirty="0"/>
          </a:p>
        </p:txBody>
      </p:sp>
      <p:sp>
        <p:nvSpPr>
          <p:cNvPr id="35" name="TextBox 34"/>
          <p:cNvSpPr txBox="1"/>
          <p:nvPr/>
        </p:nvSpPr>
        <p:spPr>
          <a:xfrm>
            <a:off x="508000" y="310388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Windows Server · Core</a:t>
            </a:r>
            <a:endParaRPr lang="en-US" sz="850" dirty="0"/>
          </a:p>
        </p:txBody>
      </p:sp>
      <p:sp>
        <p:nvSpPr>
          <p:cNvPr id="36" name="Shape 35" descr="Windows Server Datacenter core license: 48"/>
          <p:cNvSpPr/>
          <p:nvPr/>
        </p:nvSpPr>
        <p:spPr>
          <a:xfrm>
            <a:off x="4064000" y="2989580"/>
            <a:ext cx="1023582" cy="203200"/>
          </a:xfrm>
          <a:prstGeom prst="rect">
            <a:avLst/>
          </a:prstGeom>
          <a:solidFill>
            <a:srgbClr val="2E7D32"/>
          </a:solidFill>
          <a:ln>
            <a:noFill/>
          </a:ln>
        </p:spPr>
      </p:sp>
      <p:sp>
        <p:nvSpPr>
          <p:cNvPr id="37" name="Shape 36" descr="Windows Server Datacenter core license: 32"/>
          <p:cNvSpPr/>
          <p:nvPr/>
        </p:nvSpPr>
        <p:spPr>
          <a:xfrm>
            <a:off x="5087582" y="2989580"/>
            <a:ext cx="682388" cy="203200"/>
          </a:xfrm>
          <a:prstGeom prst="rect">
            <a:avLst/>
          </a:prstGeom>
          <a:solidFill>
            <a:srgbClr val="C62828"/>
          </a:solidFill>
          <a:ln>
            <a:noFill/>
          </a:ln>
        </p:spPr>
      </p:sp>
      <p:sp>
        <p:nvSpPr>
          <p:cNvPr id="38" name="TextBox 37"/>
          <p:cNvSpPr txBox="1"/>
          <p:nvPr/>
        </p:nvSpPr>
        <p:spPr>
          <a:xfrm>
            <a:off x="9956800" y="288544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48 / 80</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32</a:t>
            </a:r>
            <a:endParaRPr lang="en-US" sz="850" dirty="0"/>
          </a:p>
        </p:txBody>
      </p:sp>
      <p:sp>
        <p:nvSpPr>
          <p:cNvPr id="39" name="TextBox 38"/>
          <p:cNvSpPr txBox="1"/>
          <p:nvPr/>
        </p:nvSpPr>
        <p:spPr>
          <a:xfrm>
            <a:off x="508000" y="332486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Windows Server CAL (User)</a:t>
            </a:r>
            <a:endParaRPr lang="en-US" sz="1000" dirty="0"/>
          </a:p>
        </p:txBody>
      </p:sp>
      <p:sp>
        <p:nvSpPr>
          <p:cNvPr id="40" name="TextBox 39"/>
          <p:cNvSpPr txBox="1"/>
          <p:nvPr/>
        </p:nvSpPr>
        <p:spPr>
          <a:xfrm>
            <a:off x="508000" y="351536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Windows Server · User</a:t>
            </a:r>
            <a:endParaRPr lang="en-US" sz="850" dirty="0"/>
          </a:p>
        </p:txBody>
      </p:sp>
      <p:sp>
        <p:nvSpPr>
          <p:cNvPr id="41" name="Shape 40" descr="Windows Server CAL (User): 150"/>
          <p:cNvSpPr/>
          <p:nvPr/>
        </p:nvSpPr>
        <p:spPr>
          <a:xfrm>
            <a:off x="4064000" y="3401060"/>
            <a:ext cx="3198694" cy="203200"/>
          </a:xfrm>
          <a:prstGeom prst="rect">
            <a:avLst/>
          </a:prstGeom>
          <a:solidFill>
            <a:srgbClr val="2E7D32"/>
          </a:solidFill>
          <a:ln>
            <a:noFill/>
          </a:ln>
        </p:spPr>
      </p:sp>
      <p:sp>
        <p:nvSpPr>
          <p:cNvPr id="42" name="Shape 41" descr="Windows Server CAL (User): 18"/>
          <p:cNvSpPr/>
          <p:nvPr/>
        </p:nvSpPr>
        <p:spPr>
          <a:xfrm>
            <a:off x="7262694" y="3401060"/>
            <a:ext cx="383843" cy="203200"/>
          </a:xfrm>
          <a:prstGeom prst="rect">
            <a:avLst/>
          </a:prstGeom>
          <a:solidFill>
            <a:srgbClr val="C62828"/>
          </a:solidFill>
          <a:ln>
            <a:noFill/>
          </a:ln>
        </p:spPr>
      </p:sp>
      <p:sp>
        <p:nvSpPr>
          <p:cNvPr id="43" name="Shape 42" descr="Windows Server CAL (User): 100"/>
          <p:cNvSpPr/>
          <p:nvPr/>
        </p:nvSpPr>
        <p:spPr>
          <a:xfrm>
            <a:off x="7646537" y="3401060"/>
            <a:ext cx="2132463" cy="203200"/>
          </a:xfrm>
          <a:prstGeom prst="rect">
            <a:avLst/>
          </a:prstGeom>
          <a:solidFill>
            <a:srgbClr val="1F6FC5"/>
          </a:solidFill>
          <a:ln>
            <a:noFill/>
          </a:ln>
        </p:spPr>
      </p:sp>
      <p:sp>
        <p:nvSpPr>
          <p:cNvPr id="44" name="TextBox 43"/>
          <p:cNvSpPr txBox="1"/>
          <p:nvPr/>
        </p:nvSpPr>
        <p:spPr>
          <a:xfrm>
            <a:off x="9956800" y="329692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150 / 168</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18</a:t>
            </a:r>
            <a:r>
              <a:rPr lang="en-US" sz="850" b="0" i="0" dirty="0">
                <a:solidFill>
                  <a:srgbClr val="5B6475"/>
                </a:solidFill>
              </a:rPr>
              <a:t> · </a:t>
            </a:r>
            <a:r>
              <a:rPr lang="en-US" sz="850" b="1" i="0" dirty="0">
                <a:solidFill>
                  <a:srgbClr val="1F6FC5"/>
                </a:solidFill>
              </a:rPr>
              <a:t>unused 100</a:t>
            </a:r>
            <a:endParaRPr lang="en-US" sz="850" dirty="0"/>
          </a:p>
        </p:txBody>
      </p:sp>
      <p:sp>
        <p:nvSpPr>
          <p:cNvPr id="45" name="TextBox 44"/>
          <p:cNvSpPr txBox="1"/>
          <p:nvPr/>
        </p:nvSpPr>
        <p:spPr>
          <a:xfrm>
            <a:off x="508000" y="373634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Microsoft Entra ID P1 (User)</a:t>
            </a:r>
            <a:endParaRPr lang="en-US" sz="1000" dirty="0"/>
          </a:p>
        </p:txBody>
      </p:sp>
      <p:sp>
        <p:nvSpPr>
          <p:cNvPr id="46" name="TextBox 45"/>
          <p:cNvSpPr txBox="1"/>
          <p:nvPr/>
        </p:nvSpPr>
        <p:spPr>
          <a:xfrm>
            <a:off x="508000" y="392684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Microsoft Entra ID · User</a:t>
            </a:r>
            <a:endParaRPr lang="en-US" sz="850" dirty="0"/>
          </a:p>
        </p:txBody>
      </p:sp>
      <p:sp>
        <p:nvSpPr>
          <p:cNvPr id="47" name="Shape 46" descr="Microsoft Entra ID P1 (User): 150"/>
          <p:cNvSpPr/>
          <p:nvPr/>
        </p:nvSpPr>
        <p:spPr>
          <a:xfrm>
            <a:off x="4064000" y="3812540"/>
            <a:ext cx="3198694" cy="203200"/>
          </a:xfrm>
          <a:prstGeom prst="rect">
            <a:avLst/>
          </a:prstGeom>
          <a:solidFill>
            <a:srgbClr val="2E7D32"/>
          </a:solidFill>
          <a:ln>
            <a:noFill/>
          </a:ln>
        </p:spPr>
      </p:sp>
      <p:sp>
        <p:nvSpPr>
          <p:cNvPr id="48" name="Shape 47" descr="Microsoft Entra ID P1 (User): 18"/>
          <p:cNvSpPr/>
          <p:nvPr/>
        </p:nvSpPr>
        <p:spPr>
          <a:xfrm>
            <a:off x="7262694" y="3812540"/>
            <a:ext cx="383843" cy="203200"/>
          </a:xfrm>
          <a:prstGeom prst="rect">
            <a:avLst/>
          </a:prstGeom>
          <a:solidFill>
            <a:srgbClr val="C62828"/>
          </a:solidFill>
          <a:ln>
            <a:noFill/>
          </a:ln>
        </p:spPr>
      </p:sp>
      <p:sp>
        <p:nvSpPr>
          <p:cNvPr id="49" name="Shape 48" descr="Microsoft Entra ID P1 (User): 9"/>
          <p:cNvSpPr/>
          <p:nvPr/>
        </p:nvSpPr>
        <p:spPr>
          <a:xfrm>
            <a:off x="7646537" y="3812540"/>
            <a:ext cx="191922" cy="203200"/>
          </a:xfrm>
          <a:prstGeom prst="rect">
            <a:avLst/>
          </a:prstGeom>
          <a:solidFill>
            <a:srgbClr val="1F6FC5"/>
          </a:solidFill>
          <a:ln>
            <a:noFill/>
          </a:ln>
        </p:spPr>
      </p:sp>
      <p:sp>
        <p:nvSpPr>
          <p:cNvPr id="50" name="TextBox 49"/>
          <p:cNvSpPr txBox="1"/>
          <p:nvPr/>
        </p:nvSpPr>
        <p:spPr>
          <a:xfrm>
            <a:off x="9956800" y="370840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150 / 168</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18</a:t>
            </a:r>
            <a:r>
              <a:rPr lang="en-US" sz="850" b="0" i="0" dirty="0">
                <a:solidFill>
                  <a:srgbClr val="5B6475"/>
                </a:solidFill>
              </a:rPr>
              <a:t> · </a:t>
            </a:r>
            <a:r>
              <a:rPr lang="en-US" sz="850" b="1" i="0" dirty="0">
                <a:solidFill>
                  <a:srgbClr val="1F6FC5"/>
                </a:solidFill>
              </a:rPr>
              <a:t>unused 9</a:t>
            </a:r>
            <a:endParaRPr lang="en-US" sz="850" dirty="0"/>
          </a:p>
        </p:txBody>
      </p:sp>
      <p:sp>
        <p:nvSpPr>
          <p:cNvPr id="51" name="TextBox 50"/>
          <p:cNvSpPr txBox="1"/>
          <p:nvPr/>
        </p:nvSpPr>
        <p:spPr>
          <a:xfrm>
            <a:off x="508000" y="414782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SQL Server Enterprise core license</a:t>
            </a:r>
            <a:endParaRPr lang="en-US" sz="1000" dirty="0"/>
          </a:p>
        </p:txBody>
      </p:sp>
      <p:sp>
        <p:nvSpPr>
          <p:cNvPr id="52" name="TextBox 51"/>
          <p:cNvSpPr txBox="1"/>
          <p:nvPr/>
        </p:nvSpPr>
        <p:spPr>
          <a:xfrm>
            <a:off x="508000" y="433832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SQL Server · Core</a:t>
            </a:r>
            <a:endParaRPr lang="en-US" sz="850" dirty="0"/>
          </a:p>
        </p:txBody>
      </p:sp>
      <p:sp>
        <p:nvSpPr>
          <p:cNvPr id="53" name="Shape 52" descr="SQL Server Enterprise core license: 8"/>
          <p:cNvSpPr/>
          <p:nvPr/>
        </p:nvSpPr>
        <p:spPr>
          <a:xfrm>
            <a:off x="4064000" y="4224020"/>
            <a:ext cx="170597" cy="203200"/>
          </a:xfrm>
          <a:prstGeom prst="rect">
            <a:avLst/>
          </a:prstGeom>
          <a:solidFill>
            <a:srgbClr val="C62828"/>
          </a:solidFill>
          <a:ln>
            <a:noFill/>
          </a:ln>
        </p:spPr>
      </p:sp>
      <p:sp>
        <p:nvSpPr>
          <p:cNvPr id="54" name="TextBox 53"/>
          <p:cNvSpPr txBox="1"/>
          <p:nvPr/>
        </p:nvSpPr>
        <p:spPr>
          <a:xfrm>
            <a:off x="9956800" y="411988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0 / 8</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8</a:t>
            </a:r>
            <a:endParaRPr lang="en-US" sz="850" dirty="0"/>
          </a:p>
        </p:txBody>
      </p:sp>
      <p:sp>
        <p:nvSpPr>
          <p:cNvPr id="55" name="TextBox 54"/>
          <p:cNvSpPr txBox="1"/>
          <p:nvPr/>
        </p:nvSpPr>
        <p:spPr>
          <a:xfrm>
            <a:off x="508000" y="455930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Microsoft Entra ID P2 (User)</a:t>
            </a:r>
            <a:endParaRPr lang="en-US" sz="1000" dirty="0"/>
          </a:p>
        </p:txBody>
      </p:sp>
      <p:sp>
        <p:nvSpPr>
          <p:cNvPr id="56" name="TextBox 55"/>
          <p:cNvSpPr txBox="1"/>
          <p:nvPr/>
        </p:nvSpPr>
        <p:spPr>
          <a:xfrm>
            <a:off x="508000" y="474980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Microsoft Entra ID · User</a:t>
            </a:r>
            <a:endParaRPr lang="en-US" sz="850" dirty="0"/>
          </a:p>
        </p:txBody>
      </p:sp>
      <p:sp>
        <p:nvSpPr>
          <p:cNvPr id="57" name="Shape 56" descr="Microsoft Entra ID P2 (User): 5"/>
          <p:cNvSpPr/>
          <p:nvPr/>
        </p:nvSpPr>
        <p:spPr>
          <a:xfrm>
            <a:off x="4064000" y="4635500"/>
            <a:ext cx="106623" cy="203200"/>
          </a:xfrm>
          <a:prstGeom prst="rect">
            <a:avLst/>
          </a:prstGeom>
          <a:solidFill>
            <a:srgbClr val="C62828"/>
          </a:solidFill>
          <a:ln>
            <a:noFill/>
          </a:ln>
        </p:spPr>
      </p:sp>
      <p:sp>
        <p:nvSpPr>
          <p:cNvPr id="58" name="TextBox 57"/>
          <p:cNvSpPr txBox="1"/>
          <p:nvPr/>
        </p:nvSpPr>
        <p:spPr>
          <a:xfrm>
            <a:off x="9956800" y="453136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0 / 5</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5</a:t>
            </a:r>
            <a:endParaRPr lang="en-US" sz="850" dirty="0"/>
          </a:p>
        </p:txBody>
      </p:sp>
      <p:sp>
        <p:nvSpPr>
          <p:cNvPr id="59" name="TextBox 58"/>
          <p:cNvSpPr txBox="1"/>
          <p:nvPr/>
        </p:nvSpPr>
        <p:spPr>
          <a:xfrm>
            <a:off x="508000" y="497078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Office Home &amp; Business (Device)</a:t>
            </a:r>
            <a:endParaRPr lang="en-US" sz="1000" dirty="0"/>
          </a:p>
        </p:txBody>
      </p:sp>
      <p:sp>
        <p:nvSpPr>
          <p:cNvPr id="60" name="TextBox 59"/>
          <p:cNvSpPr txBox="1"/>
          <p:nvPr/>
        </p:nvSpPr>
        <p:spPr>
          <a:xfrm>
            <a:off x="508000" y="516128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Office · Device</a:t>
            </a:r>
            <a:endParaRPr lang="en-US" sz="850" dirty="0"/>
          </a:p>
        </p:txBody>
      </p:sp>
      <p:sp>
        <p:nvSpPr>
          <p:cNvPr id="61" name="Shape 60" descr="Office Home &amp; Business (Device): 1"/>
          <p:cNvSpPr/>
          <p:nvPr/>
        </p:nvSpPr>
        <p:spPr>
          <a:xfrm>
            <a:off x="4064000" y="5046980"/>
            <a:ext cx="25400" cy="203200"/>
          </a:xfrm>
          <a:prstGeom prst="rect">
            <a:avLst/>
          </a:prstGeom>
          <a:solidFill>
            <a:srgbClr val="C62828"/>
          </a:solidFill>
          <a:ln>
            <a:noFill/>
          </a:ln>
        </p:spPr>
      </p:sp>
      <p:sp>
        <p:nvSpPr>
          <p:cNvPr id="62" name="TextBox 61"/>
          <p:cNvSpPr txBox="1"/>
          <p:nvPr/>
        </p:nvSpPr>
        <p:spPr>
          <a:xfrm>
            <a:off x="9956800" y="494284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0 / 1</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1</a:t>
            </a:r>
            <a:endParaRPr lang="en-US" sz="850" dirty="0"/>
          </a:p>
        </p:txBody>
      </p:sp>
      <p:sp>
        <p:nvSpPr>
          <p:cNvPr id="63" name="TextBox 62"/>
          <p:cNvSpPr txBox="1"/>
          <p:nvPr/>
        </p:nvSpPr>
        <p:spPr>
          <a:xfrm>
            <a:off x="508000" y="5382260"/>
            <a:ext cx="34036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Office Standard / LTSC Standard (Device)</a:t>
            </a:r>
            <a:endParaRPr lang="en-US" sz="1000" dirty="0"/>
          </a:p>
        </p:txBody>
      </p:sp>
      <p:sp>
        <p:nvSpPr>
          <p:cNvPr id="64" name="TextBox 63"/>
          <p:cNvSpPr txBox="1"/>
          <p:nvPr/>
        </p:nvSpPr>
        <p:spPr>
          <a:xfrm>
            <a:off x="508000" y="5572760"/>
            <a:ext cx="34036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Office · Device</a:t>
            </a:r>
            <a:endParaRPr lang="en-US" sz="850" dirty="0"/>
          </a:p>
        </p:txBody>
      </p:sp>
      <p:sp>
        <p:nvSpPr>
          <p:cNvPr id="65" name="Shape 64" descr="Office Standard / LTSC Standard (Device): 1"/>
          <p:cNvSpPr/>
          <p:nvPr/>
        </p:nvSpPr>
        <p:spPr>
          <a:xfrm>
            <a:off x="4064000" y="5458460"/>
            <a:ext cx="25400" cy="203200"/>
          </a:xfrm>
          <a:prstGeom prst="rect">
            <a:avLst/>
          </a:prstGeom>
          <a:solidFill>
            <a:srgbClr val="C62828"/>
          </a:solidFill>
          <a:ln>
            <a:noFill/>
          </a:ln>
        </p:spPr>
      </p:sp>
      <p:sp>
        <p:nvSpPr>
          <p:cNvPr id="66" name="TextBox 65"/>
          <p:cNvSpPr txBox="1"/>
          <p:nvPr/>
        </p:nvSpPr>
        <p:spPr>
          <a:xfrm>
            <a:off x="9956800" y="5354320"/>
            <a:ext cx="1727200" cy="4114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0 / 1</a:t>
            </a:r>
            <a:r>
              <a:rPr lang="en-US" sz="850" b="0" i="0" dirty="0">
                <a:solidFill>
                  <a:srgbClr val="5B6475"/>
                </a:solidFill>
              </a:rPr>
              <a:t> covered</a:t>
            </a:r>
            <a:endParaRPr lang="en-US" sz="850" dirty="0"/>
          </a:p>
          <a:p>
            <a:pPr indent="0" algn="l">
              <a:spcBef>
                <a:spcPts val="0"/>
              </a:spcBef>
              <a:spcAft>
                <a:spcPts val="0"/>
              </a:spcAft>
              <a:buNone/>
            </a:pPr>
            <a:r>
              <a:rPr lang="en-US" sz="850" b="1" i="0" dirty="0">
                <a:solidFill>
                  <a:srgbClr val="C62828"/>
                </a:solidFill>
              </a:rPr>
              <a:t>gap 1</a:t>
            </a:r>
            <a:endParaRPr lang="en-US" sz="850" dirty="0"/>
          </a:p>
        </p:txBody>
      </p:sp>
      <p:sp>
        <p:nvSpPr>
          <p:cNvPr id="67" name="TextBox 66"/>
          <p:cNvSpPr txBox="1"/>
          <p:nvPr/>
        </p:nvSpPr>
        <p:spPr>
          <a:xfrm>
            <a:off x="508000" y="6083300"/>
            <a:ext cx="111760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Covered = units allocated from the license inventory supplied; gap = discovered requirement not covered; unused = supplied units not allocated to a requirement.</a:t>
            </a:r>
            <a:endParaRPr lang="en-US" sz="900" dirty="0"/>
          </a:p>
        </p:txBody>
      </p:sp>
      <p:cxnSp>
        <p:nvCxnSpPr>
          <p:cNvPr id="68" name="Footer line"/>
          <p:cNvCxnSpPr/>
          <p:nvPr/>
        </p:nvCxnSpPr>
        <p:spPr>
          <a:xfrm>
            <a:off x="508000" y="6400800"/>
            <a:ext cx="11176000" cy="0"/>
          </a:xfrm>
          <a:prstGeom prst="line">
            <a:avLst/>
          </a:prstGeom>
          <a:ln w="9525">
            <a:solidFill>
              <a:srgbClr val="D9DEE7"/>
            </a:solidFill>
          </a:ln>
        </p:spPr>
      </p:cxnSp>
      <p:sp>
        <p:nvSpPr>
          <p:cNvPr id="69"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70"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834F0006}" type="slidenum">
              <a:rPr lang="en-US" sz="900" b="0" i="0" dirty="0">
                <a:solidFill>
                  <a:srgbClr val="5B6475"/>
                </a:solidFill>
              </a:rPr>
              <a:t>6</a:t>
            </a:fld>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Potential gaps">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POTENTIAL GAPS</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Potential gaps</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Positions where the discovered requirement exceeds the license inventory supplied — top 10 of 12 by gap</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graphicFrame>
        <p:nvGraphicFramePr>
          <p:cNvPr id="7" name="Table 6" descr="Potential gaps"/>
          <p:cNvGraphicFramePr>
            <a:graphicFrameLocks noGrp="1"/>
          </p:cNvGraphicFramePr>
          <p:nvPr/>
        </p:nvGraphicFramePr>
        <p:xfrm>
          <a:off x="508000" y="1346200"/>
          <a:ext cx="11176000" cy="3060700"/>
        </p:xfrm>
        <a:graphic>
          <a:graphicData uri="http://schemas.openxmlformats.org/drawingml/2006/table">
            <a:tbl>
              <a:tblPr firstRow="1" bandRow="1"/>
              <a:tblGrid>
                <a:gridCol w="1676400"/>
                <a:gridCol w="3810000"/>
                <a:gridCol w="787400"/>
                <a:gridCol w="914400"/>
                <a:gridCol w="914400"/>
                <a:gridCol w="838200"/>
                <a:gridCol w="2235200"/>
              </a:tblGrid>
              <a:tr h="266700">
                <a:tc>
                  <a:txBody>
                    <a:bodyPr/>
                    <a:lstStyle/>
                    <a:p>
                      <a:pPr indent="0" algn="l">
                        <a:spcBef>
                          <a:spcPts val="0"/>
                        </a:spcBef>
                        <a:spcAft>
                          <a:spcPts val="0"/>
                        </a:spcAft>
                        <a:buNone/>
                      </a:pPr>
                      <a:r>
                        <a:rPr lang="en-US" sz="850" b="1" i="0" dirty="0">
                          <a:solidFill>
                            <a:srgbClr val="FFFFFF"/>
                          </a:solidFill>
                        </a:rPr>
                        <a:t>Product</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License</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Metric</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Required</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Covered</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Gap</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Status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r>
              <a:tr h="279400">
                <a:tc>
                  <a:txBody>
                    <a:bodyPr/>
                    <a:lstStyle/>
                    <a:p>
                      <a:pPr indent="0" algn="l">
                        <a:spcBef>
                          <a:spcPts val="0"/>
                        </a:spcBef>
                        <a:spcAft>
                          <a:spcPts val="0"/>
                        </a:spcAft>
                        <a:buNone/>
                      </a:pPr>
                      <a:r>
                        <a:rPr lang="en-US" sz="950" b="0" i="0" dirty="0">
                          <a:solidFill>
                            <a:srgbClr val="1D2433"/>
                          </a:solidFill>
                        </a:rPr>
                        <a:t>Windows Server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Windows Server Standard core license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Core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112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1" i="0" dirty="0">
                          <a:solidFill>
                            <a:srgbClr val="C62828"/>
                          </a:solidFill>
                        </a:rPr>
                        <a:t>112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1" i="0" dirty="0">
                          <a:solidFill>
                            <a:srgbClr val="A61F1F"/>
                          </a:solidFill>
                        </a:rPr>
                        <a:t>Potential Gap</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r>
              <a:tr h="279400">
                <a:tc>
                  <a:txBody>
                    <a:bodyPr/>
                    <a:lstStyle/>
                    <a:p>
                      <a:pPr indent="0" algn="l">
                        <a:spcBef>
                          <a:spcPts val="0"/>
                        </a:spcBef>
                        <a:spcAft>
                          <a:spcPts val="0"/>
                        </a:spcAft>
                        <a:buNone/>
                      </a:pPr>
                      <a:r>
                        <a:rPr lang="en-US" sz="950" b="0" i="0" dirty="0">
                          <a:solidFill>
                            <a:srgbClr val="1D2433"/>
                          </a:solidFill>
                        </a:rPr>
                        <a:t>Remote Desktop Services</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Remote Desktop Services CAL (User)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42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1" i="0" dirty="0">
                          <a:solidFill>
                            <a:srgbClr val="C62828"/>
                          </a:solidFill>
                        </a:rPr>
                        <a:t>42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1" i="0" dirty="0">
                          <a:solidFill>
                            <a:srgbClr val="A61F1F"/>
                          </a:solidFill>
                        </a:rPr>
                        <a:t>Potential Gap</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r>
              <a:tr h="279400">
                <a:tc>
                  <a:txBody>
                    <a:bodyPr/>
                    <a:lstStyle/>
                    <a:p>
                      <a:pPr indent="0" algn="l">
                        <a:spcBef>
                          <a:spcPts val="0"/>
                        </a:spcBef>
                        <a:spcAft>
                          <a:spcPts val="0"/>
                        </a:spcAft>
                        <a:buNone/>
                      </a:pPr>
                      <a:r>
                        <a:rPr lang="en-US" sz="950" b="0" i="0" dirty="0">
                          <a:solidFill>
                            <a:srgbClr val="1D2433"/>
                          </a:solidFill>
                        </a:rPr>
                        <a:t>Office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Office Professional Plus / LTSC Professional Plus (Device)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Device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42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5</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1" i="0" dirty="0">
                          <a:solidFill>
                            <a:srgbClr val="C62828"/>
                          </a:solidFill>
                        </a:rPr>
                        <a:t>37</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1" i="0" dirty="0">
                          <a:solidFill>
                            <a:srgbClr val="5A1584"/>
                          </a:solidFill>
                        </a:rPr>
                        <a:t>Validation Required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1E6F7"/>
                    </a:solidFill>
                  </a:tcPr>
                </a:tc>
              </a:tr>
              <a:tr h="279400">
                <a:tc>
                  <a:txBody>
                    <a:bodyPr/>
                    <a:lstStyle/>
                    <a:p>
                      <a:pPr indent="0" algn="l">
                        <a:spcBef>
                          <a:spcPts val="0"/>
                        </a:spcBef>
                        <a:spcAft>
                          <a:spcPts val="0"/>
                        </a:spcAft>
                        <a:buNone/>
                      </a:pPr>
                      <a:r>
                        <a:rPr lang="en-US" sz="950" b="0" i="0" dirty="0">
                          <a:solidFill>
                            <a:srgbClr val="1D2433"/>
                          </a:solidFill>
                        </a:rPr>
                        <a:t>Windows Server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Windows Server Datacenter core license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Core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80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48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1" i="0" dirty="0">
                          <a:solidFill>
                            <a:srgbClr val="C62828"/>
                          </a:solidFill>
                        </a:rPr>
                        <a:t>32</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1" i="0" dirty="0">
                          <a:solidFill>
                            <a:srgbClr val="7A5B00"/>
                          </a:solidFill>
                        </a:rPr>
                        <a:t>Partially Covered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r>
              <a:tr h="279400">
                <a:tc>
                  <a:txBody>
                    <a:bodyPr/>
                    <a:lstStyle/>
                    <a:p>
                      <a:pPr indent="0" algn="l">
                        <a:spcBef>
                          <a:spcPts val="0"/>
                        </a:spcBef>
                        <a:spcAft>
                          <a:spcPts val="0"/>
                        </a:spcAft>
                        <a:buNone/>
                      </a:pPr>
                      <a:r>
                        <a:rPr lang="en-US" sz="950" b="0" i="0" dirty="0">
                          <a:solidFill>
                            <a:srgbClr val="1D2433"/>
                          </a:solidFill>
                        </a:rPr>
                        <a:t>Microsoft Entra ID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Microsoft Entra ID P1 (User)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168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150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1" i="0" dirty="0">
                          <a:solidFill>
                            <a:srgbClr val="C62828"/>
                          </a:solidFill>
                        </a:rPr>
                        <a:t>18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1" i="0" dirty="0">
                          <a:solidFill>
                            <a:srgbClr val="7A5B00"/>
                          </a:solidFill>
                        </a:rPr>
                        <a:t>Partially Covered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r>
              <a:tr h="279400">
                <a:tc>
                  <a:txBody>
                    <a:bodyPr/>
                    <a:lstStyle/>
                    <a:p>
                      <a:pPr indent="0" algn="l">
                        <a:spcBef>
                          <a:spcPts val="0"/>
                        </a:spcBef>
                        <a:spcAft>
                          <a:spcPts val="0"/>
                        </a:spcAft>
                        <a:buNone/>
                      </a:pPr>
                      <a:r>
                        <a:rPr lang="en-US" sz="950" b="0" i="0" dirty="0">
                          <a:solidFill>
                            <a:srgbClr val="1D2433"/>
                          </a:solidFill>
                        </a:rPr>
                        <a:t>Windows Server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Windows Server CAL (User)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168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150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1" i="0" dirty="0">
                          <a:solidFill>
                            <a:srgbClr val="C62828"/>
                          </a:solidFill>
                        </a:rPr>
                        <a:t>18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1" i="0" dirty="0">
                          <a:solidFill>
                            <a:srgbClr val="7A5B00"/>
                          </a:solidFill>
                        </a:rPr>
                        <a:t>Partially Covered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r>
              <a:tr h="279400">
                <a:tc>
                  <a:txBody>
                    <a:bodyPr/>
                    <a:lstStyle/>
                    <a:p>
                      <a:pPr indent="0" algn="l">
                        <a:spcBef>
                          <a:spcPts val="0"/>
                        </a:spcBef>
                        <a:spcAft>
                          <a:spcPts val="0"/>
                        </a:spcAft>
                        <a:buNone/>
                      </a:pPr>
                      <a:r>
                        <a:rPr lang="en-US" sz="950" b="0" i="0" dirty="0">
                          <a:solidFill>
                            <a:srgbClr val="1D2433"/>
                          </a:solidFill>
                        </a:rPr>
                        <a:t>SQL Server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SQL Server Enterprise core license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Core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1" i="0" dirty="0">
                          <a:solidFill>
                            <a:srgbClr val="C62828"/>
                          </a:solidFill>
                        </a:rPr>
                        <a:t>8</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1" i="0" dirty="0">
                          <a:solidFill>
                            <a:srgbClr val="A61F1F"/>
                          </a:solidFill>
                        </a:rPr>
                        <a:t>Potential Gap</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r>
              <a:tr h="279400">
                <a:tc>
                  <a:txBody>
                    <a:bodyPr/>
                    <a:lstStyle/>
                    <a:p>
                      <a:pPr indent="0" algn="l">
                        <a:spcBef>
                          <a:spcPts val="0"/>
                        </a:spcBef>
                        <a:spcAft>
                          <a:spcPts val="0"/>
                        </a:spcAft>
                        <a:buNone/>
                      </a:pPr>
                      <a:r>
                        <a:rPr lang="en-US" sz="950" b="0" i="0" dirty="0">
                          <a:solidFill>
                            <a:srgbClr val="1D2433"/>
                          </a:solidFill>
                        </a:rPr>
                        <a:t>Microsoft Entra ID</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Microsoft Entra ID P2 (User)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User</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5</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1" i="0" dirty="0">
                          <a:solidFill>
                            <a:srgbClr val="C62828"/>
                          </a:solidFill>
                        </a:rPr>
                        <a:t>5</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1" i="0" dirty="0">
                          <a:solidFill>
                            <a:srgbClr val="A61F1F"/>
                          </a:solidFill>
                        </a:rPr>
                        <a:t>Potential Gap</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r>
              <a:tr h="279400">
                <a:tc>
                  <a:txBody>
                    <a:bodyPr/>
                    <a:lstStyle/>
                    <a:p>
                      <a:pPr indent="0" algn="l">
                        <a:spcBef>
                          <a:spcPts val="0"/>
                        </a:spcBef>
                        <a:spcAft>
                          <a:spcPts val="0"/>
                        </a:spcAft>
                        <a:buNone/>
                      </a:pPr>
                      <a:r>
                        <a:rPr lang="en-US" sz="950" b="0" i="0" dirty="0">
                          <a:solidFill>
                            <a:srgbClr val="1D2433"/>
                          </a:solidFill>
                        </a:rPr>
                        <a:t>Office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Office Standard / LTSC Standard (Device)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0" i="0" dirty="0">
                          <a:solidFill>
                            <a:srgbClr val="1D2433"/>
                          </a:solidFill>
                        </a:rPr>
                        <a:t>Device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0" i="0" dirty="0">
                          <a:solidFill>
                            <a:srgbClr val="1D2433"/>
                          </a:solidFill>
                        </a:rPr>
                        <a:t>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50" b="1" i="0" dirty="0">
                          <a:solidFill>
                            <a:srgbClr val="C62828"/>
                          </a:solidFill>
                        </a:rPr>
                        <a:t>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50" b="1" i="0" dirty="0">
                          <a:solidFill>
                            <a:srgbClr val="A61F1F"/>
                          </a:solidFill>
                        </a:rPr>
                        <a:t>Potential Gap</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r>
              <a:tr h="279400">
                <a:tc>
                  <a:txBody>
                    <a:bodyPr/>
                    <a:lstStyle/>
                    <a:p>
                      <a:pPr indent="0" algn="l">
                        <a:spcBef>
                          <a:spcPts val="0"/>
                        </a:spcBef>
                        <a:spcAft>
                          <a:spcPts val="0"/>
                        </a:spcAft>
                        <a:buNone/>
                      </a:pPr>
                      <a:r>
                        <a:rPr lang="en-US" sz="950" b="0" i="0" dirty="0">
                          <a:solidFill>
                            <a:srgbClr val="1D2433"/>
                          </a:solidFill>
                        </a:rPr>
                        <a:t>Visio</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Visio Professional (Device)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0" i="0" dirty="0">
                          <a:solidFill>
                            <a:srgbClr val="1D2433"/>
                          </a:solidFill>
                        </a:rPr>
                        <a:t>Device</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0" i="0" dirty="0">
                          <a:solidFill>
                            <a:srgbClr val="1D2433"/>
                          </a:solidFill>
                        </a:rPr>
                        <a:t>0</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50" b="1" i="0" dirty="0">
                          <a:solidFill>
                            <a:srgbClr val="C62828"/>
                          </a:solidFill>
                        </a:rPr>
                        <a:t>1</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50" b="1" i="0" dirty="0">
                          <a:solidFill>
                            <a:srgbClr val="A61F1F"/>
                          </a:solidFill>
                        </a:rPr>
                        <a:t>Potential Gap</a:t>
                      </a:r>
                      <a:endParaRPr lang="en-US" sz="9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r>
            </a:tbl>
          </a:graphicData>
        </a:graphic>
      </p:graphicFrame>
      <p:sp>
        <p:nvSpPr>
          <p:cNvPr id="8" name="TextBox 7"/>
          <p:cNvSpPr txBox="1"/>
          <p:nvPr/>
        </p:nvSpPr>
        <p:spPr>
          <a:xfrm>
            <a:off x="508000" y="4533900"/>
            <a:ext cx="11176000" cy="49174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Each potential gap is a potential procurement requirement that must be validated against the customer's agreements before ordering. 2 further position(s) with a potential gap are listed in the Executive and Technical Reports. 2 further positions require validation or additional data.</a:t>
            </a:r>
            <a:endParaRPr lang="en-US" sz="900" dirty="0"/>
          </a:p>
        </p:txBody>
      </p:sp>
      <p:cxnSp>
        <p:nvCxnSpPr>
          <p:cNvPr id="9" name="Footer line"/>
          <p:cNvCxnSpPr/>
          <p:nvPr/>
        </p:nvCxnSpPr>
        <p:spPr>
          <a:xfrm>
            <a:off x="508000" y="6400800"/>
            <a:ext cx="11176000" cy="0"/>
          </a:xfrm>
          <a:prstGeom prst="line">
            <a:avLst/>
          </a:prstGeom>
          <a:ln w="9525">
            <a:solidFill>
              <a:srgbClr val="D9DEE7"/>
            </a:solidFill>
          </a:ln>
        </p:spPr>
      </p:cxnSp>
      <p:sp>
        <p:nvSpPr>
          <p:cNvPr id="10"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11"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E25C0007}" type="slidenum">
              <a:rPr lang="en-US" sz="900" b="0" i="0" dirty="0">
                <a:solidFill>
                  <a:srgbClr val="5B6475"/>
                </a:solidFill>
              </a:rPr>
              <a:t>7</a:t>
            </a:fld>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Windows activation and clusters">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WINDOWS ACTIVATION</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Windows activation and clusters</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License state reported by Windows on 29 computers — technical activation facts, not a legal determination</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KPI Activated" descr="Activated: 19 (of 29 Windows computers)"/>
          <p:cNvSpPr/>
          <p:nvPr/>
        </p:nvSpPr>
        <p:spPr>
          <a:xfrm>
            <a:off x="508000" y="1346200"/>
            <a:ext cx="2113280" cy="1092200"/>
          </a:xfrm>
          <a:prstGeom prst="rect">
            <a:avLst/>
          </a:prstGeom>
          <a:solidFill>
            <a:srgbClr val="F5F7FA"/>
          </a:solidFill>
          <a:ln>
            <a:noFill/>
          </a:ln>
        </p:spPr>
      </p:sp>
      <p:sp>
        <p:nvSpPr>
          <p:cNvPr id="8" name="Shape 7"/>
          <p:cNvSpPr/>
          <p:nvPr/>
        </p:nvSpPr>
        <p:spPr>
          <a:xfrm>
            <a:off x="508000" y="1346200"/>
            <a:ext cx="50800" cy="1092200"/>
          </a:xfrm>
          <a:prstGeom prst="rect">
            <a:avLst/>
          </a:prstGeom>
          <a:solidFill>
            <a:srgbClr val="2E7D32"/>
          </a:solidFill>
          <a:ln>
            <a:noFill/>
          </a:ln>
        </p:spPr>
      </p:sp>
      <p:sp>
        <p:nvSpPr>
          <p:cNvPr id="9" name="TextBox 8"/>
          <p:cNvSpPr txBox="1"/>
          <p:nvPr/>
        </p:nvSpPr>
        <p:spPr>
          <a:xfrm>
            <a:off x="711200" y="14859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ACTIVATED</a:t>
            </a:r>
            <a:endParaRPr lang="en-US" sz="850" dirty="0"/>
          </a:p>
        </p:txBody>
      </p:sp>
      <p:sp>
        <p:nvSpPr>
          <p:cNvPr id="10" name="TextBox 9"/>
          <p:cNvSpPr txBox="1"/>
          <p:nvPr/>
        </p:nvSpPr>
        <p:spPr>
          <a:xfrm>
            <a:off x="711200" y="1689100"/>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19</a:t>
            </a:r>
            <a:endParaRPr lang="en-US" sz="2600" dirty="0"/>
          </a:p>
        </p:txBody>
      </p:sp>
      <p:sp>
        <p:nvSpPr>
          <p:cNvPr id="11" name="TextBox 10"/>
          <p:cNvSpPr txBox="1"/>
          <p:nvPr/>
        </p:nvSpPr>
        <p:spPr>
          <a:xfrm>
            <a:off x="711200" y="21463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of 29 Windows computers</a:t>
            </a:r>
            <a:endParaRPr lang="en-US" sz="900" dirty="0"/>
          </a:p>
        </p:txBody>
      </p:sp>
      <p:sp>
        <p:nvSpPr>
          <p:cNvPr id="12" name="KPI Not activated" descr="Not activated: 2 (key installed, not activated)"/>
          <p:cNvSpPr/>
          <p:nvPr/>
        </p:nvSpPr>
        <p:spPr>
          <a:xfrm>
            <a:off x="2773680" y="1346200"/>
            <a:ext cx="2113280" cy="1092200"/>
          </a:xfrm>
          <a:prstGeom prst="rect">
            <a:avLst/>
          </a:prstGeom>
          <a:solidFill>
            <a:srgbClr val="F5F7FA"/>
          </a:solidFill>
          <a:ln>
            <a:noFill/>
          </a:ln>
        </p:spPr>
      </p:sp>
      <p:sp>
        <p:nvSpPr>
          <p:cNvPr id="13" name="Shape 12"/>
          <p:cNvSpPr/>
          <p:nvPr/>
        </p:nvSpPr>
        <p:spPr>
          <a:xfrm>
            <a:off x="2773680" y="1346200"/>
            <a:ext cx="50800" cy="1092200"/>
          </a:xfrm>
          <a:prstGeom prst="rect">
            <a:avLst/>
          </a:prstGeom>
          <a:solidFill>
            <a:srgbClr val="C62828"/>
          </a:solidFill>
          <a:ln>
            <a:noFill/>
          </a:ln>
        </p:spPr>
      </p:sp>
      <p:sp>
        <p:nvSpPr>
          <p:cNvPr id="14" name="TextBox 13"/>
          <p:cNvSpPr txBox="1"/>
          <p:nvPr/>
        </p:nvSpPr>
        <p:spPr>
          <a:xfrm>
            <a:off x="2976880" y="14859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NOT ACTIVATED</a:t>
            </a:r>
            <a:endParaRPr lang="en-US" sz="850" dirty="0"/>
          </a:p>
        </p:txBody>
      </p:sp>
      <p:sp>
        <p:nvSpPr>
          <p:cNvPr id="15" name="TextBox 14"/>
          <p:cNvSpPr txBox="1"/>
          <p:nvPr/>
        </p:nvSpPr>
        <p:spPr>
          <a:xfrm>
            <a:off x="2976880" y="1689100"/>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C62828"/>
                </a:solidFill>
                <a:latin typeface="Segoe UI Semibold"/>
                <a:cs typeface="Segoe UI Semibold"/>
              </a:rPr>
              <a:t>2</a:t>
            </a:r>
            <a:endParaRPr lang="en-US" sz="2600" dirty="0"/>
          </a:p>
        </p:txBody>
      </p:sp>
      <p:sp>
        <p:nvSpPr>
          <p:cNvPr id="16" name="TextBox 15"/>
          <p:cNvSpPr txBox="1"/>
          <p:nvPr/>
        </p:nvSpPr>
        <p:spPr>
          <a:xfrm>
            <a:off x="2976880" y="21463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key installed, not activated</a:t>
            </a:r>
            <a:endParaRPr lang="en-US" sz="900" dirty="0"/>
          </a:p>
        </p:txBody>
      </p:sp>
      <p:sp>
        <p:nvSpPr>
          <p:cNvPr id="17" name="KPI No product key" descr="No product key: 1 (no Windows key installed)"/>
          <p:cNvSpPr/>
          <p:nvPr/>
        </p:nvSpPr>
        <p:spPr>
          <a:xfrm>
            <a:off x="5039360" y="1346200"/>
            <a:ext cx="2113280" cy="1092200"/>
          </a:xfrm>
          <a:prstGeom prst="rect">
            <a:avLst/>
          </a:prstGeom>
          <a:solidFill>
            <a:srgbClr val="F5F7FA"/>
          </a:solidFill>
          <a:ln>
            <a:noFill/>
          </a:ln>
        </p:spPr>
      </p:sp>
      <p:sp>
        <p:nvSpPr>
          <p:cNvPr id="18" name="Shape 17"/>
          <p:cNvSpPr/>
          <p:nvPr/>
        </p:nvSpPr>
        <p:spPr>
          <a:xfrm>
            <a:off x="5039360" y="1346200"/>
            <a:ext cx="50800" cy="1092200"/>
          </a:xfrm>
          <a:prstGeom prst="rect">
            <a:avLst/>
          </a:prstGeom>
          <a:solidFill>
            <a:srgbClr val="D9A400"/>
          </a:solidFill>
          <a:ln>
            <a:noFill/>
          </a:ln>
        </p:spPr>
      </p:sp>
      <p:sp>
        <p:nvSpPr>
          <p:cNvPr id="19" name="TextBox 18"/>
          <p:cNvSpPr txBox="1"/>
          <p:nvPr/>
        </p:nvSpPr>
        <p:spPr>
          <a:xfrm>
            <a:off x="5242560" y="14859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NO PRODUCT KEY</a:t>
            </a:r>
            <a:endParaRPr lang="en-US" sz="850" dirty="0"/>
          </a:p>
        </p:txBody>
      </p:sp>
      <p:sp>
        <p:nvSpPr>
          <p:cNvPr id="20" name="TextBox 19"/>
          <p:cNvSpPr txBox="1"/>
          <p:nvPr/>
        </p:nvSpPr>
        <p:spPr>
          <a:xfrm>
            <a:off x="5242560" y="1689100"/>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1F3A5F"/>
                </a:solidFill>
                <a:latin typeface="Segoe UI Semibold"/>
                <a:cs typeface="Segoe UI Semibold"/>
              </a:rPr>
              <a:t>1</a:t>
            </a:r>
            <a:endParaRPr lang="en-US" sz="2600" dirty="0"/>
          </a:p>
        </p:txBody>
      </p:sp>
      <p:sp>
        <p:nvSpPr>
          <p:cNvPr id="21" name="TextBox 20"/>
          <p:cNvSpPr txBox="1"/>
          <p:nvPr/>
        </p:nvSpPr>
        <p:spPr>
          <a:xfrm>
            <a:off x="5242560" y="21463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no Windows key installed</a:t>
            </a:r>
            <a:endParaRPr lang="en-US" sz="900" dirty="0"/>
          </a:p>
        </p:txBody>
      </p:sp>
      <p:sp>
        <p:nvSpPr>
          <p:cNvPr id="22" name="KPI Not verified" descr="Not verified: 7 (license state not collected)"/>
          <p:cNvSpPr/>
          <p:nvPr/>
        </p:nvSpPr>
        <p:spPr>
          <a:xfrm>
            <a:off x="7305040" y="1346200"/>
            <a:ext cx="2113280" cy="1092200"/>
          </a:xfrm>
          <a:prstGeom prst="rect">
            <a:avLst/>
          </a:prstGeom>
          <a:solidFill>
            <a:srgbClr val="F5F7FA"/>
          </a:solidFill>
          <a:ln>
            <a:noFill/>
          </a:ln>
        </p:spPr>
      </p:sp>
      <p:sp>
        <p:nvSpPr>
          <p:cNvPr id="23" name="Shape 22"/>
          <p:cNvSpPr/>
          <p:nvPr/>
        </p:nvSpPr>
        <p:spPr>
          <a:xfrm>
            <a:off x="7305040" y="1346200"/>
            <a:ext cx="50800" cy="1092200"/>
          </a:xfrm>
          <a:prstGeom prst="rect">
            <a:avLst/>
          </a:prstGeom>
          <a:solidFill>
            <a:srgbClr val="6A1B9A"/>
          </a:solidFill>
          <a:ln>
            <a:noFill/>
          </a:ln>
        </p:spPr>
      </p:sp>
      <p:sp>
        <p:nvSpPr>
          <p:cNvPr id="24" name="TextBox 23"/>
          <p:cNvSpPr txBox="1"/>
          <p:nvPr/>
        </p:nvSpPr>
        <p:spPr>
          <a:xfrm>
            <a:off x="7508240" y="14859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NOT VERIFIED</a:t>
            </a:r>
            <a:endParaRPr lang="en-US" sz="850" dirty="0"/>
          </a:p>
        </p:txBody>
      </p:sp>
      <p:sp>
        <p:nvSpPr>
          <p:cNvPr id="25" name="TextBox 24"/>
          <p:cNvSpPr txBox="1"/>
          <p:nvPr/>
        </p:nvSpPr>
        <p:spPr>
          <a:xfrm>
            <a:off x="7508240" y="1689100"/>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6A1B9A"/>
                </a:solidFill>
                <a:latin typeface="Segoe UI Semibold"/>
                <a:cs typeface="Segoe UI Semibold"/>
              </a:rPr>
              <a:t>7</a:t>
            </a:r>
            <a:endParaRPr lang="en-US" sz="2600" dirty="0"/>
          </a:p>
        </p:txBody>
      </p:sp>
      <p:sp>
        <p:nvSpPr>
          <p:cNvPr id="26" name="TextBox 25"/>
          <p:cNvSpPr txBox="1"/>
          <p:nvPr/>
        </p:nvSpPr>
        <p:spPr>
          <a:xfrm>
            <a:off x="7508240" y="21463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license state not collected</a:t>
            </a:r>
            <a:endParaRPr lang="en-US" sz="900" dirty="0"/>
          </a:p>
        </p:txBody>
      </p:sp>
      <p:sp>
        <p:nvSpPr>
          <p:cNvPr id="27" name="KPI Clusters at risk" descr="Clusters at risk: 2 of 2 (potential gap / validation)"/>
          <p:cNvSpPr/>
          <p:nvPr/>
        </p:nvSpPr>
        <p:spPr>
          <a:xfrm>
            <a:off x="9570720" y="1346200"/>
            <a:ext cx="2113280" cy="1092200"/>
          </a:xfrm>
          <a:prstGeom prst="rect">
            <a:avLst/>
          </a:prstGeom>
          <a:solidFill>
            <a:srgbClr val="F5F7FA"/>
          </a:solidFill>
          <a:ln>
            <a:noFill/>
          </a:ln>
        </p:spPr>
      </p:sp>
      <p:sp>
        <p:nvSpPr>
          <p:cNvPr id="28" name="Shape 27"/>
          <p:cNvSpPr/>
          <p:nvPr/>
        </p:nvSpPr>
        <p:spPr>
          <a:xfrm>
            <a:off x="9570720" y="1346200"/>
            <a:ext cx="50800" cy="1092200"/>
          </a:xfrm>
          <a:prstGeom prst="rect">
            <a:avLst/>
          </a:prstGeom>
          <a:solidFill>
            <a:srgbClr val="C62828"/>
          </a:solidFill>
          <a:ln>
            <a:noFill/>
          </a:ln>
        </p:spPr>
      </p:sp>
      <p:sp>
        <p:nvSpPr>
          <p:cNvPr id="29" name="TextBox 28"/>
          <p:cNvSpPr txBox="1"/>
          <p:nvPr/>
        </p:nvSpPr>
        <p:spPr>
          <a:xfrm>
            <a:off x="9773920" y="14859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1" i="0" spc="50" dirty="0">
                <a:solidFill>
                  <a:srgbClr val="5B6475"/>
                </a:solidFill>
              </a:rPr>
              <a:t>CLUSTERS AT RISK</a:t>
            </a:r>
            <a:endParaRPr lang="en-US" sz="850" dirty="0"/>
          </a:p>
        </p:txBody>
      </p:sp>
      <p:sp>
        <p:nvSpPr>
          <p:cNvPr id="30" name="TextBox 29"/>
          <p:cNvSpPr txBox="1"/>
          <p:nvPr/>
        </p:nvSpPr>
        <p:spPr>
          <a:xfrm>
            <a:off x="9773920" y="1689100"/>
            <a:ext cx="1757680" cy="4572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600" b="0" i="0" dirty="0">
                <a:solidFill>
                  <a:srgbClr val="C62828"/>
                </a:solidFill>
                <a:latin typeface="Segoe UI Semibold"/>
                <a:cs typeface="Segoe UI Semibold"/>
              </a:rPr>
              <a:t>2 of 2</a:t>
            </a:r>
            <a:endParaRPr lang="en-US" sz="2600" dirty="0"/>
          </a:p>
        </p:txBody>
      </p:sp>
      <p:sp>
        <p:nvSpPr>
          <p:cNvPr id="31" name="TextBox 30"/>
          <p:cNvSpPr txBox="1"/>
          <p:nvPr/>
        </p:nvSpPr>
        <p:spPr>
          <a:xfrm>
            <a:off x="9773920" y="2146300"/>
            <a:ext cx="175768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potential gap / validation</a:t>
            </a:r>
            <a:endParaRPr lang="en-US" sz="900" dirty="0"/>
          </a:p>
        </p:txBody>
      </p:sp>
      <p:sp>
        <p:nvSpPr>
          <p:cNvPr id="32" name="Shape 31" descr="Activated: 19"/>
          <p:cNvSpPr/>
          <p:nvPr/>
        </p:nvSpPr>
        <p:spPr>
          <a:xfrm>
            <a:off x="508000" y="2641600"/>
            <a:ext cx="7322207" cy="279400"/>
          </a:xfrm>
          <a:prstGeom prst="rect">
            <a:avLst/>
          </a:prstGeom>
          <a:solidFill>
            <a:srgbClr val="2E7D32"/>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19</a:t>
            </a:r>
            <a:endParaRPr lang="en-US" sz="1000" dirty="0"/>
          </a:p>
        </p:txBody>
      </p:sp>
      <p:sp>
        <p:nvSpPr>
          <p:cNvPr id="33" name="Shape 32" descr="Not activated: 2"/>
          <p:cNvSpPr/>
          <p:nvPr/>
        </p:nvSpPr>
        <p:spPr>
          <a:xfrm>
            <a:off x="7830207" y="2641600"/>
            <a:ext cx="770759" cy="279400"/>
          </a:xfrm>
          <a:prstGeom prst="rect">
            <a:avLst/>
          </a:prstGeom>
          <a:solidFill>
            <a:srgbClr val="C62828"/>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2</a:t>
            </a:r>
            <a:endParaRPr lang="en-US" sz="1000" dirty="0"/>
          </a:p>
        </p:txBody>
      </p:sp>
      <p:sp>
        <p:nvSpPr>
          <p:cNvPr id="34" name="Shape 33" descr="No product key installed: 1"/>
          <p:cNvSpPr/>
          <p:nvPr/>
        </p:nvSpPr>
        <p:spPr>
          <a:xfrm>
            <a:off x="8600966" y="2641600"/>
            <a:ext cx="385379" cy="279400"/>
          </a:xfrm>
          <a:prstGeom prst="rect">
            <a:avLst/>
          </a:prstGeom>
          <a:solidFill>
            <a:srgbClr val="D9A400"/>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1</a:t>
            </a:r>
            <a:endParaRPr lang="en-US" sz="1000" dirty="0"/>
          </a:p>
        </p:txBody>
      </p:sp>
      <p:sp>
        <p:nvSpPr>
          <p:cNvPr id="35" name="Shape 34" descr="Not verified: 7"/>
          <p:cNvSpPr/>
          <p:nvPr/>
        </p:nvSpPr>
        <p:spPr>
          <a:xfrm>
            <a:off x="8986345" y="2641600"/>
            <a:ext cx="2697655" cy="279400"/>
          </a:xfrm>
          <a:prstGeom prst="rect">
            <a:avLst/>
          </a:prstGeom>
          <a:solidFill>
            <a:srgbClr val="6A1B9A"/>
          </a:solidFill>
          <a:ln w="12700">
            <a:solidFill>
              <a:srgbClr val="FFFFFF"/>
            </a:solidFill>
          </a:ln>
        </p:spPr>
        <p:txBody>
          <a:bodyPr wrap="square" lIns="0" tIns="0" rIns="0" bIns="0" rtlCol="0" anchor="ctr">
            <a:noAutofit/>
          </a:bodyPr>
          <a:lstStyle/>
          <a:p>
            <a:pPr indent="0" algn="ctr">
              <a:spcBef>
                <a:spcPts val="0"/>
              </a:spcBef>
              <a:spcAft>
                <a:spcPts val="0"/>
              </a:spcAft>
              <a:buNone/>
            </a:pPr>
            <a:r>
              <a:rPr lang="en-US" sz="1000" b="1" i="0" dirty="0">
                <a:solidFill>
                  <a:srgbClr val="FFFFFF"/>
                </a:solidFill>
              </a:rPr>
              <a:t>7</a:t>
            </a:r>
            <a:endParaRPr lang="en-US" sz="1000" dirty="0"/>
          </a:p>
        </p:txBody>
      </p:sp>
      <p:sp>
        <p:nvSpPr>
          <p:cNvPr id="36" name="Shape 35"/>
          <p:cNvSpPr/>
          <p:nvPr/>
        </p:nvSpPr>
        <p:spPr>
          <a:xfrm>
            <a:off x="508000" y="3028950"/>
            <a:ext cx="127000" cy="127000"/>
          </a:xfrm>
          <a:prstGeom prst="roundRect">
            <a:avLst>
              <a:gd name="adj" fmla="val 20000"/>
            </a:avLst>
          </a:prstGeom>
          <a:solidFill>
            <a:srgbClr val="2E7D32"/>
          </a:solidFill>
          <a:ln>
            <a:noFill/>
          </a:ln>
        </p:spPr>
      </p:sp>
      <p:sp>
        <p:nvSpPr>
          <p:cNvPr id="37" name="TextBox 36"/>
          <p:cNvSpPr txBox="1"/>
          <p:nvPr/>
        </p:nvSpPr>
        <p:spPr>
          <a:xfrm>
            <a:off x="685800" y="2997200"/>
            <a:ext cx="860797"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Activated (19)</a:t>
            </a:r>
            <a:endParaRPr lang="en-US" sz="950" dirty="0"/>
          </a:p>
        </p:txBody>
      </p:sp>
      <p:sp>
        <p:nvSpPr>
          <p:cNvPr id="38" name="Shape 37"/>
          <p:cNvSpPr/>
          <p:nvPr/>
        </p:nvSpPr>
        <p:spPr>
          <a:xfrm>
            <a:off x="1698997" y="3028950"/>
            <a:ext cx="127000" cy="127000"/>
          </a:xfrm>
          <a:prstGeom prst="roundRect">
            <a:avLst>
              <a:gd name="adj" fmla="val 20000"/>
            </a:avLst>
          </a:prstGeom>
          <a:solidFill>
            <a:srgbClr val="C62828"/>
          </a:solidFill>
          <a:ln>
            <a:noFill/>
          </a:ln>
        </p:spPr>
      </p:sp>
      <p:sp>
        <p:nvSpPr>
          <p:cNvPr id="39" name="TextBox 38"/>
          <p:cNvSpPr txBox="1"/>
          <p:nvPr/>
        </p:nvSpPr>
        <p:spPr>
          <a:xfrm>
            <a:off x="1876797" y="2997200"/>
            <a:ext cx="1014202"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Not activated (2)</a:t>
            </a:r>
            <a:endParaRPr lang="en-US" sz="950" dirty="0"/>
          </a:p>
        </p:txBody>
      </p:sp>
      <p:sp>
        <p:nvSpPr>
          <p:cNvPr id="40" name="Shape 39"/>
          <p:cNvSpPr/>
          <p:nvPr/>
        </p:nvSpPr>
        <p:spPr>
          <a:xfrm>
            <a:off x="3043399" y="3028950"/>
            <a:ext cx="127000" cy="127000"/>
          </a:xfrm>
          <a:prstGeom prst="roundRect">
            <a:avLst>
              <a:gd name="adj" fmla="val 20000"/>
            </a:avLst>
          </a:prstGeom>
          <a:solidFill>
            <a:srgbClr val="D9A400"/>
          </a:solidFill>
          <a:ln>
            <a:noFill/>
          </a:ln>
        </p:spPr>
      </p:sp>
      <p:sp>
        <p:nvSpPr>
          <p:cNvPr id="41" name="TextBox 40"/>
          <p:cNvSpPr txBox="1"/>
          <p:nvPr/>
        </p:nvSpPr>
        <p:spPr>
          <a:xfrm>
            <a:off x="3221199" y="2997200"/>
            <a:ext cx="1602488"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No product key installed (1)</a:t>
            </a:r>
            <a:endParaRPr lang="en-US" sz="950" dirty="0"/>
          </a:p>
        </p:txBody>
      </p:sp>
      <p:sp>
        <p:nvSpPr>
          <p:cNvPr id="42" name="Shape 41"/>
          <p:cNvSpPr/>
          <p:nvPr/>
        </p:nvSpPr>
        <p:spPr>
          <a:xfrm>
            <a:off x="4976087" y="3028950"/>
            <a:ext cx="127000" cy="127000"/>
          </a:xfrm>
          <a:prstGeom prst="roundRect">
            <a:avLst>
              <a:gd name="adj" fmla="val 20000"/>
            </a:avLst>
          </a:prstGeom>
          <a:solidFill>
            <a:srgbClr val="6A1B9A"/>
          </a:solidFill>
          <a:ln>
            <a:noFill/>
          </a:ln>
        </p:spPr>
      </p:sp>
      <p:sp>
        <p:nvSpPr>
          <p:cNvPr id="43" name="TextBox 42"/>
          <p:cNvSpPr txBox="1"/>
          <p:nvPr/>
        </p:nvSpPr>
        <p:spPr>
          <a:xfrm>
            <a:off x="5153887" y="2997200"/>
            <a:ext cx="925953"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Not verified (7)</a:t>
            </a:r>
            <a:endParaRPr lang="en-US" sz="950" dirty="0"/>
          </a:p>
        </p:txBody>
      </p:sp>
      <p:sp>
        <p:nvSpPr>
          <p:cNvPr id="44" name="TextBox 43"/>
          <p:cNvSpPr txBox="1"/>
          <p:nvPr/>
        </p:nvSpPr>
        <p:spPr>
          <a:xfrm>
            <a:off x="508000" y="33274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1F3A5F"/>
                </a:solidFill>
                <a:latin typeface="Segoe UI Semibold"/>
                <a:cs typeface="Segoe UI Semibold"/>
              </a:rPr>
              <a:t>Clusters</a:t>
            </a:r>
            <a:endParaRPr lang="en-US" sz="1200" dirty="0"/>
          </a:p>
        </p:txBody>
      </p:sp>
      <p:graphicFrame>
        <p:nvGraphicFramePr>
          <p:cNvPr id="45" name="Table 44" descr="Clusters at risk"/>
          <p:cNvGraphicFramePr>
            <a:graphicFrameLocks noGrp="1"/>
          </p:cNvGraphicFramePr>
          <p:nvPr/>
        </p:nvGraphicFramePr>
        <p:xfrm>
          <a:off x="508000" y="3632200"/>
          <a:ext cx="11176000" cy="1104900"/>
        </p:xfrm>
        <a:graphic>
          <a:graphicData uri="http://schemas.openxmlformats.org/drawingml/2006/table">
            <a:tbl>
              <a:tblPr firstRow="1" bandRow="1"/>
              <a:tblGrid>
                <a:gridCol w="1905000"/>
                <a:gridCol w="1905000"/>
                <a:gridCol w="711200"/>
                <a:gridCol w="1092200"/>
                <a:gridCol w="1905000"/>
                <a:gridCol w="3657600"/>
              </a:tblGrid>
              <a:tr h="266700">
                <a:tc>
                  <a:txBody>
                    <a:bodyPr/>
                    <a:lstStyle/>
                    <a:p>
                      <a:pPr indent="0" algn="l">
                        <a:spcBef>
                          <a:spcPts val="0"/>
                        </a:spcBef>
                        <a:spcAft>
                          <a:spcPts val="0"/>
                        </a:spcAft>
                        <a:buNone/>
                      </a:pPr>
                      <a:r>
                        <a:rPr lang="en-US" sz="850" b="1" i="0" dirty="0">
                          <a:solidFill>
                            <a:srgbClr val="FFFFFF"/>
                          </a:solidFill>
                        </a:rPr>
                        <a:t>Cluster</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Platform</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Nodes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Required cores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Status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Summary</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r>
              <a:tr h="419100">
                <a:tc>
                  <a:txBody>
                    <a:bodyPr/>
                    <a:lstStyle/>
                    <a:p>
                      <a:pPr indent="0" algn="l">
                        <a:spcBef>
                          <a:spcPts val="0"/>
                        </a:spcBef>
                        <a:spcAft>
                          <a:spcPts val="0"/>
                        </a:spcAft>
                        <a:buNone/>
                      </a:pPr>
                      <a:r>
                        <a:rPr lang="en-US" sz="900" b="1" i="0" dirty="0">
                          <a:solidFill>
                            <a:srgbClr val="1D2433"/>
                          </a:solidFill>
                        </a:rPr>
                        <a:t>HVCLU01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Windows Server failover cluster (Hyper-V)</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80</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1" i="0" dirty="0">
                          <a:solidFill>
                            <a:srgbClr val="A61F1F"/>
                          </a:solidFill>
                        </a:rPr>
                        <a:t>Potential Gap</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c>
                  <a:txBody>
                    <a:bodyPr/>
                    <a:lstStyle/>
                    <a:p>
                      <a:pPr indent="0" algn="l">
                        <a:spcBef>
                          <a:spcPts val="0"/>
                        </a:spcBef>
                        <a:spcAft>
                          <a:spcPts val="0"/>
                        </a:spcAft>
                        <a:buNone/>
                      </a:pPr>
                      <a:r>
                        <a:rPr lang="en-US" sz="900" b="0" i="0" dirty="0">
                          <a:solidFill>
                            <a:srgbClr val="1D2433"/>
                          </a:solidFill>
                        </a:rPr>
                        <a:t>Potential licensing gap: organization-wide shortfall of 32 Datacenter core licenses; this cluster requires 80 Datacenter cor…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419100">
                <a:tc>
                  <a:txBody>
                    <a:bodyPr/>
                    <a:lstStyle/>
                    <a:p>
                      <a:pPr indent="0" algn="l">
                        <a:spcBef>
                          <a:spcPts val="0"/>
                        </a:spcBef>
                        <a:spcAft>
                          <a:spcPts val="0"/>
                        </a:spcAft>
                        <a:buNone/>
                      </a:pPr>
                      <a:r>
                        <a:rPr lang="en-US" sz="900" b="1" i="0" dirty="0">
                          <a:solidFill>
                            <a:srgbClr val="1D2433"/>
                          </a:solidFill>
                        </a:rPr>
                        <a:t>VMW-CLU01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VMware vSphere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112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1" i="0" dirty="0">
                          <a:solidFill>
                            <a:srgbClr val="A61F1F"/>
                          </a:solidFill>
                        </a:rPr>
                        <a:t>Potential Gap</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c>
                  <a:txBody>
                    <a:bodyPr/>
                    <a:lstStyle/>
                    <a:p>
                      <a:pPr indent="0" algn="l">
                        <a:spcBef>
                          <a:spcPts val="0"/>
                        </a:spcBef>
                        <a:spcAft>
                          <a:spcPts val="0"/>
                        </a:spcAft>
                        <a:buNone/>
                      </a:pPr>
                      <a:r>
                        <a:rPr lang="en-US" sz="900" b="0" i="0" dirty="0">
                          <a:solidFill>
                            <a:srgbClr val="1D2433"/>
                          </a:solidFill>
                        </a:rPr>
                        <a:t>Potential licensing gap: organization-wide shortfall of 112 Standard core licenses; this cluster requires 112 Standard core…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bl>
          </a:graphicData>
        </a:graphic>
      </p:graphicFrame>
      <p:sp>
        <p:nvSpPr>
          <p:cNvPr id="46" name="TextBox 45"/>
          <p:cNvSpPr txBox="1"/>
          <p:nvPr/>
        </p:nvSpPr>
        <p:spPr>
          <a:xfrm>
            <a:off x="508000" y="4813300"/>
            <a:ext cx="11176000" cy="336296"/>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10 Windows computers to review (not activated, no product key or not verified) are listed in the Technical Report and in the Windows License State sheet of AssessmentReport.xlsx.</a:t>
            </a:r>
            <a:endParaRPr lang="en-US" sz="900" dirty="0"/>
          </a:p>
        </p:txBody>
      </p:sp>
      <p:cxnSp>
        <p:nvCxnSpPr>
          <p:cNvPr id="47" name="Footer line"/>
          <p:cNvCxnSpPr/>
          <p:nvPr/>
        </p:nvCxnSpPr>
        <p:spPr>
          <a:xfrm>
            <a:off x="508000" y="6400800"/>
            <a:ext cx="11176000" cy="0"/>
          </a:xfrm>
          <a:prstGeom prst="line">
            <a:avLst/>
          </a:prstGeom>
          <a:ln w="9525">
            <a:solidFill>
              <a:srgbClr val="D9DEE7"/>
            </a:solidFill>
          </a:ln>
        </p:spPr>
      </p:cxnSp>
      <p:sp>
        <p:nvSpPr>
          <p:cNvPr id="48"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49"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9CDAD0008}" type="slidenum">
              <a:rPr lang="en-US" sz="900" b="0" i="0" dirty="0">
                <a:solidFill>
                  <a:srgbClr val="5B6475"/>
                </a:solidFill>
              </a:rPr>
              <a:t>8</a:t>
            </a:fld>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Potential procurement requirements (1 of 2)">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PROCUREMENT</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Potential procurement requirements (1 of 2)</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Licenses that may need to be procured to cover the potential gaps — validate before ordering</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graphicFrame>
        <p:nvGraphicFramePr>
          <p:cNvPr id="7" name="Table 6" descr="Potential procurement requirements"/>
          <p:cNvGraphicFramePr>
            <a:graphicFrameLocks noGrp="1"/>
          </p:cNvGraphicFramePr>
          <p:nvPr/>
        </p:nvGraphicFramePr>
        <p:xfrm>
          <a:off x="508000" y="1346200"/>
          <a:ext cx="11176000" cy="3949700"/>
        </p:xfrm>
        <a:graphic>
          <a:graphicData uri="http://schemas.openxmlformats.org/drawingml/2006/table">
            <a:tbl>
              <a:tblPr firstRow="1" bandRow="1"/>
              <a:tblGrid>
                <a:gridCol w="1219200"/>
                <a:gridCol w="3048000"/>
                <a:gridCol w="584200"/>
                <a:gridCol w="482600"/>
                <a:gridCol w="1422400"/>
                <a:gridCol w="965200"/>
                <a:gridCol w="1168400"/>
                <a:gridCol w="2286000"/>
              </a:tblGrid>
              <a:tr h="406400">
                <a:tc>
                  <a:txBody>
                    <a:bodyPr/>
                    <a:lstStyle/>
                    <a:p>
                      <a:pPr indent="0" algn="l">
                        <a:spcBef>
                          <a:spcPts val="0"/>
                        </a:spcBef>
                        <a:spcAft>
                          <a:spcPts val="0"/>
                        </a:spcAft>
                        <a:buNone/>
                      </a:pPr>
                      <a:r>
                        <a:rPr lang="en-US" sz="850" b="1" i="0" dirty="0">
                          <a:solidFill>
                            <a:srgbClr val="FFFFFF"/>
                          </a:solidFill>
                        </a:rPr>
                        <a:t>Product</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License / SKU</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Metric</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Qty</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Order as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Indicative unit price</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Indicative cost</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Status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r>
              <a:tr h="266700">
                <a:tc>
                  <a:txBody>
                    <a:bodyPr/>
                    <a:lstStyle/>
                    <a:p>
                      <a:pPr indent="0" algn="l">
                        <a:spcBef>
                          <a:spcPts val="0"/>
                        </a:spcBef>
                        <a:spcAft>
                          <a:spcPts val="0"/>
                        </a:spcAft>
                        <a:buNone/>
                      </a:pPr>
                      <a:r>
                        <a:rPr lang="en-US" sz="900" b="0" i="0" dirty="0">
                          <a:solidFill>
                            <a:srgbClr val="1D2433"/>
                          </a:solidFill>
                        </a:rPr>
                        <a:t>Windows Server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Windows Server CAL - 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18</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18 x user licenses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419100">
                <a:tc>
                  <a:txBody>
                    <a:bodyPr/>
                    <a:lstStyle/>
                    <a:p>
                      <a:pPr indent="0" algn="l">
                        <a:spcBef>
                          <a:spcPts val="0"/>
                        </a:spcBef>
                        <a:spcAft>
                          <a:spcPts val="0"/>
                        </a:spcAft>
                        <a:buNone/>
                      </a:pPr>
                      <a:r>
                        <a:rPr lang="en-US" sz="900" b="0" i="0" dirty="0">
                          <a:solidFill>
                            <a:srgbClr val="1D2433"/>
                          </a:solidFill>
                        </a:rPr>
                        <a:t>Windows Server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Windows Server Datacenter - core licenses (16-core / 2-core packs)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Core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32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2 x 16-core pack</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USD 423</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USD 13,542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419100">
                <a:tc>
                  <a:txBody>
                    <a:bodyPr/>
                    <a:lstStyle/>
                    <a:p>
                      <a:pPr indent="0" algn="l">
                        <a:spcBef>
                          <a:spcPts val="0"/>
                        </a:spcBef>
                        <a:spcAft>
                          <a:spcPts val="0"/>
                        </a:spcAft>
                        <a:buNone/>
                      </a:pPr>
                      <a:r>
                        <a:rPr lang="en-US" sz="900" b="0" i="0" dirty="0">
                          <a:solidFill>
                            <a:srgbClr val="1D2433"/>
                          </a:solidFill>
                        </a:rPr>
                        <a:t>Windows Server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Windows Server Standard - core licenses (16-core / 2-core packs)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Core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112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7 x 16-core pack</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USD 74</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USD 8,232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419100">
                <a:tc>
                  <a:txBody>
                    <a:bodyPr/>
                    <a:lstStyle/>
                    <a:p>
                      <a:pPr indent="0" algn="l">
                        <a:spcBef>
                          <a:spcPts val="0"/>
                        </a:spcBef>
                        <a:spcAft>
                          <a:spcPts val="0"/>
                        </a:spcAft>
                        <a:buNone/>
                      </a:pPr>
                      <a:r>
                        <a:rPr lang="en-US" sz="900" b="0" i="0" dirty="0">
                          <a:solidFill>
                            <a:srgbClr val="1D2433"/>
                          </a:solidFill>
                        </a:rPr>
                        <a:t>Remote Desktop Services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Remote Desktop Services CAL - 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42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42 x user licenses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66700">
                <a:tc>
                  <a:txBody>
                    <a:bodyPr/>
                    <a:lstStyle/>
                    <a:p>
                      <a:pPr indent="0" algn="l">
                        <a:spcBef>
                          <a:spcPts val="0"/>
                        </a:spcBef>
                        <a:spcAft>
                          <a:spcPts val="0"/>
                        </a:spcAft>
                        <a:buNone/>
                      </a:pPr>
                      <a:r>
                        <a:rPr lang="en-US" sz="900" b="0" i="0" dirty="0">
                          <a:solidFill>
                            <a:srgbClr val="1D2433"/>
                          </a:solidFill>
                        </a:rPr>
                        <a:t>SQL Server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SQL Server Enterprise - core licenses (2-core packs)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Core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8</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4 x 2-core pack</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USD 7,562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USD 60,492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66700">
                <a:tc>
                  <a:txBody>
                    <a:bodyPr/>
                    <a:lstStyle/>
                    <a:p>
                      <a:pPr indent="0" algn="l">
                        <a:spcBef>
                          <a:spcPts val="0"/>
                        </a:spcBef>
                        <a:spcAft>
                          <a:spcPts val="0"/>
                        </a:spcAft>
                        <a:buNone/>
                      </a:pPr>
                      <a:r>
                        <a:rPr lang="en-US" sz="900" b="0" i="0" dirty="0">
                          <a:solidFill>
                            <a:srgbClr val="1D2433"/>
                          </a:solidFill>
                        </a:rPr>
                        <a:t>Office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Office Home &amp; Business - per device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Device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1 x device license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USD 250</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USD 250</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5A1584"/>
                          </a:solidFill>
                        </a:rPr>
                        <a:t>Validation required before procurement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419100">
                <a:tc>
                  <a:txBody>
                    <a:bodyPr/>
                    <a:lstStyle/>
                    <a:p>
                      <a:pPr indent="0" algn="l">
                        <a:spcBef>
                          <a:spcPts val="0"/>
                        </a:spcBef>
                        <a:spcAft>
                          <a:spcPts val="0"/>
                        </a:spcAft>
                        <a:buNone/>
                      </a:pPr>
                      <a:r>
                        <a:rPr lang="en-US" sz="900" b="0" i="0" dirty="0">
                          <a:solidFill>
                            <a:srgbClr val="1D2433"/>
                          </a:solidFill>
                        </a:rPr>
                        <a:t>Office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Office LTSC Professional Plus - per device (Volume Licensing)</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Device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37</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37 x device licenses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5A1584"/>
                          </a:solidFill>
                        </a:rPr>
                        <a:t>Validation required before procurement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66700">
                <a:tc>
                  <a:txBody>
                    <a:bodyPr/>
                    <a:lstStyle/>
                    <a:p>
                      <a:pPr indent="0" algn="l">
                        <a:spcBef>
                          <a:spcPts val="0"/>
                        </a:spcBef>
                        <a:spcAft>
                          <a:spcPts val="0"/>
                        </a:spcAft>
                        <a:buNone/>
                      </a:pPr>
                      <a:r>
                        <a:rPr lang="en-US" sz="900" b="0" i="0" dirty="0">
                          <a:solidFill>
                            <a:srgbClr val="1D2433"/>
                          </a:solidFill>
                        </a:rPr>
                        <a:t>Office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Office LTSC Standard - per device (Volume Licensing)</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Device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1 x device license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66700">
                <a:tc>
                  <a:txBody>
                    <a:bodyPr/>
                    <a:lstStyle/>
                    <a:p>
                      <a:pPr indent="0" algn="l">
                        <a:spcBef>
                          <a:spcPts val="0"/>
                        </a:spcBef>
                        <a:spcAft>
                          <a:spcPts val="0"/>
                        </a:spcAft>
                        <a:buNone/>
                      </a:pPr>
                      <a:r>
                        <a:rPr lang="en-US" sz="900" b="0" i="0" dirty="0">
                          <a:solidFill>
                            <a:srgbClr val="1D2433"/>
                          </a:solidFill>
                        </a:rPr>
                        <a:t>Visio</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Visio LTSC Professional - per device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Device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1 x device license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n/a</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66700">
                <a:tc>
                  <a:txBody>
                    <a:bodyPr/>
                    <a:lstStyle/>
                    <a:p>
                      <a:pPr indent="0" algn="l">
                        <a:spcBef>
                          <a:spcPts val="0"/>
                        </a:spcBef>
                        <a:spcAft>
                          <a:spcPts val="0"/>
                        </a:spcAft>
                        <a:buNone/>
                      </a:pPr>
                      <a:r>
                        <a:rPr lang="en-US" sz="900" b="0" i="0" dirty="0">
                          <a:solidFill>
                            <a:srgbClr val="1D2433"/>
                          </a:solidFill>
                        </a:rPr>
                        <a:t>Visual Studio</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Visual Studio Professional subscription - per 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1 x user license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0" i="0" dirty="0">
                          <a:solidFill>
                            <a:srgbClr val="1D2433"/>
                          </a:solidFill>
                        </a:rPr>
                        <a:t>USD 540 /yr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r">
                        <a:spcBef>
                          <a:spcPts val="0"/>
                        </a:spcBef>
                        <a:spcAft>
                          <a:spcPts val="0"/>
                        </a:spcAft>
                        <a:buNone/>
                      </a:pPr>
                      <a:r>
                        <a:rPr lang="en-US" sz="900" b="1" i="0" dirty="0">
                          <a:solidFill>
                            <a:srgbClr val="1D2433"/>
                          </a:solidFill>
                        </a:rPr>
                        <a:t>USD 540 /yr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5A1584"/>
                          </a:solidFill>
                        </a:rPr>
                        <a:t>Validation required before procurement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66700">
                <a:tc>
                  <a:txBody>
                    <a:bodyPr/>
                    <a:lstStyle/>
                    <a:p>
                      <a:pPr indent="0" algn="l">
                        <a:spcBef>
                          <a:spcPts val="0"/>
                        </a:spcBef>
                        <a:spcAft>
                          <a:spcPts val="0"/>
                        </a:spcAft>
                        <a:buNone/>
                      </a:pPr>
                      <a:r>
                        <a:rPr lang="en-US" sz="900" b="0" i="0" dirty="0">
                          <a:solidFill>
                            <a:srgbClr val="1D2433"/>
                          </a:solidFill>
                        </a:rPr>
                        <a:t>Microsoft Entra ID</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Microsoft Entra ID P1 - per user (subscription)</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18</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18 x user licenses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USD 72 /yr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USD 1,296 /yr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bl>
          </a:graphicData>
        </a:graphic>
      </p:graphicFrame>
      <p:sp>
        <p:nvSpPr>
          <p:cNvPr id="8" name="TextBox 7"/>
          <p:cNvSpPr txBox="1"/>
          <p:nvPr/>
        </p:nvSpPr>
        <p:spPr>
          <a:xfrm>
            <a:off x="508000" y="5397500"/>
            <a:ext cx="11176000" cy="49174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All quantities are potential procurement requirements based on the technical assessment and must be validated before ordering. Indicative prices (USD) are estimates for budgeting only; /yr = annual subscription; n/a = no indicative price. Obtain a quotation from an authorized reseller.</a:t>
            </a:r>
            <a:endParaRPr lang="en-US" sz="900" dirty="0"/>
          </a:p>
        </p:txBody>
      </p:sp>
      <p:cxnSp>
        <p:nvCxnSpPr>
          <p:cNvPr id="9" name="Footer line"/>
          <p:cNvCxnSpPr/>
          <p:nvPr/>
        </p:nvCxnSpPr>
        <p:spPr>
          <a:xfrm>
            <a:off x="508000" y="6400800"/>
            <a:ext cx="11176000" cy="0"/>
          </a:xfrm>
          <a:prstGeom prst="line">
            <a:avLst/>
          </a:prstGeom>
          <a:ln w="9525">
            <a:solidFill>
              <a:srgbClr val="D9DEE7"/>
            </a:solidFill>
          </a:ln>
        </p:spPr>
      </p:cxnSp>
      <p:sp>
        <p:nvSpPr>
          <p:cNvPr id="10"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11"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2CB20009}" type="slidenum">
              <a:rPr lang="en-US" sz="900" b="0" i="0" dirty="0">
                <a:solidFill>
                  <a:srgbClr val="5B6475"/>
                </a:solidFill>
              </a:rPr>
              <a:t>9</a:t>
            </a:fld>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Potential procurement requirements (2 of 2)">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PROCUREMENT</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Potential procurement requirements (2 of 2)</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Licenses that may need to be procured to cover the potential gaps — validate before ordering</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graphicFrame>
        <p:nvGraphicFramePr>
          <p:cNvPr id="7" name="Table 6" descr="Potential procurement requirements"/>
          <p:cNvGraphicFramePr>
            <a:graphicFrameLocks noGrp="1"/>
          </p:cNvGraphicFramePr>
          <p:nvPr/>
        </p:nvGraphicFramePr>
        <p:xfrm>
          <a:off x="508000" y="1346200"/>
          <a:ext cx="11176000" cy="939800"/>
        </p:xfrm>
        <a:graphic>
          <a:graphicData uri="http://schemas.openxmlformats.org/drawingml/2006/table">
            <a:tbl>
              <a:tblPr firstRow="1" bandRow="1"/>
              <a:tblGrid>
                <a:gridCol w="1219200"/>
                <a:gridCol w="3048000"/>
                <a:gridCol w="584200"/>
                <a:gridCol w="482600"/>
                <a:gridCol w="1422400"/>
                <a:gridCol w="965200"/>
                <a:gridCol w="1168400"/>
                <a:gridCol w="2286000"/>
              </a:tblGrid>
              <a:tr h="406400">
                <a:tc>
                  <a:txBody>
                    <a:bodyPr/>
                    <a:lstStyle/>
                    <a:p>
                      <a:pPr indent="0" algn="l">
                        <a:spcBef>
                          <a:spcPts val="0"/>
                        </a:spcBef>
                        <a:spcAft>
                          <a:spcPts val="0"/>
                        </a:spcAft>
                        <a:buNone/>
                      </a:pPr>
                      <a:r>
                        <a:rPr lang="en-US" sz="850" b="1" i="0" dirty="0">
                          <a:solidFill>
                            <a:srgbClr val="FFFFFF"/>
                          </a:solidFill>
                        </a:rPr>
                        <a:t>Product</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License / SKU</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Metric</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Qty</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Order as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Indicative unit price</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r">
                        <a:spcBef>
                          <a:spcPts val="0"/>
                        </a:spcBef>
                        <a:spcAft>
                          <a:spcPts val="0"/>
                        </a:spcAft>
                        <a:buNone/>
                      </a:pPr>
                      <a:r>
                        <a:rPr lang="en-US" sz="850" b="1" i="0" dirty="0">
                          <a:solidFill>
                            <a:srgbClr val="FFFFFF"/>
                          </a:solidFill>
                        </a:rPr>
                        <a:t>Indicative cost</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Status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r>
              <a:tr h="266700">
                <a:tc>
                  <a:txBody>
                    <a:bodyPr/>
                    <a:lstStyle/>
                    <a:p>
                      <a:pPr indent="0" algn="l">
                        <a:spcBef>
                          <a:spcPts val="0"/>
                        </a:spcBef>
                        <a:spcAft>
                          <a:spcPts val="0"/>
                        </a:spcAft>
                        <a:buNone/>
                      </a:pPr>
                      <a:r>
                        <a:rPr lang="en-US" sz="900" b="0" i="0" dirty="0">
                          <a:solidFill>
                            <a:srgbClr val="1D2433"/>
                          </a:solidFill>
                        </a:rPr>
                        <a:t>Microsoft Entra ID</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Microsoft Entra ID P2 - per user (subscription)</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User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5</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5 x user licenses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0" i="0" dirty="0">
                          <a:solidFill>
                            <a:srgbClr val="1D2433"/>
                          </a:solidFill>
                        </a:rPr>
                        <a:t>USD 108 /yr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r">
                        <a:spcBef>
                          <a:spcPts val="0"/>
                        </a:spcBef>
                        <a:spcAft>
                          <a:spcPts val="0"/>
                        </a:spcAft>
                        <a:buNone/>
                      </a:pPr>
                      <a:r>
                        <a:rPr lang="en-US" sz="900" b="1" i="0" dirty="0">
                          <a:solidFill>
                            <a:srgbClr val="1D2433"/>
                          </a:solidFill>
                        </a:rPr>
                        <a:t>USD 540 /yr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F3A5F"/>
                          </a:solidFill>
                        </a:rPr>
                        <a:t>Potential procurement requirement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66700">
                <a:tc gridSpan="8">
                  <a:txBody>
                    <a:bodyPr/>
                    <a:lstStyle/>
                    <a:p>
                      <a:pPr indent="0" algn="l">
                        <a:spcBef>
                          <a:spcPts val="0"/>
                        </a:spcBef>
                        <a:spcAft>
                          <a:spcPts val="0"/>
                        </a:spcAft>
                        <a:buNone/>
                      </a:pPr>
                      <a:r>
                        <a:rPr lang="en-US" sz="900" b="1" i="0" dirty="0">
                          <a:solidFill>
                            <a:srgbClr val="1F3A5F"/>
                          </a:solidFill>
                        </a:rPr>
                        <a:t>Indicative total (estimate): USD 82,516 one-time  ·  USD 2,376 per year</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EEF2F7"/>
                    </a:solid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c hMerge="1">
                  <a:txBody>
                    <a:bodyPr/>
                    <a:lstStyle/>
                    <a:p>
                      <a:endParaRPr lang="en-US" dirty="0"/>
                    </a:p>
                  </a:txBody>
                  <a:tcPr marL="91440" marR="91440" marT="45720" marB="45720" anchor="t">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noFill/>
                  </a:tcPr>
                </a:tc>
              </a:tr>
            </a:tbl>
          </a:graphicData>
        </a:graphic>
      </p:graphicFrame>
      <p:sp>
        <p:nvSpPr>
          <p:cNvPr id="8" name="TextBox 7"/>
          <p:cNvSpPr txBox="1"/>
          <p:nvPr/>
        </p:nvSpPr>
        <p:spPr>
          <a:xfrm>
            <a:off x="508000" y="2387600"/>
            <a:ext cx="11176000" cy="49174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All quantities are potential procurement requirements based on the technical assessment and must be validated before ordering. Indicative prices (USD) are estimates for budgeting only; /yr = annual subscription; n/a = no indicative price. Obtain a quotation from an authorized reseller.</a:t>
            </a:r>
            <a:endParaRPr lang="en-US" sz="900" dirty="0"/>
          </a:p>
        </p:txBody>
      </p:sp>
      <p:cxnSp>
        <p:nvCxnSpPr>
          <p:cNvPr id="9" name="Footer line"/>
          <p:cNvCxnSpPr/>
          <p:nvPr/>
        </p:nvCxnSpPr>
        <p:spPr>
          <a:xfrm>
            <a:off x="508000" y="6400800"/>
            <a:ext cx="11176000" cy="0"/>
          </a:xfrm>
          <a:prstGeom prst="line">
            <a:avLst/>
          </a:prstGeom>
          <a:ln w="9525">
            <a:solidFill>
              <a:srgbClr val="D9DEE7"/>
            </a:solidFill>
          </a:ln>
        </p:spPr>
      </p:cxnSp>
      <p:sp>
        <p:nvSpPr>
          <p:cNvPr id="10"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11"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0F83000A}" type="slidenum">
              <a:rPr lang="en-US" sz="900" b="0" i="0" dirty="0">
                <a:solidFill>
                  <a:srgbClr val="5B6475"/>
                </a:solidFill>
              </a:rPr>
              <a:t>10</a:t>
            </a:fld>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Microsoft 365 license utilization">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MICROSOFT 365</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Microsoft 365 license utilization</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Purchased (enabled) versus assigned (consumed) units per subscribed SKU — tenant Demo Company (demo tenant)</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Shape 6"/>
          <p:cNvSpPr/>
          <p:nvPr/>
        </p:nvSpPr>
        <p:spPr>
          <a:xfrm>
            <a:off x="508000" y="1352550"/>
            <a:ext cx="127000" cy="127000"/>
          </a:xfrm>
          <a:prstGeom prst="roundRect">
            <a:avLst>
              <a:gd name="adj" fmla="val 20000"/>
            </a:avLst>
          </a:prstGeom>
          <a:solidFill>
            <a:srgbClr val="1F3A5F"/>
          </a:solidFill>
          <a:ln>
            <a:noFill/>
          </a:ln>
        </p:spPr>
      </p:sp>
      <p:sp>
        <p:nvSpPr>
          <p:cNvPr id="8" name="TextBox 7"/>
          <p:cNvSpPr txBox="1"/>
          <p:nvPr/>
        </p:nvSpPr>
        <p:spPr>
          <a:xfrm>
            <a:off x="685800" y="1320800"/>
            <a:ext cx="609895"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Assigned</a:t>
            </a:r>
            <a:endParaRPr lang="en-US" sz="950" dirty="0"/>
          </a:p>
        </p:txBody>
      </p:sp>
      <p:sp>
        <p:nvSpPr>
          <p:cNvPr id="9" name="Shape 8"/>
          <p:cNvSpPr/>
          <p:nvPr/>
        </p:nvSpPr>
        <p:spPr>
          <a:xfrm>
            <a:off x="1448095" y="1352550"/>
            <a:ext cx="127000" cy="127000"/>
          </a:xfrm>
          <a:prstGeom prst="roundRect">
            <a:avLst>
              <a:gd name="adj" fmla="val 20000"/>
            </a:avLst>
          </a:prstGeom>
          <a:solidFill>
            <a:srgbClr val="C62828"/>
          </a:solidFill>
          <a:ln>
            <a:noFill/>
          </a:ln>
        </p:spPr>
      </p:sp>
      <p:sp>
        <p:nvSpPr>
          <p:cNvPr id="10" name="TextBox 9"/>
          <p:cNvSpPr txBox="1"/>
          <p:nvPr/>
        </p:nvSpPr>
        <p:spPr>
          <a:xfrm>
            <a:off x="1625895" y="1320800"/>
            <a:ext cx="1630294"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Assigned beyond purchased</a:t>
            </a:r>
            <a:endParaRPr lang="en-US" sz="950" dirty="0"/>
          </a:p>
        </p:txBody>
      </p:sp>
      <p:sp>
        <p:nvSpPr>
          <p:cNvPr id="11" name="Shape 10"/>
          <p:cNvSpPr/>
          <p:nvPr/>
        </p:nvSpPr>
        <p:spPr>
          <a:xfrm>
            <a:off x="3408589" y="1352550"/>
            <a:ext cx="127000" cy="127000"/>
          </a:xfrm>
          <a:prstGeom prst="roundRect">
            <a:avLst>
              <a:gd name="adj" fmla="val 20000"/>
            </a:avLst>
          </a:prstGeom>
          <a:solidFill>
            <a:srgbClr val="D5DBE5"/>
          </a:solidFill>
          <a:ln>
            <a:noFill/>
          </a:ln>
        </p:spPr>
      </p:sp>
      <p:sp>
        <p:nvSpPr>
          <p:cNvPr id="12" name="TextBox 11"/>
          <p:cNvSpPr txBox="1"/>
          <p:nvPr/>
        </p:nvSpPr>
        <p:spPr>
          <a:xfrm>
            <a:off x="3586389" y="1320800"/>
            <a:ext cx="1041301"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Purchased (track)</a:t>
            </a:r>
            <a:endParaRPr lang="en-US" sz="950" dirty="0"/>
          </a:p>
        </p:txBody>
      </p:sp>
      <p:sp>
        <p:nvSpPr>
          <p:cNvPr id="13" name="TextBox 12"/>
          <p:cNvSpPr txBox="1"/>
          <p:nvPr/>
        </p:nvSpPr>
        <p:spPr>
          <a:xfrm>
            <a:off x="508000" y="1752600"/>
            <a:ext cx="2159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SPE_E3</a:t>
            </a:r>
            <a:endParaRPr lang="en-US" sz="1000" dirty="0"/>
          </a:p>
        </p:txBody>
      </p:sp>
      <p:sp>
        <p:nvSpPr>
          <p:cNvPr id="14" name="TextBox 13"/>
          <p:cNvSpPr txBox="1"/>
          <p:nvPr/>
        </p:nvSpPr>
        <p:spPr>
          <a:xfrm>
            <a:off x="508000" y="1943100"/>
            <a:ext cx="21590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9 unassigned</a:t>
            </a:r>
            <a:endParaRPr lang="en-US" sz="850" dirty="0"/>
          </a:p>
        </p:txBody>
      </p:sp>
      <p:sp>
        <p:nvSpPr>
          <p:cNvPr id="15" name="Shape 14" descr="SPE_E3 purchased 150"/>
          <p:cNvSpPr/>
          <p:nvPr/>
        </p:nvSpPr>
        <p:spPr>
          <a:xfrm>
            <a:off x="2794000" y="1828800"/>
            <a:ext cx="3810000" cy="203200"/>
          </a:xfrm>
          <a:prstGeom prst="rect">
            <a:avLst/>
          </a:prstGeom>
          <a:solidFill>
            <a:srgbClr val="E3E7EE"/>
          </a:solidFill>
          <a:ln>
            <a:noFill/>
          </a:ln>
        </p:spPr>
      </p:sp>
      <p:sp>
        <p:nvSpPr>
          <p:cNvPr id="16" name="Shape 15" descr="SPE_E3 assigned 141"/>
          <p:cNvSpPr/>
          <p:nvPr/>
        </p:nvSpPr>
        <p:spPr>
          <a:xfrm>
            <a:off x="2794000" y="1828800"/>
            <a:ext cx="3581400" cy="203200"/>
          </a:xfrm>
          <a:prstGeom prst="rect">
            <a:avLst/>
          </a:prstGeom>
          <a:solidFill>
            <a:srgbClr val="1F3A5F"/>
          </a:solidFill>
          <a:ln>
            <a:noFill/>
          </a:ln>
        </p:spPr>
      </p:sp>
      <p:sp>
        <p:nvSpPr>
          <p:cNvPr id="17" name="TextBox 16"/>
          <p:cNvSpPr txBox="1"/>
          <p:nvPr/>
        </p:nvSpPr>
        <p:spPr>
          <a:xfrm>
            <a:off x="6756400" y="1676400"/>
            <a:ext cx="1371600" cy="508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141 / 150</a:t>
            </a:r>
            <a:r>
              <a:rPr lang="en-US" sz="900" b="0" i="0" dirty="0">
                <a:solidFill>
                  <a:srgbClr val="5B6475"/>
                </a:solidFill>
              </a:rPr>
              <a:t>  94%</a:t>
            </a:r>
            <a:endParaRPr lang="en-US" sz="900" dirty="0"/>
          </a:p>
        </p:txBody>
      </p:sp>
      <p:sp>
        <p:nvSpPr>
          <p:cNvPr id="18" name="TextBox 17"/>
          <p:cNvSpPr txBox="1"/>
          <p:nvPr/>
        </p:nvSpPr>
        <p:spPr>
          <a:xfrm>
            <a:off x="508000" y="2260600"/>
            <a:ext cx="2159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O365_BUSINESS_PREMIUM</a:t>
            </a:r>
            <a:endParaRPr lang="en-US" sz="1000" dirty="0"/>
          </a:p>
        </p:txBody>
      </p:sp>
      <p:sp>
        <p:nvSpPr>
          <p:cNvPr id="19" name="TextBox 18"/>
          <p:cNvSpPr txBox="1"/>
          <p:nvPr/>
        </p:nvSpPr>
        <p:spPr>
          <a:xfrm>
            <a:off x="508000" y="2451100"/>
            <a:ext cx="21590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0 unassigned</a:t>
            </a:r>
            <a:endParaRPr lang="en-US" sz="850" dirty="0"/>
          </a:p>
        </p:txBody>
      </p:sp>
      <p:sp>
        <p:nvSpPr>
          <p:cNvPr id="20" name="Shape 19" descr="O365_BUSINESS_PREMIUM purchased 20"/>
          <p:cNvSpPr/>
          <p:nvPr/>
        </p:nvSpPr>
        <p:spPr>
          <a:xfrm>
            <a:off x="2794000" y="2336800"/>
            <a:ext cx="3810000" cy="203200"/>
          </a:xfrm>
          <a:prstGeom prst="rect">
            <a:avLst/>
          </a:prstGeom>
          <a:solidFill>
            <a:srgbClr val="E3E7EE"/>
          </a:solidFill>
          <a:ln>
            <a:noFill/>
          </a:ln>
        </p:spPr>
      </p:sp>
      <p:sp>
        <p:nvSpPr>
          <p:cNvPr id="21" name="Shape 20" descr="O365_BUSINESS_PREMIUM assigned 20"/>
          <p:cNvSpPr/>
          <p:nvPr/>
        </p:nvSpPr>
        <p:spPr>
          <a:xfrm>
            <a:off x="2794000" y="2336800"/>
            <a:ext cx="3810000" cy="203200"/>
          </a:xfrm>
          <a:prstGeom prst="rect">
            <a:avLst/>
          </a:prstGeom>
          <a:solidFill>
            <a:srgbClr val="1F3A5F"/>
          </a:solidFill>
          <a:ln>
            <a:noFill/>
          </a:ln>
        </p:spPr>
      </p:sp>
      <p:sp>
        <p:nvSpPr>
          <p:cNvPr id="22" name="TextBox 21"/>
          <p:cNvSpPr txBox="1"/>
          <p:nvPr/>
        </p:nvSpPr>
        <p:spPr>
          <a:xfrm>
            <a:off x="6756400" y="2184400"/>
            <a:ext cx="1371600" cy="508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20 / 20</a:t>
            </a:r>
            <a:r>
              <a:rPr lang="en-US" sz="900" b="0" i="0" dirty="0">
                <a:solidFill>
                  <a:srgbClr val="5B6475"/>
                </a:solidFill>
              </a:rPr>
              <a:t>  100%</a:t>
            </a:r>
            <a:endParaRPr lang="en-US" sz="900" dirty="0"/>
          </a:p>
        </p:txBody>
      </p:sp>
      <p:sp>
        <p:nvSpPr>
          <p:cNvPr id="23" name="TextBox 22"/>
          <p:cNvSpPr txBox="1"/>
          <p:nvPr/>
        </p:nvSpPr>
        <p:spPr>
          <a:xfrm>
            <a:off x="508000" y="2768600"/>
            <a:ext cx="2159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1" i="0" dirty="0">
                <a:solidFill>
                  <a:srgbClr val="1D2433"/>
                </a:solidFill>
              </a:rPr>
              <a:t>ENTERPRISEPREMIUM</a:t>
            </a:r>
            <a:endParaRPr lang="en-US" sz="1000" dirty="0"/>
          </a:p>
        </p:txBody>
      </p:sp>
      <p:sp>
        <p:nvSpPr>
          <p:cNvPr id="24" name="TextBox 23"/>
          <p:cNvSpPr txBox="1"/>
          <p:nvPr/>
        </p:nvSpPr>
        <p:spPr>
          <a:xfrm>
            <a:off x="508000" y="2959100"/>
            <a:ext cx="21590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850" b="0" i="0" dirty="0">
                <a:solidFill>
                  <a:srgbClr val="5B6475"/>
                </a:solidFill>
              </a:rPr>
              <a:t>6 unassigned</a:t>
            </a:r>
            <a:endParaRPr lang="en-US" sz="850" dirty="0"/>
          </a:p>
        </p:txBody>
      </p:sp>
      <p:sp>
        <p:nvSpPr>
          <p:cNvPr id="25" name="Shape 24" descr="ENTERPRISEPREMIUM purchased 10"/>
          <p:cNvSpPr/>
          <p:nvPr/>
        </p:nvSpPr>
        <p:spPr>
          <a:xfrm>
            <a:off x="2794000" y="2844800"/>
            <a:ext cx="3810000" cy="203200"/>
          </a:xfrm>
          <a:prstGeom prst="rect">
            <a:avLst/>
          </a:prstGeom>
          <a:solidFill>
            <a:srgbClr val="E3E7EE"/>
          </a:solidFill>
          <a:ln>
            <a:noFill/>
          </a:ln>
        </p:spPr>
      </p:sp>
      <p:sp>
        <p:nvSpPr>
          <p:cNvPr id="26" name="Shape 25" descr="ENTERPRISEPREMIUM assigned 4"/>
          <p:cNvSpPr/>
          <p:nvPr/>
        </p:nvSpPr>
        <p:spPr>
          <a:xfrm>
            <a:off x="2794000" y="2844800"/>
            <a:ext cx="1524000" cy="203200"/>
          </a:xfrm>
          <a:prstGeom prst="rect">
            <a:avLst/>
          </a:prstGeom>
          <a:solidFill>
            <a:srgbClr val="1F3A5F"/>
          </a:solidFill>
          <a:ln>
            <a:noFill/>
          </a:ln>
        </p:spPr>
      </p:sp>
      <p:sp>
        <p:nvSpPr>
          <p:cNvPr id="27" name="TextBox 26"/>
          <p:cNvSpPr txBox="1"/>
          <p:nvPr/>
        </p:nvSpPr>
        <p:spPr>
          <a:xfrm>
            <a:off x="6756400" y="2692400"/>
            <a:ext cx="1371600" cy="508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1" i="0" dirty="0">
                <a:solidFill>
                  <a:srgbClr val="1D2433"/>
                </a:solidFill>
              </a:rPr>
              <a:t>4 / 10</a:t>
            </a:r>
            <a:r>
              <a:rPr lang="en-US" sz="900" b="0" i="0" dirty="0">
                <a:solidFill>
                  <a:srgbClr val="5B6475"/>
                </a:solidFill>
              </a:rPr>
              <a:t>  40%</a:t>
            </a:r>
            <a:endParaRPr lang="en-US" sz="900" dirty="0"/>
          </a:p>
        </p:txBody>
      </p:sp>
      <p:sp>
        <p:nvSpPr>
          <p:cNvPr id="28" name="TextBox 27"/>
          <p:cNvSpPr txBox="1"/>
          <p:nvPr/>
        </p:nvSpPr>
        <p:spPr>
          <a:xfrm>
            <a:off x="508000" y="5791200"/>
            <a:ext cx="7620000" cy="381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5B6475"/>
                </a:solidFill>
              </a:rPr>
              <a:t>Total across 3 SKUs: 165 of 180 purchased units assigned (92%); 15 unassigned.</a:t>
            </a:r>
            <a:endParaRPr lang="en-US" sz="950" dirty="0"/>
          </a:p>
        </p:txBody>
      </p:sp>
      <p:sp>
        <p:nvSpPr>
          <p:cNvPr id="29" name="User statistics"/>
          <p:cNvSpPr/>
          <p:nvPr/>
        </p:nvSpPr>
        <p:spPr>
          <a:xfrm>
            <a:off x="8509000" y="1346200"/>
            <a:ext cx="3175000" cy="4851400"/>
          </a:xfrm>
          <a:prstGeom prst="rect">
            <a:avLst/>
          </a:prstGeom>
          <a:solidFill>
            <a:srgbClr val="F5F7FA"/>
          </a:solidFill>
          <a:ln>
            <a:noFill/>
          </a:ln>
        </p:spPr>
      </p:sp>
      <p:sp>
        <p:nvSpPr>
          <p:cNvPr id="30" name="Shape 29"/>
          <p:cNvSpPr/>
          <p:nvPr/>
        </p:nvSpPr>
        <p:spPr>
          <a:xfrm>
            <a:off x="8509000" y="1346200"/>
            <a:ext cx="3175000" cy="50800"/>
          </a:xfrm>
          <a:prstGeom prst="rect">
            <a:avLst/>
          </a:prstGeom>
          <a:solidFill>
            <a:srgbClr val="2563A6"/>
          </a:solidFill>
          <a:ln>
            <a:noFill/>
          </a:ln>
        </p:spPr>
      </p:sp>
      <p:sp>
        <p:nvSpPr>
          <p:cNvPr id="31" name="TextBox 30"/>
          <p:cNvSpPr txBox="1"/>
          <p:nvPr/>
        </p:nvSpPr>
        <p:spPr>
          <a:xfrm>
            <a:off x="8712200" y="1549400"/>
            <a:ext cx="2768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1F3A5F"/>
                </a:solidFill>
                <a:latin typeface="Segoe UI Semibold"/>
                <a:cs typeface="Segoe UI Semibold"/>
              </a:rPr>
              <a:t>Users (Microsoft Entra ID)</a:t>
            </a:r>
            <a:endParaRPr lang="en-US" sz="1200" dirty="0"/>
          </a:p>
        </p:txBody>
      </p:sp>
      <p:sp>
        <p:nvSpPr>
          <p:cNvPr id="32" name="TextBox 31"/>
          <p:cNvSpPr txBox="1"/>
          <p:nvPr/>
        </p:nvSpPr>
        <p:spPr>
          <a:xfrm>
            <a:off x="8712200" y="1930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Total users</a:t>
            </a:r>
            <a:endParaRPr lang="en-US" sz="1000" dirty="0"/>
          </a:p>
        </p:txBody>
      </p:sp>
      <p:sp>
        <p:nvSpPr>
          <p:cNvPr id="33" name="TextBox 32"/>
          <p:cNvSpPr txBox="1"/>
          <p:nvPr/>
        </p:nvSpPr>
        <p:spPr>
          <a:xfrm>
            <a:off x="10337800" y="1930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175</a:t>
            </a:r>
            <a:endParaRPr lang="en-US" sz="1200" dirty="0"/>
          </a:p>
        </p:txBody>
      </p:sp>
      <p:cxnSp>
        <p:nvCxnSpPr>
          <p:cNvPr id="34" name="Straight Connector 33"/>
          <p:cNvCxnSpPr/>
          <p:nvPr/>
        </p:nvCxnSpPr>
        <p:spPr>
          <a:xfrm>
            <a:off x="8712200" y="2222500"/>
            <a:ext cx="2768600" cy="0"/>
          </a:xfrm>
          <a:prstGeom prst="line">
            <a:avLst/>
          </a:prstGeom>
          <a:ln w="6350">
            <a:solidFill>
              <a:srgbClr val="E1E5EC"/>
            </a:solidFill>
          </a:ln>
        </p:spPr>
      </p:cxnSp>
      <p:sp>
        <p:nvSpPr>
          <p:cNvPr id="35" name="TextBox 34"/>
          <p:cNvSpPr txBox="1"/>
          <p:nvPr/>
        </p:nvSpPr>
        <p:spPr>
          <a:xfrm>
            <a:off x="8712200" y="2311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Members / guests</a:t>
            </a:r>
            <a:endParaRPr lang="en-US" sz="1000" dirty="0"/>
          </a:p>
        </p:txBody>
      </p:sp>
      <p:sp>
        <p:nvSpPr>
          <p:cNvPr id="36" name="TextBox 35"/>
          <p:cNvSpPr txBox="1"/>
          <p:nvPr/>
        </p:nvSpPr>
        <p:spPr>
          <a:xfrm>
            <a:off x="10337800" y="2311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172 / 3</a:t>
            </a:r>
            <a:endParaRPr lang="en-US" sz="1200" dirty="0"/>
          </a:p>
        </p:txBody>
      </p:sp>
      <p:cxnSp>
        <p:nvCxnSpPr>
          <p:cNvPr id="37" name="Straight Connector 36"/>
          <p:cNvCxnSpPr/>
          <p:nvPr/>
        </p:nvCxnSpPr>
        <p:spPr>
          <a:xfrm>
            <a:off x="8712200" y="2603500"/>
            <a:ext cx="2768600" cy="0"/>
          </a:xfrm>
          <a:prstGeom prst="line">
            <a:avLst/>
          </a:prstGeom>
          <a:ln w="6350">
            <a:solidFill>
              <a:srgbClr val="E1E5EC"/>
            </a:solidFill>
          </a:ln>
        </p:spPr>
      </p:cxnSp>
      <p:sp>
        <p:nvSpPr>
          <p:cNvPr id="38" name="TextBox 37"/>
          <p:cNvSpPr txBox="1"/>
          <p:nvPr/>
        </p:nvSpPr>
        <p:spPr>
          <a:xfrm>
            <a:off x="8712200" y="2692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Licensed users</a:t>
            </a:r>
            <a:endParaRPr lang="en-US" sz="1000" dirty="0"/>
          </a:p>
        </p:txBody>
      </p:sp>
      <p:sp>
        <p:nvSpPr>
          <p:cNvPr id="39" name="TextBox 38"/>
          <p:cNvSpPr txBox="1"/>
          <p:nvPr/>
        </p:nvSpPr>
        <p:spPr>
          <a:xfrm>
            <a:off x="10337800" y="2692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165</a:t>
            </a:r>
            <a:endParaRPr lang="en-US" sz="1200" dirty="0"/>
          </a:p>
        </p:txBody>
      </p:sp>
      <p:cxnSp>
        <p:nvCxnSpPr>
          <p:cNvPr id="40" name="Straight Connector 39"/>
          <p:cNvCxnSpPr/>
          <p:nvPr/>
        </p:nvCxnSpPr>
        <p:spPr>
          <a:xfrm>
            <a:off x="8712200" y="2984500"/>
            <a:ext cx="2768600" cy="0"/>
          </a:xfrm>
          <a:prstGeom prst="line">
            <a:avLst/>
          </a:prstGeom>
          <a:ln w="6350">
            <a:solidFill>
              <a:srgbClr val="E1E5EC"/>
            </a:solidFill>
          </a:ln>
        </p:spPr>
      </p:cxnSp>
      <p:sp>
        <p:nvSpPr>
          <p:cNvPr id="41" name="TextBox 40"/>
          <p:cNvSpPr txBox="1"/>
          <p:nvPr/>
        </p:nvSpPr>
        <p:spPr>
          <a:xfrm>
            <a:off x="8712200" y="3073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Unlicensed users</a:t>
            </a:r>
            <a:endParaRPr lang="en-US" sz="1000" dirty="0"/>
          </a:p>
        </p:txBody>
      </p:sp>
      <p:sp>
        <p:nvSpPr>
          <p:cNvPr id="42" name="TextBox 41"/>
          <p:cNvSpPr txBox="1"/>
          <p:nvPr/>
        </p:nvSpPr>
        <p:spPr>
          <a:xfrm>
            <a:off x="10337800" y="3073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10</a:t>
            </a:r>
            <a:endParaRPr lang="en-US" sz="1200" dirty="0"/>
          </a:p>
        </p:txBody>
      </p:sp>
      <p:cxnSp>
        <p:nvCxnSpPr>
          <p:cNvPr id="43" name="Straight Connector 42"/>
          <p:cNvCxnSpPr/>
          <p:nvPr/>
        </p:nvCxnSpPr>
        <p:spPr>
          <a:xfrm>
            <a:off x="8712200" y="3365500"/>
            <a:ext cx="2768600" cy="0"/>
          </a:xfrm>
          <a:prstGeom prst="line">
            <a:avLst/>
          </a:prstGeom>
          <a:ln w="6350">
            <a:solidFill>
              <a:srgbClr val="E1E5EC"/>
            </a:solidFill>
          </a:ln>
        </p:spPr>
      </p:cxnSp>
      <p:sp>
        <p:nvSpPr>
          <p:cNvPr id="44" name="TextBox 43"/>
          <p:cNvSpPr txBox="1"/>
          <p:nvPr/>
        </p:nvSpPr>
        <p:spPr>
          <a:xfrm>
            <a:off x="8712200" y="3454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Licensed but disabled</a:t>
            </a:r>
            <a:endParaRPr lang="en-US" sz="1000" dirty="0"/>
          </a:p>
        </p:txBody>
      </p:sp>
      <p:sp>
        <p:nvSpPr>
          <p:cNvPr id="45" name="TextBox 44"/>
          <p:cNvSpPr txBox="1"/>
          <p:nvPr/>
        </p:nvSpPr>
        <p:spPr>
          <a:xfrm>
            <a:off x="10337800" y="3454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0</a:t>
            </a:r>
            <a:endParaRPr lang="en-US" sz="1200" dirty="0"/>
          </a:p>
        </p:txBody>
      </p:sp>
      <p:cxnSp>
        <p:nvCxnSpPr>
          <p:cNvPr id="46" name="Straight Connector 45"/>
          <p:cNvCxnSpPr/>
          <p:nvPr/>
        </p:nvCxnSpPr>
        <p:spPr>
          <a:xfrm>
            <a:off x="8712200" y="3746500"/>
            <a:ext cx="2768600" cy="0"/>
          </a:xfrm>
          <a:prstGeom prst="line">
            <a:avLst/>
          </a:prstGeom>
          <a:ln w="6350">
            <a:solidFill>
              <a:srgbClr val="E1E5EC"/>
            </a:solidFill>
          </a:ln>
        </p:spPr>
      </p:cxnSp>
      <p:sp>
        <p:nvSpPr>
          <p:cNvPr id="47" name="TextBox 46"/>
          <p:cNvSpPr txBox="1"/>
          <p:nvPr/>
        </p:nvSpPr>
        <p:spPr>
          <a:xfrm>
            <a:off x="8712200" y="3835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Active in last 30 days</a:t>
            </a:r>
            <a:endParaRPr lang="en-US" sz="1000" dirty="0"/>
          </a:p>
        </p:txBody>
      </p:sp>
      <p:sp>
        <p:nvSpPr>
          <p:cNvPr id="48" name="TextBox 47"/>
          <p:cNvSpPr txBox="1"/>
          <p:nvPr/>
        </p:nvSpPr>
        <p:spPr>
          <a:xfrm>
            <a:off x="10337800" y="3835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151</a:t>
            </a:r>
            <a:endParaRPr lang="en-US" sz="1200" dirty="0"/>
          </a:p>
        </p:txBody>
      </p:sp>
      <p:cxnSp>
        <p:nvCxnSpPr>
          <p:cNvPr id="49" name="Straight Connector 48"/>
          <p:cNvCxnSpPr/>
          <p:nvPr/>
        </p:nvCxnSpPr>
        <p:spPr>
          <a:xfrm>
            <a:off x="8712200" y="4127500"/>
            <a:ext cx="2768600" cy="0"/>
          </a:xfrm>
          <a:prstGeom prst="line">
            <a:avLst/>
          </a:prstGeom>
          <a:ln w="6350">
            <a:solidFill>
              <a:srgbClr val="E1E5EC"/>
            </a:solidFill>
          </a:ln>
        </p:spPr>
      </p:cxnSp>
      <p:sp>
        <p:nvSpPr>
          <p:cNvPr id="50" name="TextBox 49"/>
          <p:cNvSpPr txBox="1"/>
          <p:nvPr/>
        </p:nvSpPr>
        <p:spPr>
          <a:xfrm>
            <a:off x="8712200" y="4216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Inactive for 90+ days</a:t>
            </a:r>
            <a:endParaRPr lang="en-US" sz="1000" dirty="0"/>
          </a:p>
        </p:txBody>
      </p:sp>
      <p:sp>
        <p:nvSpPr>
          <p:cNvPr id="51" name="TextBox 50"/>
          <p:cNvSpPr txBox="1"/>
          <p:nvPr/>
        </p:nvSpPr>
        <p:spPr>
          <a:xfrm>
            <a:off x="10337800" y="4216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9</a:t>
            </a:r>
            <a:endParaRPr lang="en-US" sz="1200" dirty="0"/>
          </a:p>
        </p:txBody>
      </p:sp>
      <p:cxnSp>
        <p:nvCxnSpPr>
          <p:cNvPr id="52" name="Straight Connector 51"/>
          <p:cNvCxnSpPr/>
          <p:nvPr/>
        </p:nvCxnSpPr>
        <p:spPr>
          <a:xfrm>
            <a:off x="8712200" y="4508500"/>
            <a:ext cx="2768600" cy="0"/>
          </a:xfrm>
          <a:prstGeom prst="line">
            <a:avLst/>
          </a:prstGeom>
          <a:ln w="6350">
            <a:solidFill>
              <a:srgbClr val="E1E5EC"/>
            </a:solidFill>
          </a:ln>
        </p:spPr>
      </p:cxnSp>
      <p:sp>
        <p:nvSpPr>
          <p:cNvPr id="53" name="TextBox 52"/>
          <p:cNvSpPr txBox="1"/>
          <p:nvPr/>
        </p:nvSpPr>
        <p:spPr>
          <a:xfrm>
            <a:off x="8712200" y="4597400"/>
            <a:ext cx="17780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000" b="0" i="0" dirty="0">
                <a:solidFill>
                  <a:srgbClr val="5B6475"/>
                </a:solidFill>
              </a:rPr>
              <a:t>Intune managed devices</a:t>
            </a:r>
            <a:endParaRPr lang="en-US" sz="1000" dirty="0"/>
          </a:p>
        </p:txBody>
      </p:sp>
      <p:sp>
        <p:nvSpPr>
          <p:cNvPr id="54" name="TextBox 53"/>
          <p:cNvSpPr txBox="1"/>
          <p:nvPr/>
        </p:nvSpPr>
        <p:spPr>
          <a:xfrm>
            <a:off x="10337800" y="4597400"/>
            <a:ext cx="1143000" cy="228600"/>
          </a:xfrm>
          <a:prstGeom prst="rect">
            <a:avLst/>
          </a:prstGeom>
          <a:noFill/>
          <a:ln>
            <a:noFill/>
          </a:ln>
        </p:spPr>
        <p:txBody>
          <a:bodyPr wrap="square" lIns="0" tIns="0" rIns="0" bIns="0" rtlCol="0" anchor="ctr">
            <a:noAutofit/>
          </a:bodyPr>
          <a:lstStyle/>
          <a:p>
            <a:pPr indent="0" algn="r">
              <a:spcBef>
                <a:spcPts val="0"/>
              </a:spcBef>
              <a:spcAft>
                <a:spcPts val="0"/>
              </a:spcAft>
              <a:buNone/>
            </a:pPr>
            <a:r>
              <a:rPr lang="en-US" sz="1200" b="1" i="0" dirty="0">
                <a:solidFill>
                  <a:srgbClr val="1D2433"/>
                </a:solidFill>
              </a:rPr>
              <a:t>163</a:t>
            </a:r>
            <a:endParaRPr lang="en-US" sz="1200" dirty="0"/>
          </a:p>
        </p:txBody>
      </p:sp>
      <p:cxnSp>
        <p:nvCxnSpPr>
          <p:cNvPr id="55" name="Straight Connector 54"/>
          <p:cNvCxnSpPr/>
          <p:nvPr/>
        </p:nvCxnSpPr>
        <p:spPr>
          <a:xfrm>
            <a:off x="8712200" y="4889500"/>
            <a:ext cx="2768600" cy="0"/>
          </a:xfrm>
          <a:prstGeom prst="line">
            <a:avLst/>
          </a:prstGeom>
          <a:ln w="6350">
            <a:solidFill>
              <a:srgbClr val="E1E5EC"/>
            </a:solidFill>
          </a:ln>
        </p:spPr>
      </p:cxnSp>
      <p:cxnSp>
        <p:nvCxnSpPr>
          <p:cNvPr id="56" name="Footer line"/>
          <p:cNvCxnSpPr/>
          <p:nvPr/>
        </p:nvCxnSpPr>
        <p:spPr>
          <a:xfrm>
            <a:off x="508000" y="6400800"/>
            <a:ext cx="11176000" cy="0"/>
          </a:xfrm>
          <a:prstGeom prst="line">
            <a:avLst/>
          </a:prstGeom>
          <a:ln w="9525">
            <a:solidFill>
              <a:srgbClr val="D9DEE7"/>
            </a:solidFill>
          </a:ln>
        </p:spPr>
      </p:cxnSp>
      <p:sp>
        <p:nvSpPr>
          <p:cNvPr id="57"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58"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6E90000B}" type="slidenum">
              <a:rPr lang="en-US" sz="900" b="0" i="0" dirty="0">
                <a:solidFill>
                  <a:srgbClr val="5B6475"/>
                </a:solidFill>
              </a:rPr>
              <a:t>11</a:t>
            </a:fld>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Key findings (1 of 2)">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KEY FINDINGS</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Key findings (1 of 2)</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High and medium severity findings — discovered fact and licensing interpretation</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Finding" descr="Consumer Office edition on business device"/>
          <p:cNvSpPr/>
          <p:nvPr/>
        </p:nvSpPr>
        <p:spPr>
          <a:xfrm>
            <a:off x="508000" y="1346200"/>
            <a:ext cx="11176000" cy="1181100"/>
          </a:xfrm>
          <a:prstGeom prst="rect">
            <a:avLst/>
          </a:prstGeom>
          <a:solidFill>
            <a:srgbClr val="FAFBFD"/>
          </a:solidFill>
          <a:ln w="9525">
            <a:solidFill>
              <a:srgbClr val="D9DEE7"/>
            </a:solidFill>
          </a:ln>
        </p:spPr>
      </p:sp>
      <p:sp>
        <p:nvSpPr>
          <p:cNvPr id="8" name="Shape 7"/>
          <p:cNvSpPr/>
          <p:nvPr/>
        </p:nvSpPr>
        <p:spPr>
          <a:xfrm>
            <a:off x="508000" y="1346200"/>
            <a:ext cx="63500" cy="1181100"/>
          </a:xfrm>
          <a:prstGeom prst="rect">
            <a:avLst/>
          </a:prstGeom>
          <a:solidFill>
            <a:srgbClr val="C62828"/>
          </a:solidFill>
          <a:ln>
            <a:noFill/>
          </a:ln>
        </p:spPr>
      </p:sp>
      <p:sp>
        <p:nvSpPr>
          <p:cNvPr id="9" name="Shape 8"/>
          <p:cNvSpPr/>
          <p:nvPr/>
        </p:nvSpPr>
        <p:spPr>
          <a:xfrm>
            <a:off x="736600" y="1454150"/>
            <a:ext cx="787400" cy="215900"/>
          </a:xfrm>
          <a:prstGeom prst="roundRect">
            <a:avLst>
              <a:gd name="adj" fmla="val 50000"/>
            </a:avLst>
          </a:prstGeom>
          <a:solidFill>
            <a:srgbClr val="C62828"/>
          </a:solidFill>
          <a:ln>
            <a:noFill/>
          </a:ln>
        </p:spPr>
        <p:txBody>
          <a:bodyPr wrap="square" lIns="25400" tIns="0" rIns="25400" bIns="0" rtlCol="0" anchor="ctr">
            <a:noAutofit/>
          </a:bodyPr>
          <a:lstStyle/>
          <a:p>
            <a:pPr indent="0" algn="ctr">
              <a:spcBef>
                <a:spcPts val="0"/>
              </a:spcBef>
              <a:spcAft>
                <a:spcPts val="0"/>
              </a:spcAft>
              <a:buNone/>
            </a:pPr>
            <a:r>
              <a:rPr lang="en-US" sz="800" b="1" i="0" spc="40" dirty="0">
                <a:solidFill>
                  <a:srgbClr val="FFFFFF"/>
                </a:solidFill>
              </a:rPr>
              <a:t>HIGH</a:t>
            </a:r>
            <a:endParaRPr lang="en-US" sz="800" dirty="0"/>
          </a:p>
        </p:txBody>
      </p:sp>
      <p:sp>
        <p:nvSpPr>
          <p:cNvPr id="10" name="TextBox 9"/>
          <p:cNvSpPr txBox="1"/>
          <p:nvPr/>
        </p:nvSpPr>
        <p:spPr>
          <a:xfrm>
            <a:off x="1651000" y="1447800"/>
            <a:ext cx="77978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150" b="1" i="0" dirty="0">
                <a:solidFill>
                  <a:srgbClr val="1D2433"/>
                </a:solidFill>
              </a:rPr>
              <a:t>Consumer Office edition on business device</a:t>
            </a:r>
            <a:r>
              <a:rPr lang="en-US" sz="900" b="0" i="0" dirty="0">
                <a:solidFill>
                  <a:srgbClr val="5B6475"/>
                </a:solidFill>
              </a:rPr>
              <a:t>   Office</a:t>
            </a:r>
            <a:endParaRPr lang="en-US" sz="900" dirty="0"/>
          </a:p>
        </p:txBody>
      </p:sp>
      <p:sp>
        <p:nvSpPr>
          <p:cNvPr id="11" name="Status Validation Required"/>
          <p:cNvSpPr/>
          <p:nvPr/>
        </p:nvSpPr>
        <p:spPr>
          <a:xfrm>
            <a:off x="9626600" y="1454150"/>
            <a:ext cx="1905000" cy="215900"/>
          </a:xfrm>
          <a:prstGeom prst="roundRect">
            <a:avLst>
              <a:gd name="adj" fmla="val 50000"/>
            </a:avLst>
          </a:prstGeom>
          <a:solidFill>
            <a:srgbClr val="F1E6F7"/>
          </a:solidFill>
          <a:ln>
            <a:noFill/>
          </a:ln>
        </p:spPr>
        <p:txBody>
          <a:bodyPr wrap="square" lIns="50800" tIns="0" rIns="50800" bIns="0" rtlCol="0" anchor="ctr">
            <a:noAutofit/>
          </a:bodyPr>
          <a:lstStyle/>
          <a:p>
            <a:pPr indent="0" algn="ctr">
              <a:spcBef>
                <a:spcPts val="0"/>
              </a:spcBef>
              <a:spcAft>
                <a:spcPts val="0"/>
              </a:spcAft>
              <a:buNone/>
            </a:pPr>
            <a:r>
              <a:rPr lang="en-US" sz="850" b="1" i="0" dirty="0">
                <a:solidFill>
                  <a:srgbClr val="5A1584"/>
                </a:solidFill>
              </a:rPr>
              <a:t>Validation Required</a:t>
            </a:r>
            <a:endParaRPr lang="en-US" sz="850" dirty="0"/>
          </a:p>
        </p:txBody>
      </p:sp>
      <p:sp>
        <p:nvSpPr>
          <p:cNvPr id="12" name="TextBox 11"/>
          <p:cNvSpPr txBox="1"/>
          <p:nvPr/>
        </p:nvSpPr>
        <p:spPr>
          <a:xfrm>
            <a:off x="736600" y="17526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5B6475"/>
                </a:solidFill>
              </a:rPr>
              <a:t>DISCOVERED FACT</a:t>
            </a:r>
            <a:endParaRPr lang="en-US" sz="750" dirty="0"/>
          </a:p>
        </p:txBody>
      </p:sp>
      <p:sp>
        <p:nvSpPr>
          <p:cNvPr id="13" name="TextBox 12"/>
          <p:cNvSpPr txBox="1"/>
          <p:nvPr/>
        </p:nvSpPr>
        <p:spPr>
          <a:xfrm>
            <a:off x="6235700" y="17526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2563A6"/>
                </a:solidFill>
              </a:rPr>
              <a:t>LICENSING INTERPRETATION</a:t>
            </a:r>
            <a:endParaRPr lang="en-US" sz="750" dirty="0"/>
          </a:p>
        </p:txBody>
      </p:sp>
      <p:sp>
        <p:nvSpPr>
          <p:cNvPr id="14" name="TextBox 13"/>
          <p:cNvSpPr txBox="1"/>
          <p:nvPr/>
        </p:nvSpPr>
        <p:spPr>
          <a:xfrm>
            <a:off x="736600" y="1892300"/>
            <a:ext cx="5245100" cy="3408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PC-007 has Office Home &amp; Student 2021 installed.</a:t>
            </a:r>
            <a:endParaRPr lang="en-US" sz="950" dirty="0"/>
          </a:p>
        </p:txBody>
      </p:sp>
      <p:sp>
        <p:nvSpPr>
          <p:cNvPr id="15" name="TextBox 14"/>
          <p:cNvSpPr txBox="1"/>
          <p:nvPr/>
        </p:nvSpPr>
        <p:spPr>
          <a:xfrm>
            <a:off x="6235700" y="1892300"/>
            <a:ext cx="5245100" cy="3408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Consumer editions (Home &amp; Student, Home, Microsoft 365 Family/Personal) are not licensed for commercial use - potential licensing gap.</a:t>
            </a:r>
            <a:endParaRPr lang="en-US" sz="950" dirty="0"/>
          </a:p>
        </p:txBody>
      </p:sp>
      <p:sp>
        <p:nvSpPr>
          <p:cNvPr id="16" name="TextBox 15"/>
          <p:cNvSpPr txBox="1"/>
          <p:nvPr/>
        </p:nvSpPr>
        <p:spPr>
          <a:xfrm>
            <a:off x="736600" y="2258568"/>
            <a:ext cx="107442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dirty="0">
                <a:solidFill>
                  <a:srgbClr val="1F3A5F"/>
                </a:solidFill>
              </a:rPr>
              <a:t>Recommendation: </a:t>
            </a:r>
            <a:r>
              <a:rPr lang="en-US" sz="900" b="0" i="0" dirty="0">
                <a:solidFill>
                  <a:srgbClr val="5B6475"/>
                </a:solidFill>
              </a:rPr>
              <a:t>Replace with Microsoft 365 Apps for business/enterprise or Office Home &amp; Business / LTSC.</a:t>
            </a:r>
            <a:endParaRPr lang="en-US" sz="900" dirty="0"/>
          </a:p>
        </p:txBody>
      </p:sp>
      <p:sp>
        <p:nvSpPr>
          <p:cNvPr id="17" name="Finding" descr="Windows not activated"/>
          <p:cNvSpPr/>
          <p:nvPr/>
        </p:nvSpPr>
        <p:spPr>
          <a:xfrm>
            <a:off x="508000" y="2628900"/>
            <a:ext cx="11176000" cy="1016000"/>
          </a:xfrm>
          <a:prstGeom prst="rect">
            <a:avLst/>
          </a:prstGeom>
          <a:solidFill>
            <a:srgbClr val="FAFBFD"/>
          </a:solidFill>
          <a:ln w="9525">
            <a:solidFill>
              <a:srgbClr val="D9DEE7"/>
            </a:solidFill>
          </a:ln>
        </p:spPr>
      </p:sp>
      <p:sp>
        <p:nvSpPr>
          <p:cNvPr id="18" name="Shape 17"/>
          <p:cNvSpPr/>
          <p:nvPr/>
        </p:nvSpPr>
        <p:spPr>
          <a:xfrm>
            <a:off x="508000" y="2628900"/>
            <a:ext cx="63500" cy="1016000"/>
          </a:xfrm>
          <a:prstGeom prst="rect">
            <a:avLst/>
          </a:prstGeom>
          <a:solidFill>
            <a:srgbClr val="C62828"/>
          </a:solidFill>
          <a:ln>
            <a:noFill/>
          </a:ln>
        </p:spPr>
      </p:sp>
      <p:sp>
        <p:nvSpPr>
          <p:cNvPr id="19" name="Shape 18"/>
          <p:cNvSpPr/>
          <p:nvPr/>
        </p:nvSpPr>
        <p:spPr>
          <a:xfrm>
            <a:off x="736600" y="2736850"/>
            <a:ext cx="787400" cy="215900"/>
          </a:xfrm>
          <a:prstGeom prst="roundRect">
            <a:avLst>
              <a:gd name="adj" fmla="val 50000"/>
            </a:avLst>
          </a:prstGeom>
          <a:solidFill>
            <a:srgbClr val="C62828"/>
          </a:solidFill>
          <a:ln>
            <a:noFill/>
          </a:ln>
        </p:spPr>
        <p:txBody>
          <a:bodyPr wrap="square" lIns="25400" tIns="0" rIns="25400" bIns="0" rtlCol="0" anchor="ctr">
            <a:noAutofit/>
          </a:bodyPr>
          <a:lstStyle/>
          <a:p>
            <a:pPr indent="0" algn="ctr">
              <a:spcBef>
                <a:spcPts val="0"/>
              </a:spcBef>
              <a:spcAft>
                <a:spcPts val="0"/>
              </a:spcAft>
              <a:buNone/>
            </a:pPr>
            <a:r>
              <a:rPr lang="en-US" sz="800" b="1" i="0" spc="40" dirty="0">
                <a:solidFill>
                  <a:srgbClr val="FFFFFF"/>
                </a:solidFill>
              </a:rPr>
              <a:t>HIGH</a:t>
            </a:r>
            <a:endParaRPr lang="en-US" sz="800" dirty="0"/>
          </a:p>
        </p:txBody>
      </p:sp>
      <p:sp>
        <p:nvSpPr>
          <p:cNvPr id="20" name="TextBox 19"/>
          <p:cNvSpPr txBox="1"/>
          <p:nvPr/>
        </p:nvSpPr>
        <p:spPr>
          <a:xfrm>
            <a:off x="1651000" y="2730500"/>
            <a:ext cx="77978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150" b="1" i="0" dirty="0">
                <a:solidFill>
                  <a:srgbClr val="1D2433"/>
                </a:solidFill>
              </a:rPr>
              <a:t>Windows not activated</a:t>
            </a:r>
            <a:r>
              <a:rPr lang="en-US" sz="900" b="0" i="0" dirty="0">
                <a:solidFill>
                  <a:srgbClr val="5B6475"/>
                </a:solidFill>
              </a:rPr>
              <a:t>   Windows</a:t>
            </a:r>
            <a:endParaRPr lang="en-US" sz="900" dirty="0"/>
          </a:p>
        </p:txBody>
      </p:sp>
      <p:sp>
        <p:nvSpPr>
          <p:cNvPr id="21" name="Status Validation Required"/>
          <p:cNvSpPr/>
          <p:nvPr/>
        </p:nvSpPr>
        <p:spPr>
          <a:xfrm>
            <a:off x="9626600" y="2736850"/>
            <a:ext cx="1905000" cy="215900"/>
          </a:xfrm>
          <a:prstGeom prst="roundRect">
            <a:avLst>
              <a:gd name="adj" fmla="val 50000"/>
            </a:avLst>
          </a:prstGeom>
          <a:solidFill>
            <a:srgbClr val="F1E6F7"/>
          </a:solidFill>
          <a:ln>
            <a:noFill/>
          </a:ln>
        </p:spPr>
        <p:txBody>
          <a:bodyPr wrap="square" lIns="50800" tIns="0" rIns="50800" bIns="0" rtlCol="0" anchor="ctr">
            <a:noAutofit/>
          </a:bodyPr>
          <a:lstStyle/>
          <a:p>
            <a:pPr indent="0" algn="ctr">
              <a:spcBef>
                <a:spcPts val="0"/>
              </a:spcBef>
              <a:spcAft>
                <a:spcPts val="0"/>
              </a:spcAft>
              <a:buNone/>
            </a:pPr>
            <a:r>
              <a:rPr lang="en-US" sz="850" b="1" i="0" dirty="0">
                <a:solidFill>
                  <a:srgbClr val="5A1584"/>
                </a:solidFill>
              </a:rPr>
              <a:t>Validation Required</a:t>
            </a:r>
            <a:endParaRPr lang="en-US" sz="850" dirty="0"/>
          </a:p>
        </p:txBody>
      </p:sp>
      <p:sp>
        <p:nvSpPr>
          <p:cNvPr id="22" name="TextBox 21"/>
          <p:cNvSpPr txBox="1"/>
          <p:nvPr/>
        </p:nvSpPr>
        <p:spPr>
          <a:xfrm>
            <a:off x="736600" y="30353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5B6475"/>
                </a:solidFill>
              </a:rPr>
              <a:t>DISCOVERED FACT</a:t>
            </a:r>
            <a:endParaRPr lang="en-US" sz="750" dirty="0"/>
          </a:p>
        </p:txBody>
      </p:sp>
      <p:sp>
        <p:nvSpPr>
          <p:cNvPr id="23" name="TextBox 22"/>
          <p:cNvSpPr txBox="1"/>
          <p:nvPr/>
        </p:nvSpPr>
        <p:spPr>
          <a:xfrm>
            <a:off x="6235700" y="30353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2563A6"/>
                </a:solidFill>
              </a:rPr>
              <a:t>LICENSING INTERPRETATION</a:t>
            </a:r>
            <a:endParaRPr lang="en-US" sz="750" dirty="0"/>
          </a:p>
        </p:txBody>
      </p:sp>
      <p:sp>
        <p:nvSpPr>
          <p:cNvPr id="24" name="TextBox 23"/>
          <p:cNvSpPr txBox="1"/>
          <p:nvPr/>
        </p:nvSpPr>
        <p:spPr>
          <a:xfrm>
            <a:off x="736600" y="3175000"/>
            <a:ext cx="5245100" cy="17678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PC-005: Windows 11 Pro license status 'Notification' (Retail).</a:t>
            </a:r>
            <a:endParaRPr lang="en-US" sz="950" dirty="0"/>
          </a:p>
        </p:txBody>
      </p:sp>
      <p:sp>
        <p:nvSpPr>
          <p:cNvPr id="25" name="TextBox 24"/>
          <p:cNvSpPr txBox="1"/>
          <p:nvPr/>
        </p:nvSpPr>
        <p:spPr>
          <a:xfrm>
            <a:off x="6235700" y="3175000"/>
            <a:ext cx="5245100" cy="17678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missing or invalid Windows license - validation required.</a:t>
            </a:r>
            <a:endParaRPr lang="en-US" sz="950" dirty="0"/>
          </a:p>
        </p:txBody>
      </p:sp>
      <p:sp>
        <p:nvSpPr>
          <p:cNvPr id="26" name="TextBox 25"/>
          <p:cNvSpPr txBox="1"/>
          <p:nvPr/>
        </p:nvSpPr>
        <p:spPr>
          <a:xfrm>
            <a:off x="736600" y="3377184"/>
            <a:ext cx="107442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dirty="0">
                <a:solidFill>
                  <a:srgbClr val="1F3A5F"/>
                </a:solidFill>
              </a:rPr>
              <a:t>Recommendation: </a:t>
            </a:r>
            <a:r>
              <a:rPr lang="en-US" sz="900" b="0" i="0" dirty="0">
                <a:solidFill>
                  <a:srgbClr val="5B6475"/>
                </a:solidFill>
              </a:rPr>
              <a:t>Activate with a valid key (KMS / Active Directory-based activation for volume clients) or procure a Windows license.</a:t>
            </a:r>
            <a:endParaRPr lang="en-US" sz="900" dirty="0"/>
          </a:p>
        </p:txBody>
      </p:sp>
      <p:sp>
        <p:nvSpPr>
          <p:cNvPr id="27" name="Finding" descr="Windows Server: no product key installed"/>
          <p:cNvSpPr/>
          <p:nvPr/>
        </p:nvSpPr>
        <p:spPr>
          <a:xfrm>
            <a:off x="508000" y="3746500"/>
            <a:ext cx="11176000" cy="1346200"/>
          </a:xfrm>
          <a:prstGeom prst="rect">
            <a:avLst/>
          </a:prstGeom>
          <a:solidFill>
            <a:srgbClr val="FAFBFD"/>
          </a:solidFill>
          <a:ln w="9525">
            <a:solidFill>
              <a:srgbClr val="D9DEE7"/>
            </a:solidFill>
          </a:ln>
        </p:spPr>
      </p:sp>
      <p:sp>
        <p:nvSpPr>
          <p:cNvPr id="28" name="Shape 27"/>
          <p:cNvSpPr/>
          <p:nvPr/>
        </p:nvSpPr>
        <p:spPr>
          <a:xfrm>
            <a:off x="508000" y="3746500"/>
            <a:ext cx="63500" cy="1346200"/>
          </a:xfrm>
          <a:prstGeom prst="rect">
            <a:avLst/>
          </a:prstGeom>
          <a:solidFill>
            <a:srgbClr val="C62828"/>
          </a:solidFill>
          <a:ln>
            <a:noFill/>
          </a:ln>
        </p:spPr>
      </p:sp>
      <p:sp>
        <p:nvSpPr>
          <p:cNvPr id="29" name="Shape 28"/>
          <p:cNvSpPr/>
          <p:nvPr/>
        </p:nvSpPr>
        <p:spPr>
          <a:xfrm>
            <a:off x="736600" y="3854450"/>
            <a:ext cx="787400" cy="215900"/>
          </a:xfrm>
          <a:prstGeom prst="roundRect">
            <a:avLst>
              <a:gd name="adj" fmla="val 50000"/>
            </a:avLst>
          </a:prstGeom>
          <a:solidFill>
            <a:srgbClr val="C62828"/>
          </a:solidFill>
          <a:ln>
            <a:noFill/>
          </a:ln>
        </p:spPr>
        <p:txBody>
          <a:bodyPr wrap="square" lIns="25400" tIns="0" rIns="25400" bIns="0" rtlCol="0" anchor="ctr">
            <a:noAutofit/>
          </a:bodyPr>
          <a:lstStyle/>
          <a:p>
            <a:pPr indent="0" algn="ctr">
              <a:spcBef>
                <a:spcPts val="0"/>
              </a:spcBef>
              <a:spcAft>
                <a:spcPts val="0"/>
              </a:spcAft>
              <a:buNone/>
            </a:pPr>
            <a:r>
              <a:rPr lang="en-US" sz="800" b="1" i="0" spc="40" dirty="0">
                <a:solidFill>
                  <a:srgbClr val="FFFFFF"/>
                </a:solidFill>
              </a:rPr>
              <a:t>HIGH</a:t>
            </a:r>
            <a:endParaRPr lang="en-US" sz="800" dirty="0"/>
          </a:p>
        </p:txBody>
      </p:sp>
      <p:sp>
        <p:nvSpPr>
          <p:cNvPr id="30" name="TextBox 29"/>
          <p:cNvSpPr txBox="1"/>
          <p:nvPr/>
        </p:nvSpPr>
        <p:spPr>
          <a:xfrm>
            <a:off x="1651000" y="3848100"/>
            <a:ext cx="77978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150" b="1" i="0" dirty="0">
                <a:solidFill>
                  <a:srgbClr val="1D2433"/>
                </a:solidFill>
              </a:rPr>
              <a:t>Windows Server: no product key installed</a:t>
            </a:r>
            <a:r>
              <a:rPr lang="en-US" sz="900" b="0" i="0" dirty="0">
                <a:solidFill>
                  <a:srgbClr val="5B6475"/>
                </a:solidFill>
              </a:rPr>
              <a:t>   Windows Server</a:t>
            </a:r>
            <a:endParaRPr lang="en-US" sz="900" dirty="0"/>
          </a:p>
        </p:txBody>
      </p:sp>
      <p:sp>
        <p:nvSpPr>
          <p:cNvPr id="31" name="Status Validation Required"/>
          <p:cNvSpPr/>
          <p:nvPr/>
        </p:nvSpPr>
        <p:spPr>
          <a:xfrm>
            <a:off x="9626600" y="3854450"/>
            <a:ext cx="1905000" cy="215900"/>
          </a:xfrm>
          <a:prstGeom prst="roundRect">
            <a:avLst>
              <a:gd name="adj" fmla="val 50000"/>
            </a:avLst>
          </a:prstGeom>
          <a:solidFill>
            <a:srgbClr val="F1E6F7"/>
          </a:solidFill>
          <a:ln>
            <a:noFill/>
          </a:ln>
        </p:spPr>
        <p:txBody>
          <a:bodyPr wrap="square" lIns="50800" tIns="0" rIns="50800" bIns="0" rtlCol="0" anchor="ctr">
            <a:noAutofit/>
          </a:bodyPr>
          <a:lstStyle/>
          <a:p>
            <a:pPr indent="0" algn="ctr">
              <a:spcBef>
                <a:spcPts val="0"/>
              </a:spcBef>
              <a:spcAft>
                <a:spcPts val="0"/>
              </a:spcAft>
              <a:buNone/>
            </a:pPr>
            <a:r>
              <a:rPr lang="en-US" sz="850" b="1" i="0" dirty="0">
                <a:solidFill>
                  <a:srgbClr val="5A1584"/>
                </a:solidFill>
              </a:rPr>
              <a:t>Validation Required</a:t>
            </a:r>
            <a:endParaRPr lang="en-US" sz="850" dirty="0"/>
          </a:p>
        </p:txBody>
      </p:sp>
      <p:sp>
        <p:nvSpPr>
          <p:cNvPr id="32" name="TextBox 31"/>
          <p:cNvSpPr txBox="1"/>
          <p:nvPr/>
        </p:nvSpPr>
        <p:spPr>
          <a:xfrm>
            <a:off x="736600" y="41529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5B6475"/>
                </a:solidFill>
              </a:rPr>
              <a:t>DISCOVERED FACT</a:t>
            </a:r>
            <a:endParaRPr lang="en-US" sz="750" dirty="0"/>
          </a:p>
        </p:txBody>
      </p:sp>
      <p:sp>
        <p:nvSpPr>
          <p:cNvPr id="33" name="TextBox 32"/>
          <p:cNvSpPr txBox="1"/>
          <p:nvPr/>
        </p:nvSpPr>
        <p:spPr>
          <a:xfrm>
            <a:off x="6235700" y="41529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2563A6"/>
                </a:solidFill>
              </a:rPr>
              <a:t>LICENSING INTERPRETATION</a:t>
            </a:r>
            <a:endParaRPr lang="en-US" sz="750" dirty="0"/>
          </a:p>
        </p:txBody>
      </p:sp>
      <p:sp>
        <p:nvSpPr>
          <p:cNvPr id="34" name="TextBox 33"/>
          <p:cNvSpPr txBox="1"/>
          <p:nvPr/>
        </p:nvSpPr>
        <p:spPr>
          <a:xfrm>
            <a:off x="736600" y="4292600"/>
            <a:ext cx="5245100" cy="504952"/>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FS01: the Windows licensing service answered but no Windows product key is installed (Windows Server 2016 Standard).</a:t>
            </a:r>
            <a:endParaRPr lang="en-US" sz="950" dirty="0"/>
          </a:p>
        </p:txBody>
      </p:sp>
      <p:sp>
        <p:nvSpPr>
          <p:cNvPr id="35" name="TextBox 34"/>
          <p:cNvSpPr txBox="1"/>
          <p:nvPr/>
        </p:nvSpPr>
        <p:spPr>
          <a:xfrm>
            <a:off x="6235700" y="4292600"/>
            <a:ext cx="5245100" cy="504952"/>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licensing gap - validation required. Potential requirement: a qualifying Windows Server license. The server is counted in the Windows Server core-license calculation of its host (or as a physical server); without an installed product key Windows Server is not activated.</a:t>
            </a:r>
            <a:endParaRPr lang="en-US" sz="950" dirty="0"/>
          </a:p>
        </p:txBody>
      </p:sp>
      <p:sp>
        <p:nvSpPr>
          <p:cNvPr id="36" name="TextBox 35"/>
          <p:cNvSpPr txBox="1"/>
          <p:nvPr/>
        </p:nvSpPr>
        <p:spPr>
          <a:xfrm>
            <a:off x="736600" y="4822952"/>
            <a:ext cx="107442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dirty="0">
                <a:solidFill>
                  <a:srgbClr val="1F3A5F"/>
                </a:solidFill>
              </a:rPr>
              <a:t>Recommendation: </a:t>
            </a:r>
            <a:r>
              <a:rPr lang="en-US" sz="900" b="0" i="0" dirty="0">
                <a:solidFill>
                  <a:srgbClr val="5B6475"/>
                </a:solidFill>
              </a:rPr>
              <a:t>Install and activate a product key matching the edition (KMS client setup key, MAK, AVMA or retail) and confirm the Windows Server licenses assigned to the hardware.</a:t>
            </a:r>
            <a:endParaRPr lang="en-US" sz="900" dirty="0"/>
          </a:p>
        </p:txBody>
      </p:sp>
      <p:cxnSp>
        <p:nvCxnSpPr>
          <p:cNvPr id="37" name="Footer line"/>
          <p:cNvCxnSpPr/>
          <p:nvPr/>
        </p:nvCxnSpPr>
        <p:spPr>
          <a:xfrm>
            <a:off x="508000" y="6400800"/>
            <a:ext cx="11176000" cy="0"/>
          </a:xfrm>
          <a:prstGeom prst="line">
            <a:avLst/>
          </a:prstGeom>
          <a:ln w="9525">
            <a:solidFill>
              <a:srgbClr val="D9DEE7"/>
            </a:solidFill>
          </a:ln>
        </p:spPr>
      </p:cxnSp>
      <p:sp>
        <p:nvSpPr>
          <p:cNvPr id="38"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39"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49E1000C}" type="slidenum">
              <a:rPr lang="en-US" sz="900" b="0" i="0" dirty="0">
                <a:solidFill>
                  <a:srgbClr val="5B6475"/>
                </a:solidFill>
              </a:rPr>
              <a:t>12</a:t>
            </a:fld>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Key findings (2 of 2)">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KEY FINDINGS</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Key findings (2 of 2)</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High and medium severity findings — discovered fact and licensing interpretation</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Finding" descr="Enrolled users without an Intune license assignment"/>
          <p:cNvSpPr/>
          <p:nvPr/>
        </p:nvSpPr>
        <p:spPr>
          <a:xfrm>
            <a:off x="508000" y="1346200"/>
            <a:ext cx="11176000" cy="1016000"/>
          </a:xfrm>
          <a:prstGeom prst="rect">
            <a:avLst/>
          </a:prstGeom>
          <a:solidFill>
            <a:srgbClr val="FAFBFD"/>
          </a:solidFill>
          <a:ln w="9525">
            <a:solidFill>
              <a:srgbClr val="D9DEE7"/>
            </a:solidFill>
          </a:ln>
        </p:spPr>
      </p:sp>
      <p:sp>
        <p:nvSpPr>
          <p:cNvPr id="8" name="Shape 7"/>
          <p:cNvSpPr/>
          <p:nvPr/>
        </p:nvSpPr>
        <p:spPr>
          <a:xfrm>
            <a:off x="508000" y="1346200"/>
            <a:ext cx="63500" cy="1016000"/>
          </a:xfrm>
          <a:prstGeom prst="rect">
            <a:avLst/>
          </a:prstGeom>
          <a:solidFill>
            <a:srgbClr val="D9A400"/>
          </a:solidFill>
          <a:ln>
            <a:noFill/>
          </a:ln>
        </p:spPr>
      </p:sp>
      <p:sp>
        <p:nvSpPr>
          <p:cNvPr id="9" name="Shape 8"/>
          <p:cNvSpPr/>
          <p:nvPr/>
        </p:nvSpPr>
        <p:spPr>
          <a:xfrm>
            <a:off x="736600" y="1454150"/>
            <a:ext cx="787400" cy="215900"/>
          </a:xfrm>
          <a:prstGeom prst="roundRect">
            <a:avLst>
              <a:gd name="adj" fmla="val 50000"/>
            </a:avLst>
          </a:prstGeom>
          <a:solidFill>
            <a:srgbClr val="D9A400"/>
          </a:solidFill>
          <a:ln>
            <a:noFill/>
          </a:ln>
        </p:spPr>
        <p:txBody>
          <a:bodyPr wrap="square" lIns="25400" tIns="0" rIns="25400" bIns="0" rtlCol="0" anchor="ctr">
            <a:noAutofit/>
          </a:bodyPr>
          <a:lstStyle/>
          <a:p>
            <a:pPr indent="0" algn="ctr">
              <a:spcBef>
                <a:spcPts val="0"/>
              </a:spcBef>
              <a:spcAft>
                <a:spcPts val="0"/>
              </a:spcAft>
              <a:buNone/>
            </a:pPr>
            <a:r>
              <a:rPr lang="en-US" sz="800" b="1" i="0" spc="40" dirty="0">
                <a:solidFill>
                  <a:srgbClr val="FFFFFF"/>
                </a:solidFill>
              </a:rPr>
              <a:t>MEDIUM</a:t>
            </a:r>
            <a:endParaRPr lang="en-US" sz="800" dirty="0"/>
          </a:p>
        </p:txBody>
      </p:sp>
      <p:sp>
        <p:nvSpPr>
          <p:cNvPr id="10" name="TextBox 9"/>
          <p:cNvSpPr txBox="1"/>
          <p:nvPr/>
        </p:nvSpPr>
        <p:spPr>
          <a:xfrm>
            <a:off x="1651000" y="1447800"/>
            <a:ext cx="77978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150" b="1" i="0" dirty="0">
                <a:solidFill>
                  <a:srgbClr val="1D2433"/>
                </a:solidFill>
              </a:rPr>
              <a:t>Enrolled users without an Intune license assignment</a:t>
            </a:r>
            <a:r>
              <a:rPr lang="en-US" sz="900" b="0" i="0" dirty="0">
                <a:solidFill>
                  <a:srgbClr val="5B6475"/>
                </a:solidFill>
              </a:rPr>
              <a:t>   Microsoft Intune</a:t>
            </a:r>
            <a:endParaRPr lang="en-US" sz="900" dirty="0"/>
          </a:p>
        </p:txBody>
      </p:sp>
      <p:sp>
        <p:nvSpPr>
          <p:cNvPr id="11" name="Status Potential Gap"/>
          <p:cNvSpPr/>
          <p:nvPr/>
        </p:nvSpPr>
        <p:spPr>
          <a:xfrm>
            <a:off x="9626600" y="1454150"/>
            <a:ext cx="1905000" cy="215900"/>
          </a:xfrm>
          <a:prstGeom prst="roundRect">
            <a:avLst>
              <a:gd name="adj" fmla="val 50000"/>
            </a:avLst>
          </a:prstGeom>
          <a:solidFill>
            <a:srgbClr val="FBE9E9"/>
          </a:solidFill>
          <a:ln>
            <a:noFill/>
          </a:ln>
        </p:spPr>
        <p:txBody>
          <a:bodyPr wrap="square" lIns="50800" tIns="0" rIns="50800" bIns="0" rtlCol="0" anchor="ctr">
            <a:noAutofit/>
          </a:bodyPr>
          <a:lstStyle/>
          <a:p>
            <a:pPr indent="0" algn="ctr">
              <a:spcBef>
                <a:spcPts val="0"/>
              </a:spcBef>
              <a:spcAft>
                <a:spcPts val="0"/>
              </a:spcAft>
              <a:buNone/>
            </a:pPr>
            <a:r>
              <a:rPr lang="en-US" sz="850" b="1" i="0" dirty="0">
                <a:solidFill>
                  <a:srgbClr val="A61F1F"/>
                </a:solidFill>
              </a:rPr>
              <a:t>Potential Gap</a:t>
            </a:r>
            <a:endParaRPr lang="en-US" sz="850" dirty="0"/>
          </a:p>
        </p:txBody>
      </p:sp>
      <p:sp>
        <p:nvSpPr>
          <p:cNvPr id="12" name="TextBox 11"/>
          <p:cNvSpPr txBox="1"/>
          <p:nvPr/>
        </p:nvSpPr>
        <p:spPr>
          <a:xfrm>
            <a:off x="736600" y="17526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5B6475"/>
                </a:solidFill>
              </a:rPr>
              <a:t>DISCOVERED FACT</a:t>
            </a:r>
            <a:endParaRPr lang="en-US" sz="750" dirty="0"/>
          </a:p>
        </p:txBody>
      </p:sp>
      <p:sp>
        <p:nvSpPr>
          <p:cNvPr id="13" name="TextBox 12"/>
          <p:cNvSpPr txBox="1"/>
          <p:nvPr/>
        </p:nvSpPr>
        <p:spPr>
          <a:xfrm>
            <a:off x="6235700" y="17526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2563A6"/>
                </a:solidFill>
              </a:rPr>
              <a:t>LICENSING INTERPRETATION</a:t>
            </a:r>
            <a:endParaRPr lang="en-US" sz="750" dirty="0"/>
          </a:p>
        </p:txBody>
      </p:sp>
      <p:sp>
        <p:nvSpPr>
          <p:cNvPr id="14" name="TextBox 13"/>
          <p:cNvSpPr txBox="1"/>
          <p:nvPr/>
        </p:nvSpPr>
        <p:spPr>
          <a:xfrm>
            <a:off x="736600" y="1892300"/>
            <a:ext cx="5245100" cy="17678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9 user(s) have Intune-managed devices but no service plan granting Intune.</a:t>
            </a:r>
            <a:endParaRPr lang="en-US" sz="950" dirty="0"/>
          </a:p>
        </p:txBody>
      </p:sp>
      <p:sp>
        <p:nvSpPr>
          <p:cNvPr id="15" name="TextBox 14"/>
          <p:cNvSpPr txBox="1"/>
          <p:nvPr/>
        </p:nvSpPr>
        <p:spPr>
          <a:xfrm>
            <a:off x="6235700" y="1892300"/>
            <a:ext cx="5245100" cy="176784"/>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licensing gap - assignment or procurement may be required.</a:t>
            </a:r>
            <a:endParaRPr lang="en-US" sz="950" dirty="0"/>
          </a:p>
        </p:txBody>
      </p:sp>
      <p:sp>
        <p:nvSpPr>
          <p:cNvPr id="16" name="TextBox 15"/>
          <p:cNvSpPr txBox="1"/>
          <p:nvPr/>
        </p:nvSpPr>
        <p:spPr>
          <a:xfrm>
            <a:off x="736600" y="2094484"/>
            <a:ext cx="107442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dirty="0">
                <a:solidFill>
                  <a:srgbClr val="1F3A5F"/>
                </a:solidFill>
              </a:rPr>
              <a:t>Recommendation: </a:t>
            </a:r>
            <a:r>
              <a:rPr lang="en-US" sz="900" b="0" i="0" dirty="0">
                <a:solidFill>
                  <a:srgbClr val="5B6475"/>
                </a:solidFill>
              </a:rPr>
              <a:t>Assign Intune-capable licenses to these users.</a:t>
            </a:r>
            <a:endParaRPr lang="en-US" sz="900" dirty="0"/>
          </a:p>
        </p:txBody>
      </p:sp>
      <p:sp>
        <p:nvSpPr>
          <p:cNvPr id="17" name="Finding" descr="Conditional Access in use - Entra ID P1 coverage not confirmed"/>
          <p:cNvSpPr/>
          <p:nvPr/>
        </p:nvSpPr>
        <p:spPr>
          <a:xfrm>
            <a:off x="508000" y="2463800"/>
            <a:ext cx="11176000" cy="1181100"/>
          </a:xfrm>
          <a:prstGeom prst="rect">
            <a:avLst/>
          </a:prstGeom>
          <a:solidFill>
            <a:srgbClr val="FAFBFD"/>
          </a:solidFill>
          <a:ln w="9525">
            <a:solidFill>
              <a:srgbClr val="D9DEE7"/>
            </a:solidFill>
          </a:ln>
        </p:spPr>
      </p:sp>
      <p:sp>
        <p:nvSpPr>
          <p:cNvPr id="18" name="Shape 17"/>
          <p:cNvSpPr/>
          <p:nvPr/>
        </p:nvSpPr>
        <p:spPr>
          <a:xfrm>
            <a:off x="508000" y="2463800"/>
            <a:ext cx="63500" cy="1181100"/>
          </a:xfrm>
          <a:prstGeom prst="rect">
            <a:avLst/>
          </a:prstGeom>
          <a:solidFill>
            <a:srgbClr val="D9A400"/>
          </a:solidFill>
          <a:ln>
            <a:noFill/>
          </a:ln>
        </p:spPr>
      </p:sp>
      <p:sp>
        <p:nvSpPr>
          <p:cNvPr id="19" name="Shape 18"/>
          <p:cNvSpPr/>
          <p:nvPr/>
        </p:nvSpPr>
        <p:spPr>
          <a:xfrm>
            <a:off x="736600" y="2571750"/>
            <a:ext cx="787400" cy="215900"/>
          </a:xfrm>
          <a:prstGeom prst="roundRect">
            <a:avLst>
              <a:gd name="adj" fmla="val 50000"/>
            </a:avLst>
          </a:prstGeom>
          <a:solidFill>
            <a:srgbClr val="D9A400"/>
          </a:solidFill>
          <a:ln>
            <a:noFill/>
          </a:ln>
        </p:spPr>
        <p:txBody>
          <a:bodyPr wrap="square" lIns="25400" tIns="0" rIns="25400" bIns="0" rtlCol="0" anchor="ctr">
            <a:noAutofit/>
          </a:bodyPr>
          <a:lstStyle/>
          <a:p>
            <a:pPr indent="0" algn="ctr">
              <a:spcBef>
                <a:spcPts val="0"/>
              </a:spcBef>
              <a:spcAft>
                <a:spcPts val="0"/>
              </a:spcAft>
              <a:buNone/>
            </a:pPr>
            <a:r>
              <a:rPr lang="en-US" sz="800" b="1" i="0" spc="40" dirty="0">
                <a:solidFill>
                  <a:srgbClr val="FFFFFF"/>
                </a:solidFill>
              </a:rPr>
              <a:t>MEDIUM</a:t>
            </a:r>
            <a:endParaRPr lang="en-US" sz="800" dirty="0"/>
          </a:p>
        </p:txBody>
      </p:sp>
      <p:sp>
        <p:nvSpPr>
          <p:cNvPr id="20" name="TextBox 19"/>
          <p:cNvSpPr txBox="1"/>
          <p:nvPr/>
        </p:nvSpPr>
        <p:spPr>
          <a:xfrm>
            <a:off x="1651000" y="2565400"/>
            <a:ext cx="77978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150" b="1" i="0" dirty="0">
                <a:solidFill>
                  <a:srgbClr val="1D2433"/>
                </a:solidFill>
              </a:rPr>
              <a:t>Conditional Access in use - Entra ID P1 coverage not confirmed</a:t>
            </a:r>
            <a:r>
              <a:rPr lang="en-US" sz="900" b="0" i="0" dirty="0">
                <a:solidFill>
                  <a:srgbClr val="5B6475"/>
                </a:solidFill>
              </a:rPr>
              <a:t>   Identity</a:t>
            </a:r>
            <a:endParaRPr lang="en-US" sz="900" dirty="0"/>
          </a:p>
        </p:txBody>
      </p:sp>
      <p:sp>
        <p:nvSpPr>
          <p:cNvPr id="21" name="Status Validation Required"/>
          <p:cNvSpPr/>
          <p:nvPr/>
        </p:nvSpPr>
        <p:spPr>
          <a:xfrm>
            <a:off x="9626600" y="2571750"/>
            <a:ext cx="1905000" cy="215900"/>
          </a:xfrm>
          <a:prstGeom prst="roundRect">
            <a:avLst>
              <a:gd name="adj" fmla="val 50000"/>
            </a:avLst>
          </a:prstGeom>
          <a:solidFill>
            <a:srgbClr val="F1E6F7"/>
          </a:solidFill>
          <a:ln>
            <a:noFill/>
          </a:ln>
        </p:spPr>
        <p:txBody>
          <a:bodyPr wrap="square" lIns="50800" tIns="0" rIns="50800" bIns="0" rtlCol="0" anchor="ctr">
            <a:noAutofit/>
          </a:bodyPr>
          <a:lstStyle/>
          <a:p>
            <a:pPr indent="0" algn="ctr">
              <a:spcBef>
                <a:spcPts val="0"/>
              </a:spcBef>
              <a:spcAft>
                <a:spcPts val="0"/>
              </a:spcAft>
              <a:buNone/>
            </a:pPr>
            <a:r>
              <a:rPr lang="en-US" sz="850" b="1" i="0" dirty="0">
                <a:solidFill>
                  <a:srgbClr val="5A1584"/>
                </a:solidFill>
              </a:rPr>
              <a:t>Validation Required</a:t>
            </a:r>
            <a:endParaRPr lang="en-US" sz="850" dirty="0"/>
          </a:p>
        </p:txBody>
      </p:sp>
      <p:sp>
        <p:nvSpPr>
          <p:cNvPr id="22" name="TextBox 21"/>
          <p:cNvSpPr txBox="1"/>
          <p:nvPr/>
        </p:nvSpPr>
        <p:spPr>
          <a:xfrm>
            <a:off x="736600" y="28702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5B6475"/>
                </a:solidFill>
              </a:rPr>
              <a:t>DISCOVERED FACT</a:t>
            </a:r>
            <a:endParaRPr lang="en-US" sz="750" dirty="0"/>
          </a:p>
        </p:txBody>
      </p:sp>
      <p:sp>
        <p:nvSpPr>
          <p:cNvPr id="23" name="TextBox 22"/>
          <p:cNvSpPr txBox="1"/>
          <p:nvPr/>
        </p:nvSpPr>
        <p:spPr>
          <a:xfrm>
            <a:off x="6235700" y="28702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2563A6"/>
                </a:solidFill>
              </a:rPr>
              <a:t>LICENSING INTERPRETATION</a:t>
            </a:r>
            <a:endParaRPr lang="en-US" sz="750" dirty="0"/>
          </a:p>
        </p:txBody>
      </p:sp>
      <p:sp>
        <p:nvSpPr>
          <p:cNvPr id="24" name="TextBox 23"/>
          <p:cNvSpPr txBox="1"/>
          <p:nvPr/>
        </p:nvSpPr>
        <p:spPr>
          <a:xfrm>
            <a:off x="736600" y="3009900"/>
            <a:ext cx="5245100" cy="3408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6 Conditional Access policies are enabled; 141 of 168 enabled members have Entra ID P1/P2 assigned.</a:t>
            </a:r>
            <a:endParaRPr lang="en-US" sz="950" dirty="0"/>
          </a:p>
        </p:txBody>
      </p:sp>
      <p:sp>
        <p:nvSpPr>
          <p:cNvPr id="25" name="TextBox 24"/>
          <p:cNvSpPr txBox="1"/>
          <p:nvPr/>
        </p:nvSpPr>
        <p:spPr>
          <a:xfrm>
            <a:off x="6235700" y="3009900"/>
            <a:ext cx="5245100" cy="3408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licensing gap - validation required.</a:t>
            </a:r>
            <a:endParaRPr lang="en-US" sz="950" dirty="0"/>
          </a:p>
        </p:txBody>
      </p:sp>
      <p:sp>
        <p:nvSpPr>
          <p:cNvPr id="26" name="TextBox 25"/>
          <p:cNvSpPr txBox="1"/>
          <p:nvPr/>
        </p:nvSpPr>
        <p:spPr>
          <a:xfrm>
            <a:off x="736600" y="3376168"/>
            <a:ext cx="107442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dirty="0">
                <a:solidFill>
                  <a:srgbClr val="1F3A5F"/>
                </a:solidFill>
              </a:rPr>
              <a:t>Recommendation: </a:t>
            </a:r>
            <a:r>
              <a:rPr lang="en-US" sz="900" b="0" i="0" dirty="0">
                <a:solidFill>
                  <a:srgbClr val="5B6475"/>
                </a:solidFill>
              </a:rPr>
              <a:t>Assign Entra ID P1 (or a suite including it) to all users in policy scope.</a:t>
            </a:r>
            <a:endParaRPr lang="en-US" sz="900" dirty="0"/>
          </a:p>
        </p:txBody>
      </p:sp>
      <p:sp>
        <p:nvSpPr>
          <p:cNvPr id="27" name="Finding" descr="Identity Protection (risk-based) features in use"/>
          <p:cNvSpPr/>
          <p:nvPr/>
        </p:nvSpPr>
        <p:spPr>
          <a:xfrm>
            <a:off x="508000" y="3746500"/>
            <a:ext cx="11176000" cy="1181100"/>
          </a:xfrm>
          <a:prstGeom prst="rect">
            <a:avLst/>
          </a:prstGeom>
          <a:solidFill>
            <a:srgbClr val="FAFBFD"/>
          </a:solidFill>
          <a:ln w="9525">
            <a:solidFill>
              <a:srgbClr val="D9DEE7"/>
            </a:solidFill>
          </a:ln>
        </p:spPr>
      </p:sp>
      <p:sp>
        <p:nvSpPr>
          <p:cNvPr id="28" name="Shape 27"/>
          <p:cNvSpPr/>
          <p:nvPr/>
        </p:nvSpPr>
        <p:spPr>
          <a:xfrm>
            <a:off x="508000" y="3746500"/>
            <a:ext cx="63500" cy="1181100"/>
          </a:xfrm>
          <a:prstGeom prst="rect">
            <a:avLst/>
          </a:prstGeom>
          <a:solidFill>
            <a:srgbClr val="D9A400"/>
          </a:solidFill>
          <a:ln>
            <a:noFill/>
          </a:ln>
        </p:spPr>
      </p:sp>
      <p:sp>
        <p:nvSpPr>
          <p:cNvPr id="29" name="Shape 28"/>
          <p:cNvSpPr/>
          <p:nvPr/>
        </p:nvSpPr>
        <p:spPr>
          <a:xfrm>
            <a:off x="736600" y="3854450"/>
            <a:ext cx="787400" cy="215900"/>
          </a:xfrm>
          <a:prstGeom prst="roundRect">
            <a:avLst>
              <a:gd name="adj" fmla="val 50000"/>
            </a:avLst>
          </a:prstGeom>
          <a:solidFill>
            <a:srgbClr val="D9A400"/>
          </a:solidFill>
          <a:ln>
            <a:noFill/>
          </a:ln>
        </p:spPr>
        <p:txBody>
          <a:bodyPr wrap="square" lIns="25400" tIns="0" rIns="25400" bIns="0" rtlCol="0" anchor="ctr">
            <a:noAutofit/>
          </a:bodyPr>
          <a:lstStyle/>
          <a:p>
            <a:pPr indent="0" algn="ctr">
              <a:spcBef>
                <a:spcPts val="0"/>
              </a:spcBef>
              <a:spcAft>
                <a:spcPts val="0"/>
              </a:spcAft>
              <a:buNone/>
            </a:pPr>
            <a:r>
              <a:rPr lang="en-US" sz="800" b="1" i="0" spc="40" dirty="0">
                <a:solidFill>
                  <a:srgbClr val="FFFFFF"/>
                </a:solidFill>
              </a:rPr>
              <a:t>MEDIUM</a:t>
            </a:r>
            <a:endParaRPr lang="en-US" sz="800" dirty="0"/>
          </a:p>
        </p:txBody>
      </p:sp>
      <p:sp>
        <p:nvSpPr>
          <p:cNvPr id="30" name="TextBox 29"/>
          <p:cNvSpPr txBox="1"/>
          <p:nvPr/>
        </p:nvSpPr>
        <p:spPr>
          <a:xfrm>
            <a:off x="1651000" y="3848100"/>
            <a:ext cx="7797800" cy="2286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1150" b="1" i="0" dirty="0">
                <a:solidFill>
                  <a:srgbClr val="1D2433"/>
                </a:solidFill>
              </a:rPr>
              <a:t>Identity Protection (risk-based) features in use</a:t>
            </a:r>
            <a:r>
              <a:rPr lang="en-US" sz="900" b="0" i="0" dirty="0">
                <a:solidFill>
                  <a:srgbClr val="5B6475"/>
                </a:solidFill>
              </a:rPr>
              <a:t>   Identity</a:t>
            </a:r>
            <a:endParaRPr lang="en-US" sz="900" dirty="0"/>
          </a:p>
        </p:txBody>
      </p:sp>
      <p:sp>
        <p:nvSpPr>
          <p:cNvPr id="31" name="Status Validation Required"/>
          <p:cNvSpPr/>
          <p:nvPr/>
        </p:nvSpPr>
        <p:spPr>
          <a:xfrm>
            <a:off x="9626600" y="3854450"/>
            <a:ext cx="1905000" cy="215900"/>
          </a:xfrm>
          <a:prstGeom prst="roundRect">
            <a:avLst>
              <a:gd name="adj" fmla="val 50000"/>
            </a:avLst>
          </a:prstGeom>
          <a:solidFill>
            <a:srgbClr val="F1E6F7"/>
          </a:solidFill>
          <a:ln>
            <a:noFill/>
          </a:ln>
        </p:spPr>
        <p:txBody>
          <a:bodyPr wrap="square" lIns="50800" tIns="0" rIns="50800" bIns="0" rtlCol="0" anchor="ctr">
            <a:noAutofit/>
          </a:bodyPr>
          <a:lstStyle/>
          <a:p>
            <a:pPr indent="0" algn="ctr">
              <a:spcBef>
                <a:spcPts val="0"/>
              </a:spcBef>
              <a:spcAft>
                <a:spcPts val="0"/>
              </a:spcAft>
              <a:buNone/>
            </a:pPr>
            <a:r>
              <a:rPr lang="en-US" sz="850" b="1" i="0" dirty="0">
                <a:solidFill>
                  <a:srgbClr val="5A1584"/>
                </a:solidFill>
              </a:rPr>
              <a:t>Validation Required</a:t>
            </a:r>
            <a:endParaRPr lang="en-US" sz="850" dirty="0"/>
          </a:p>
        </p:txBody>
      </p:sp>
      <p:sp>
        <p:nvSpPr>
          <p:cNvPr id="32" name="TextBox 31"/>
          <p:cNvSpPr txBox="1"/>
          <p:nvPr/>
        </p:nvSpPr>
        <p:spPr>
          <a:xfrm>
            <a:off x="736600" y="41529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5B6475"/>
                </a:solidFill>
              </a:rPr>
              <a:t>DISCOVERED FACT</a:t>
            </a:r>
            <a:endParaRPr lang="en-US" sz="750" dirty="0"/>
          </a:p>
        </p:txBody>
      </p:sp>
      <p:sp>
        <p:nvSpPr>
          <p:cNvPr id="33" name="TextBox 32"/>
          <p:cNvSpPr txBox="1"/>
          <p:nvPr/>
        </p:nvSpPr>
        <p:spPr>
          <a:xfrm>
            <a:off x="6235700" y="4152900"/>
            <a:ext cx="5245100" cy="152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750" b="1" i="0" spc="80" dirty="0">
                <a:solidFill>
                  <a:srgbClr val="2563A6"/>
                </a:solidFill>
              </a:rPr>
              <a:t>LICENSING INTERPRETATION</a:t>
            </a:r>
            <a:endParaRPr lang="en-US" sz="750" dirty="0"/>
          </a:p>
        </p:txBody>
      </p:sp>
      <p:sp>
        <p:nvSpPr>
          <p:cNvPr id="34" name="TextBox 33"/>
          <p:cNvSpPr txBox="1"/>
          <p:nvPr/>
        </p:nvSpPr>
        <p:spPr>
          <a:xfrm>
            <a:off x="736600" y="4292600"/>
            <a:ext cx="5245100" cy="3408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Risk-based policies: 1; users at risk: 2; P2-licensed users: 0.</a:t>
            </a:r>
            <a:endParaRPr lang="en-US" sz="950" dirty="0"/>
          </a:p>
        </p:txBody>
      </p:sp>
      <p:sp>
        <p:nvSpPr>
          <p:cNvPr id="35" name="TextBox 34"/>
          <p:cNvSpPr txBox="1"/>
          <p:nvPr/>
        </p:nvSpPr>
        <p:spPr>
          <a:xfrm>
            <a:off x="6235700" y="4292600"/>
            <a:ext cx="5245100" cy="3408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1D2433"/>
                </a:solidFill>
              </a:rPr>
              <a:t>Potential licensing gap - validation required: users protected by risk-based policies need Entra ID P2.</a:t>
            </a:r>
            <a:endParaRPr lang="en-US" sz="950" dirty="0"/>
          </a:p>
        </p:txBody>
      </p:sp>
      <p:sp>
        <p:nvSpPr>
          <p:cNvPr id="36" name="TextBox 35"/>
          <p:cNvSpPr txBox="1"/>
          <p:nvPr/>
        </p:nvSpPr>
        <p:spPr>
          <a:xfrm>
            <a:off x="736600" y="4658868"/>
            <a:ext cx="10744200" cy="1651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dirty="0">
                <a:solidFill>
                  <a:srgbClr val="1F3A5F"/>
                </a:solidFill>
              </a:rPr>
              <a:t>Recommendation: </a:t>
            </a:r>
            <a:r>
              <a:rPr lang="en-US" sz="900" b="0" i="0" dirty="0">
                <a:solidFill>
                  <a:srgbClr val="5B6475"/>
                </a:solidFill>
              </a:rPr>
              <a:t>Validate the in-scope population and P2 assignment.</a:t>
            </a:r>
            <a:endParaRPr lang="en-US" sz="900" dirty="0"/>
          </a:p>
        </p:txBody>
      </p:sp>
      <p:sp>
        <p:nvSpPr>
          <p:cNvPr id="37" name="TextBox 36"/>
          <p:cNvSpPr txBox="1"/>
          <p:nvPr/>
        </p:nvSpPr>
        <p:spPr>
          <a:xfrm>
            <a:off x="508000" y="5029200"/>
            <a:ext cx="11176000" cy="18084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17 further high / medium findings and 18 low / informational findings are listed in the Executive and Technical Reports with supporting evidence and rule references.</a:t>
            </a:r>
            <a:endParaRPr lang="en-US" sz="900" dirty="0"/>
          </a:p>
        </p:txBody>
      </p:sp>
      <p:cxnSp>
        <p:nvCxnSpPr>
          <p:cNvPr id="38" name="Footer line"/>
          <p:cNvCxnSpPr/>
          <p:nvPr/>
        </p:nvCxnSpPr>
        <p:spPr>
          <a:xfrm>
            <a:off x="508000" y="6400800"/>
            <a:ext cx="11176000" cy="0"/>
          </a:xfrm>
          <a:prstGeom prst="line">
            <a:avLst/>
          </a:prstGeom>
          <a:ln w="9525">
            <a:solidFill>
              <a:srgbClr val="D9DEE7"/>
            </a:solidFill>
          </a:ln>
        </p:spPr>
      </p:cxnSp>
      <p:sp>
        <p:nvSpPr>
          <p:cNvPr id="39"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40"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A8F6000D}" type="slidenum">
              <a:rPr lang="en-US" sz="900" b="0" i="0" dirty="0">
                <a:solidFill>
                  <a:srgbClr val="5B6475"/>
                </a:solidFill>
              </a:rPr>
              <a:t>13</a:t>
            </a:fld>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Data collection coverage">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DATA COLLECTION</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Data collection coverage</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218 collection results (module / target) — the licensing position depends on the data that could be collected</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Shape 6" descr="Collected: 212"/>
          <p:cNvSpPr/>
          <p:nvPr/>
        </p:nvSpPr>
        <p:spPr>
          <a:xfrm>
            <a:off x="508000" y="1346200"/>
            <a:ext cx="2679700" cy="965200"/>
          </a:xfrm>
          <a:prstGeom prst="rect">
            <a:avLst/>
          </a:prstGeom>
          <a:solidFill>
            <a:srgbClr val="F5F7FA"/>
          </a:solidFill>
          <a:ln>
            <a:noFill/>
          </a:ln>
        </p:spPr>
      </p:sp>
      <p:sp>
        <p:nvSpPr>
          <p:cNvPr id="8" name="Shape 7"/>
          <p:cNvSpPr/>
          <p:nvPr/>
        </p:nvSpPr>
        <p:spPr>
          <a:xfrm>
            <a:off x="508000" y="1346200"/>
            <a:ext cx="2679700" cy="38100"/>
          </a:xfrm>
          <a:prstGeom prst="rect">
            <a:avLst/>
          </a:prstGeom>
          <a:solidFill>
            <a:srgbClr val="2E7D32"/>
          </a:solidFill>
          <a:ln>
            <a:noFill/>
          </a:ln>
        </p:spPr>
      </p:sp>
      <p:sp>
        <p:nvSpPr>
          <p:cNvPr id="9" name="Shape 8"/>
          <p:cNvSpPr/>
          <p:nvPr/>
        </p:nvSpPr>
        <p:spPr>
          <a:xfrm>
            <a:off x="711200" y="1600200"/>
            <a:ext cx="482600" cy="482600"/>
          </a:xfrm>
          <a:prstGeom prst="ellipse">
            <a:avLst/>
          </a:prstGeom>
          <a:solidFill>
            <a:srgbClr val="2E7D32"/>
          </a:solidFill>
          <a:ln>
            <a:noFill/>
          </a:ln>
        </p:spPr>
        <p:txBody>
          <a:bodyPr wrap="square" lIns="0" tIns="0" rIns="0" bIns="0" rtlCol="0" anchor="ctr">
            <a:noAutofit/>
          </a:bodyPr>
          <a:lstStyle/>
          <a:p>
            <a:pPr indent="0" algn="ctr">
              <a:spcBef>
                <a:spcPts val="0"/>
              </a:spcBef>
              <a:spcAft>
                <a:spcPts val="0"/>
              </a:spcAft>
              <a:buNone/>
            </a:pPr>
            <a:r>
              <a:rPr lang="en-US" sz="1700" b="1" i="0" dirty="0">
                <a:solidFill>
                  <a:srgbClr val="FFFFFF"/>
                </a:solidFill>
                <a:latin typeface="Segoe UI Symbol"/>
                <a:cs typeface="Segoe UI Symbol"/>
              </a:rPr>
              <a:t>✓</a:t>
            </a:r>
            <a:endParaRPr lang="en-US" sz="1700" dirty="0"/>
          </a:p>
        </p:txBody>
      </p:sp>
      <p:sp>
        <p:nvSpPr>
          <p:cNvPr id="10" name="TextBox 9"/>
          <p:cNvSpPr txBox="1"/>
          <p:nvPr/>
        </p:nvSpPr>
        <p:spPr>
          <a:xfrm>
            <a:off x="1346200" y="1498600"/>
            <a:ext cx="16891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400" b="0" i="0" dirty="0">
                <a:solidFill>
                  <a:srgbClr val="1F3A5F"/>
                </a:solidFill>
                <a:latin typeface="Segoe UI Semibold"/>
                <a:cs typeface="Segoe UI Semibold"/>
              </a:rPr>
              <a:t>212</a:t>
            </a:r>
            <a:endParaRPr lang="en-US" sz="2400" dirty="0"/>
          </a:p>
        </p:txBody>
      </p:sp>
      <p:sp>
        <p:nvSpPr>
          <p:cNvPr id="11" name="TextBox 10"/>
          <p:cNvSpPr txBox="1"/>
          <p:nvPr/>
        </p:nvSpPr>
        <p:spPr>
          <a:xfrm>
            <a:off x="1346200" y="1905000"/>
            <a:ext cx="1689100" cy="330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Collected</a:t>
            </a:r>
            <a:endParaRPr lang="en-US" sz="900" dirty="0"/>
          </a:p>
        </p:txBody>
      </p:sp>
      <p:sp>
        <p:nvSpPr>
          <p:cNvPr id="12" name="Shape 11" descr="Partial / permission denied: 4"/>
          <p:cNvSpPr/>
          <p:nvPr/>
        </p:nvSpPr>
        <p:spPr>
          <a:xfrm>
            <a:off x="3340100" y="1346200"/>
            <a:ext cx="2679700" cy="965200"/>
          </a:xfrm>
          <a:prstGeom prst="rect">
            <a:avLst/>
          </a:prstGeom>
          <a:solidFill>
            <a:srgbClr val="F5F7FA"/>
          </a:solidFill>
          <a:ln>
            <a:noFill/>
          </a:ln>
        </p:spPr>
      </p:sp>
      <p:sp>
        <p:nvSpPr>
          <p:cNvPr id="13" name="Shape 12"/>
          <p:cNvSpPr/>
          <p:nvPr/>
        </p:nvSpPr>
        <p:spPr>
          <a:xfrm>
            <a:off x="3340100" y="1346200"/>
            <a:ext cx="2679700" cy="38100"/>
          </a:xfrm>
          <a:prstGeom prst="rect">
            <a:avLst/>
          </a:prstGeom>
          <a:solidFill>
            <a:srgbClr val="D9A400"/>
          </a:solidFill>
          <a:ln>
            <a:noFill/>
          </a:ln>
        </p:spPr>
      </p:sp>
      <p:sp>
        <p:nvSpPr>
          <p:cNvPr id="14" name="Shape 13"/>
          <p:cNvSpPr/>
          <p:nvPr/>
        </p:nvSpPr>
        <p:spPr>
          <a:xfrm>
            <a:off x="3543300" y="1600200"/>
            <a:ext cx="482600" cy="482600"/>
          </a:xfrm>
          <a:prstGeom prst="ellipse">
            <a:avLst/>
          </a:prstGeom>
          <a:solidFill>
            <a:srgbClr val="D9A400"/>
          </a:solidFill>
          <a:ln>
            <a:noFill/>
          </a:ln>
        </p:spPr>
        <p:txBody>
          <a:bodyPr wrap="square" lIns="0" tIns="0" rIns="0" bIns="0" rtlCol="0" anchor="ctr">
            <a:noAutofit/>
          </a:bodyPr>
          <a:lstStyle/>
          <a:p>
            <a:pPr indent="0" algn="ctr">
              <a:spcBef>
                <a:spcPts val="0"/>
              </a:spcBef>
              <a:spcAft>
                <a:spcPts val="0"/>
              </a:spcAft>
              <a:buNone/>
            </a:pPr>
            <a:r>
              <a:rPr lang="en-US" sz="1700" b="1" i="0" dirty="0">
                <a:solidFill>
                  <a:srgbClr val="FFFFFF"/>
                </a:solidFill>
                <a:latin typeface="Segoe UI Symbol"/>
                <a:cs typeface="Segoe UI Symbol"/>
              </a:rPr>
              <a:t>⚠</a:t>
            </a:r>
            <a:endParaRPr lang="en-US" sz="1700" dirty="0"/>
          </a:p>
        </p:txBody>
      </p:sp>
      <p:sp>
        <p:nvSpPr>
          <p:cNvPr id="15" name="TextBox 14"/>
          <p:cNvSpPr txBox="1"/>
          <p:nvPr/>
        </p:nvSpPr>
        <p:spPr>
          <a:xfrm>
            <a:off x="4178300" y="1498600"/>
            <a:ext cx="16891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400" b="0" i="0" dirty="0">
                <a:solidFill>
                  <a:srgbClr val="1F3A5F"/>
                </a:solidFill>
                <a:latin typeface="Segoe UI Semibold"/>
                <a:cs typeface="Segoe UI Semibold"/>
              </a:rPr>
              <a:t>4</a:t>
            </a:r>
            <a:endParaRPr lang="en-US" sz="2400" dirty="0"/>
          </a:p>
        </p:txBody>
      </p:sp>
      <p:sp>
        <p:nvSpPr>
          <p:cNvPr id="16" name="TextBox 15"/>
          <p:cNvSpPr txBox="1"/>
          <p:nvPr/>
        </p:nvSpPr>
        <p:spPr>
          <a:xfrm>
            <a:off x="4178300" y="1905000"/>
            <a:ext cx="1689100" cy="330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Partial / permission denied</a:t>
            </a:r>
            <a:endParaRPr lang="en-US" sz="900" dirty="0"/>
          </a:p>
        </p:txBody>
      </p:sp>
      <p:sp>
        <p:nvSpPr>
          <p:cNvPr id="17" name="Shape 16" descr="Not accessible / failed: 2"/>
          <p:cNvSpPr/>
          <p:nvPr/>
        </p:nvSpPr>
        <p:spPr>
          <a:xfrm>
            <a:off x="6172200" y="1346200"/>
            <a:ext cx="2679700" cy="965200"/>
          </a:xfrm>
          <a:prstGeom prst="rect">
            <a:avLst/>
          </a:prstGeom>
          <a:solidFill>
            <a:srgbClr val="F5F7FA"/>
          </a:solidFill>
          <a:ln>
            <a:noFill/>
          </a:ln>
        </p:spPr>
      </p:sp>
      <p:sp>
        <p:nvSpPr>
          <p:cNvPr id="18" name="Shape 17"/>
          <p:cNvSpPr/>
          <p:nvPr/>
        </p:nvSpPr>
        <p:spPr>
          <a:xfrm>
            <a:off x="6172200" y="1346200"/>
            <a:ext cx="2679700" cy="38100"/>
          </a:xfrm>
          <a:prstGeom prst="rect">
            <a:avLst/>
          </a:prstGeom>
          <a:solidFill>
            <a:srgbClr val="C62828"/>
          </a:solidFill>
          <a:ln>
            <a:noFill/>
          </a:ln>
        </p:spPr>
      </p:sp>
      <p:sp>
        <p:nvSpPr>
          <p:cNvPr id="19" name="Shape 18"/>
          <p:cNvSpPr/>
          <p:nvPr/>
        </p:nvSpPr>
        <p:spPr>
          <a:xfrm>
            <a:off x="6375400" y="1600200"/>
            <a:ext cx="482600" cy="482600"/>
          </a:xfrm>
          <a:prstGeom prst="ellipse">
            <a:avLst/>
          </a:prstGeom>
          <a:solidFill>
            <a:srgbClr val="C62828"/>
          </a:solidFill>
          <a:ln>
            <a:noFill/>
          </a:ln>
        </p:spPr>
        <p:txBody>
          <a:bodyPr wrap="square" lIns="0" tIns="0" rIns="0" bIns="0" rtlCol="0" anchor="ctr">
            <a:noAutofit/>
          </a:bodyPr>
          <a:lstStyle/>
          <a:p>
            <a:pPr indent="0" algn="ctr">
              <a:spcBef>
                <a:spcPts val="0"/>
              </a:spcBef>
              <a:spcAft>
                <a:spcPts val="0"/>
              </a:spcAft>
              <a:buNone/>
            </a:pPr>
            <a:r>
              <a:rPr lang="en-US" sz="1700" b="1" i="0" dirty="0">
                <a:solidFill>
                  <a:srgbClr val="FFFFFF"/>
                </a:solidFill>
                <a:latin typeface="Segoe UI Symbol"/>
                <a:cs typeface="Segoe UI Symbol"/>
              </a:rPr>
              <a:t>✕</a:t>
            </a:r>
            <a:endParaRPr lang="en-US" sz="1700" dirty="0"/>
          </a:p>
        </p:txBody>
      </p:sp>
      <p:sp>
        <p:nvSpPr>
          <p:cNvPr id="20" name="TextBox 19"/>
          <p:cNvSpPr txBox="1"/>
          <p:nvPr/>
        </p:nvSpPr>
        <p:spPr>
          <a:xfrm>
            <a:off x="7010400" y="1498600"/>
            <a:ext cx="16891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400" b="0" i="0" dirty="0">
                <a:solidFill>
                  <a:srgbClr val="1F3A5F"/>
                </a:solidFill>
                <a:latin typeface="Segoe UI Semibold"/>
                <a:cs typeface="Segoe UI Semibold"/>
              </a:rPr>
              <a:t>2</a:t>
            </a:r>
            <a:endParaRPr lang="en-US" sz="2400" dirty="0"/>
          </a:p>
        </p:txBody>
      </p:sp>
      <p:sp>
        <p:nvSpPr>
          <p:cNvPr id="21" name="TextBox 20"/>
          <p:cNvSpPr txBox="1"/>
          <p:nvPr/>
        </p:nvSpPr>
        <p:spPr>
          <a:xfrm>
            <a:off x="7010400" y="1905000"/>
            <a:ext cx="1689100" cy="330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Not accessible / failed</a:t>
            </a:r>
            <a:endParaRPr lang="en-US" sz="900" dirty="0"/>
          </a:p>
        </p:txBody>
      </p:sp>
      <p:sp>
        <p:nvSpPr>
          <p:cNvPr id="22" name="Shape 21" descr="Not applicable / not in scope: 0"/>
          <p:cNvSpPr/>
          <p:nvPr/>
        </p:nvSpPr>
        <p:spPr>
          <a:xfrm>
            <a:off x="9004300" y="1346200"/>
            <a:ext cx="2679700" cy="965200"/>
          </a:xfrm>
          <a:prstGeom prst="rect">
            <a:avLst/>
          </a:prstGeom>
          <a:solidFill>
            <a:srgbClr val="F5F7FA"/>
          </a:solidFill>
          <a:ln>
            <a:noFill/>
          </a:ln>
        </p:spPr>
      </p:sp>
      <p:sp>
        <p:nvSpPr>
          <p:cNvPr id="23" name="Shape 22"/>
          <p:cNvSpPr/>
          <p:nvPr/>
        </p:nvSpPr>
        <p:spPr>
          <a:xfrm>
            <a:off x="9004300" y="1346200"/>
            <a:ext cx="2679700" cy="38100"/>
          </a:xfrm>
          <a:prstGeom prst="rect">
            <a:avLst/>
          </a:prstGeom>
          <a:solidFill>
            <a:srgbClr val="9AA3B2"/>
          </a:solidFill>
          <a:ln>
            <a:noFill/>
          </a:ln>
        </p:spPr>
      </p:sp>
      <p:sp>
        <p:nvSpPr>
          <p:cNvPr id="24" name="Shape 23"/>
          <p:cNvSpPr/>
          <p:nvPr/>
        </p:nvSpPr>
        <p:spPr>
          <a:xfrm>
            <a:off x="9207500" y="1600200"/>
            <a:ext cx="482600" cy="482600"/>
          </a:xfrm>
          <a:prstGeom prst="ellipse">
            <a:avLst/>
          </a:prstGeom>
          <a:solidFill>
            <a:srgbClr val="9AA3B2"/>
          </a:solidFill>
          <a:ln>
            <a:noFill/>
          </a:ln>
        </p:spPr>
        <p:txBody>
          <a:bodyPr wrap="square" lIns="0" tIns="0" rIns="0" bIns="0" rtlCol="0" anchor="ctr">
            <a:noAutofit/>
          </a:bodyPr>
          <a:lstStyle/>
          <a:p>
            <a:pPr indent="0" algn="ctr">
              <a:spcBef>
                <a:spcPts val="0"/>
              </a:spcBef>
              <a:spcAft>
                <a:spcPts val="0"/>
              </a:spcAft>
              <a:buNone/>
            </a:pPr>
            <a:r>
              <a:rPr lang="en-US" sz="1700" b="1" i="0" dirty="0">
                <a:solidFill>
                  <a:srgbClr val="FFFFFF"/>
                </a:solidFill>
                <a:latin typeface="Segoe UI Symbol"/>
                <a:cs typeface="Segoe UI Symbol"/>
              </a:rPr>
              <a:t>–</a:t>
            </a:r>
            <a:endParaRPr lang="en-US" sz="1700" dirty="0"/>
          </a:p>
        </p:txBody>
      </p:sp>
      <p:sp>
        <p:nvSpPr>
          <p:cNvPr id="25" name="TextBox 24"/>
          <p:cNvSpPr txBox="1"/>
          <p:nvPr/>
        </p:nvSpPr>
        <p:spPr>
          <a:xfrm>
            <a:off x="9842500" y="1498600"/>
            <a:ext cx="1689100" cy="38100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2400" b="0" i="0" dirty="0">
                <a:solidFill>
                  <a:srgbClr val="1F3A5F"/>
                </a:solidFill>
                <a:latin typeface="Segoe UI Semibold"/>
                <a:cs typeface="Segoe UI Semibold"/>
              </a:rPr>
              <a:t>0</a:t>
            </a:r>
            <a:endParaRPr lang="en-US" sz="2400" dirty="0"/>
          </a:p>
        </p:txBody>
      </p:sp>
      <p:sp>
        <p:nvSpPr>
          <p:cNvPr id="26" name="TextBox 25"/>
          <p:cNvSpPr txBox="1"/>
          <p:nvPr/>
        </p:nvSpPr>
        <p:spPr>
          <a:xfrm>
            <a:off x="9842500" y="1905000"/>
            <a:ext cx="1689100" cy="330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5B6475"/>
                </a:solidFill>
              </a:rPr>
              <a:t>Not applicable / not in scope</a:t>
            </a:r>
            <a:endParaRPr lang="en-US" sz="900" dirty="0"/>
          </a:p>
        </p:txBody>
      </p:sp>
      <p:sp>
        <p:nvSpPr>
          <p:cNvPr id="27" name="TextBox 26"/>
          <p:cNvSpPr txBox="1"/>
          <p:nvPr/>
        </p:nvSpPr>
        <p:spPr>
          <a:xfrm>
            <a:off x="508000" y="2565400"/>
            <a:ext cx="111760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Main gaps in coverage</a:t>
            </a:r>
            <a:endParaRPr lang="en-US" sz="1300" dirty="0"/>
          </a:p>
        </p:txBody>
      </p:sp>
      <p:graphicFrame>
        <p:nvGraphicFramePr>
          <p:cNvPr id="28" name="Table 27" descr="Main gaps in data collection coverage"/>
          <p:cNvGraphicFramePr>
            <a:graphicFrameLocks noGrp="1"/>
          </p:cNvGraphicFramePr>
          <p:nvPr/>
        </p:nvGraphicFramePr>
        <p:xfrm>
          <a:off x="508000" y="2895600"/>
          <a:ext cx="11176000" cy="2324100"/>
        </p:xfrm>
        <a:graphic>
          <a:graphicData uri="http://schemas.openxmlformats.org/drawingml/2006/table">
            <a:tbl>
              <a:tblPr firstRow="1" bandRow="1"/>
              <a:tblGrid>
                <a:gridCol w="2032000"/>
                <a:gridCol w="2413000"/>
                <a:gridCol w="1905000"/>
                <a:gridCol w="4826000"/>
              </a:tblGrid>
              <a:tr h="266700">
                <a:tc>
                  <a:txBody>
                    <a:bodyPr/>
                    <a:lstStyle/>
                    <a:p>
                      <a:pPr indent="0" algn="l">
                        <a:spcBef>
                          <a:spcPts val="0"/>
                        </a:spcBef>
                        <a:spcAft>
                          <a:spcPts val="0"/>
                        </a:spcAft>
                        <a:buNone/>
                      </a:pPr>
                      <a:r>
                        <a:rPr lang="en-US" sz="850" b="1" i="0" dirty="0">
                          <a:solidFill>
                            <a:srgbClr val="FFFFFF"/>
                          </a:solidFill>
                        </a:rPr>
                        <a:t>Target</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Module</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Status</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c>
                  <a:txBody>
                    <a:bodyPr/>
                    <a:lstStyle/>
                    <a:p>
                      <a:pPr indent="0" algn="l">
                        <a:spcBef>
                          <a:spcPts val="0"/>
                        </a:spcBef>
                        <a:spcAft>
                          <a:spcPts val="0"/>
                        </a:spcAft>
                        <a:buNone/>
                      </a:pPr>
                      <a:r>
                        <a:rPr lang="en-US" sz="850" b="1" i="0" dirty="0">
                          <a:solidFill>
                            <a:srgbClr val="FFFFFF"/>
                          </a:solidFill>
                        </a:rPr>
                        <a:t>Detail</a:t>
                      </a:r>
                      <a:endParaRPr lang="en-US" sz="85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1F3A5F"/>
                    </a:solidFill>
                  </a:tcPr>
                </a:tc>
              </a:tr>
              <a:tr h="419100">
                <a:tc>
                  <a:txBody>
                    <a:bodyPr/>
                    <a:lstStyle/>
                    <a:p>
                      <a:pPr indent="0" algn="l">
                        <a:spcBef>
                          <a:spcPts val="0"/>
                        </a:spcBef>
                        <a:spcAft>
                          <a:spcPts val="0"/>
                        </a:spcAft>
                        <a:buNone/>
                      </a:pPr>
                      <a:r>
                        <a:rPr lang="en-US" sz="900" b="1" i="0" dirty="0">
                          <a:solidFill>
                            <a:srgbClr val="1D2433"/>
                          </a:solidFill>
                        </a:rPr>
                        <a:t>PRINT01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Windows computers (remote scan)</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1" i="0" dirty="0">
                          <a:solidFill>
                            <a:srgbClr val="A61F1F"/>
                          </a:solidFill>
                        </a:rPr>
                        <a:t>✕  Not accessible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c>
                  <a:txBody>
                    <a:bodyPr/>
                    <a:lstStyle/>
                    <a:p>
                      <a:pPr indent="0" algn="l">
                        <a:spcBef>
                          <a:spcPts val="0"/>
                        </a:spcBef>
                        <a:spcAft>
                          <a:spcPts val="0"/>
                        </a:spcAft>
                        <a:buNone/>
                      </a:pPr>
                      <a:r>
                        <a:rPr lang="en-US" sz="900" b="0" i="0" dirty="0">
                          <a:solidFill>
                            <a:srgbClr val="1D2433"/>
                          </a:solidFill>
                        </a:rPr>
                        <a:t>PRINT01 (10.10.20.31) did not respond on TCP 135, 5985 or 5986. Check name resolution, the firewall and that the computer is online.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66700">
                <a:tc>
                  <a:txBody>
                    <a:bodyPr/>
                    <a:lstStyle/>
                    <a:p>
                      <a:pPr indent="0" algn="l">
                        <a:spcBef>
                          <a:spcPts val="0"/>
                        </a:spcBef>
                        <a:spcAft>
                          <a:spcPts val="0"/>
                        </a:spcAft>
                        <a:buNone/>
                      </a:pPr>
                      <a:r>
                        <a:rPr lang="en-US" sz="900" b="1" i="0" dirty="0">
                          <a:solidFill>
                            <a:srgbClr val="1D2433"/>
                          </a:solidFill>
                        </a:rPr>
                        <a:t>WEBVM01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Virtual machines (in-guest)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1" i="0" dirty="0">
                          <a:solidFill>
                            <a:srgbClr val="A61F1F"/>
                          </a:solidFill>
                        </a:rPr>
                        <a:t>✕  Not accessible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E9E9"/>
                    </a:solidFill>
                  </a:tcPr>
                </a:tc>
                <a:tc>
                  <a:txBody>
                    <a:bodyPr/>
                    <a:lstStyle/>
                    <a:p>
                      <a:pPr indent="0" algn="l">
                        <a:spcBef>
                          <a:spcPts val="0"/>
                        </a:spcBef>
                        <a:spcAft>
                          <a:spcPts val="0"/>
                        </a:spcAft>
                        <a:buNone/>
                      </a:pPr>
                      <a:r>
                        <a:rPr lang="en-US" sz="900" b="0" i="0" dirty="0">
                          <a:solidFill>
                            <a:srgbClr val="1D2433"/>
                          </a:solidFill>
                        </a:rPr>
                        <a:t>WEBVM01 (10.10.20.41) did not respond on TCP 135, 5985 or 5986 (DMZ firewall).</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419100">
                <a:tc>
                  <a:txBody>
                    <a:bodyPr/>
                    <a:lstStyle/>
                    <a:p>
                      <a:pPr indent="0" algn="l">
                        <a:spcBef>
                          <a:spcPts val="0"/>
                        </a:spcBef>
                        <a:spcAft>
                          <a:spcPts val="0"/>
                        </a:spcAft>
                        <a:buNone/>
                      </a:pPr>
                      <a:r>
                        <a:rPr lang="en-US" sz="900" b="1" i="0" dirty="0">
                          <a:solidFill>
                            <a:srgbClr val="1D2433"/>
                          </a:solidFill>
                        </a:rPr>
                        <a:t>APP02</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Virtual machines (in-guest)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1" i="0" dirty="0">
                          <a:solidFill>
                            <a:srgbClr val="7A5B00"/>
                          </a:solidFill>
                        </a:rPr>
                        <a:t>⚠  Permission denied</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c>
                  <a:txBody>
                    <a:bodyPr/>
                    <a:lstStyle/>
                    <a:p>
                      <a:pPr indent="0" algn="l">
                        <a:spcBef>
                          <a:spcPts val="0"/>
                        </a:spcBef>
                        <a:spcAft>
                          <a:spcPts val="0"/>
                        </a:spcAft>
                        <a:buNone/>
                      </a:pPr>
                      <a:r>
                        <a:rPr lang="en-US" sz="900" b="0" i="0" dirty="0">
                          <a:solidFill>
                            <a:srgbClr val="1D2433"/>
                          </a:solidFill>
                        </a:rPr>
                        <a:t>APP02 (10.10.20.23): access denied for the credential sets 'Domain admin (DEMO)' and 'DMZ local admin'.</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419100">
                <a:tc>
                  <a:txBody>
                    <a:bodyPr/>
                    <a:lstStyle/>
                    <a:p>
                      <a:pPr indent="0" algn="l">
                        <a:spcBef>
                          <a:spcPts val="0"/>
                        </a:spcBef>
                        <a:spcAft>
                          <a:spcPts val="0"/>
                        </a:spcAft>
                        <a:buNone/>
                      </a:pPr>
                      <a:r>
                        <a:rPr lang="en-US" sz="900" b="1" i="0" dirty="0">
                          <a:solidFill>
                            <a:srgbClr val="1D2433"/>
                          </a:solidFill>
                        </a:rPr>
                        <a:t>Demo Company (demo tenant)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Entra ID - Access reviews</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1" i="0" dirty="0">
                          <a:solidFill>
                            <a:srgbClr val="7A5B00"/>
                          </a:solidFill>
                        </a:rPr>
                        <a:t>⚠  Permission denied</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c>
                  <a:txBody>
                    <a:bodyPr/>
                    <a:lstStyle/>
                    <a:p>
                      <a:pPr indent="0" algn="l">
                        <a:spcBef>
                          <a:spcPts val="0"/>
                        </a:spcBef>
                        <a:spcAft>
                          <a:spcPts val="0"/>
                        </a:spcAft>
                        <a:buNone/>
                      </a:pPr>
                      <a:r>
                        <a:rPr lang="en-US" sz="900" b="0" i="0" dirty="0">
                          <a:solidFill>
                            <a:srgbClr val="1D2433"/>
                          </a:solidFill>
                        </a:rPr>
                        <a:t>Access reviews could not be read because the AccessReview.Read.All permission was not granted.</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r h="266700">
                <a:tc>
                  <a:txBody>
                    <a:bodyPr/>
                    <a:lstStyle/>
                    <a:p>
                      <a:pPr indent="0" algn="l">
                        <a:spcBef>
                          <a:spcPts val="0"/>
                        </a:spcBef>
                        <a:spcAft>
                          <a:spcPts val="0"/>
                        </a:spcAft>
                        <a:buNone/>
                      </a:pPr>
                      <a:r>
                        <a:rPr lang="en-US" sz="900" b="1" i="0" dirty="0">
                          <a:solidFill>
                            <a:srgbClr val="1D2433"/>
                          </a:solidFill>
                        </a:rPr>
                        <a:t>Demo Company (demo tenant)</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0" i="0" dirty="0">
                          <a:solidFill>
                            <a:srgbClr val="1D2433"/>
                          </a:solidFill>
                        </a:rPr>
                        <a:t>Microsoft 365</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c>
                  <a:txBody>
                    <a:bodyPr/>
                    <a:lstStyle/>
                    <a:p>
                      <a:pPr indent="0" algn="l">
                        <a:spcBef>
                          <a:spcPts val="0"/>
                        </a:spcBef>
                        <a:spcAft>
                          <a:spcPts val="0"/>
                        </a:spcAft>
                        <a:buNone/>
                      </a:pPr>
                      <a:r>
                        <a:rPr lang="en-US" sz="900" b="1" i="0" dirty="0">
                          <a:solidFill>
                            <a:srgbClr val="7A5B00"/>
                          </a:solidFill>
                        </a:rPr>
                        <a:t>⚠  Partial</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c>
                  <a:txBody>
                    <a:bodyPr/>
                    <a:lstStyle/>
                    <a:p>
                      <a:pPr indent="0" algn="l">
                        <a:spcBef>
                          <a:spcPts val="0"/>
                        </a:spcBef>
                        <a:spcAft>
                          <a:spcPts val="0"/>
                        </a:spcAft>
                        <a:buNone/>
                      </a:pPr>
                      <a:r>
                        <a:rPr lang="en-US" sz="900" b="0" i="0" dirty="0">
                          <a:solidFill>
                            <a:srgbClr val="1D2433"/>
                          </a:solidFill>
                        </a:rPr>
                        <a:t>Some Microsoft 365 areas could not be collected (see Microsoft 365 coverage).</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FFFFF"/>
                    </a:solidFill>
                  </a:tcPr>
                </a:tc>
              </a:tr>
              <a:tr h="266700">
                <a:tc>
                  <a:txBody>
                    <a:bodyPr/>
                    <a:lstStyle/>
                    <a:p>
                      <a:pPr indent="0" algn="l">
                        <a:spcBef>
                          <a:spcPts val="0"/>
                        </a:spcBef>
                        <a:spcAft>
                          <a:spcPts val="0"/>
                        </a:spcAft>
                        <a:buNone/>
                      </a:pPr>
                      <a:r>
                        <a:rPr lang="en-US" sz="900" b="1" i="0" dirty="0">
                          <a:solidFill>
                            <a:srgbClr val="1D2433"/>
                          </a:solidFill>
                        </a:rPr>
                        <a:t>FS01</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0" i="0" dirty="0">
                          <a:solidFill>
                            <a:srgbClr val="1D2433"/>
                          </a:solidFill>
                        </a:rPr>
                        <a:t>Windows activation</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c>
                  <a:txBody>
                    <a:bodyPr/>
                    <a:lstStyle/>
                    <a:p>
                      <a:pPr indent="0" algn="l">
                        <a:spcBef>
                          <a:spcPts val="0"/>
                        </a:spcBef>
                        <a:spcAft>
                          <a:spcPts val="0"/>
                        </a:spcAft>
                        <a:buNone/>
                      </a:pPr>
                      <a:r>
                        <a:rPr lang="en-US" sz="900" b="1" i="0" dirty="0">
                          <a:solidFill>
                            <a:srgbClr val="7A5B00"/>
                          </a:solidFill>
                        </a:rPr>
                        <a:t>⚠  Partial</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BF2D3"/>
                    </a:solidFill>
                  </a:tcPr>
                </a:tc>
                <a:tc>
                  <a:txBody>
                    <a:bodyPr/>
                    <a:lstStyle/>
                    <a:p>
                      <a:pPr indent="0" algn="l">
                        <a:spcBef>
                          <a:spcPts val="0"/>
                        </a:spcBef>
                        <a:spcAft>
                          <a:spcPts val="0"/>
                        </a:spcAft>
                        <a:buNone/>
                      </a:pPr>
                      <a:r>
                        <a:rPr lang="en-US" sz="900" b="0" i="0" dirty="0">
                          <a:solidFill>
                            <a:srgbClr val="1D2433"/>
                          </a:solidFill>
                        </a:rPr>
                        <a:t>No Windows license record with an installed product key was returned.</a:t>
                      </a:r>
                      <a:endParaRPr lang="en-US" sz="900" dirty="0"/>
                    </a:p>
                  </a:txBody>
                  <a:tcPr marL="76200" marR="76200" marT="44450" marB="44450" anchor="ctr">
                    <a:lnL w="0">
                      <a:noFill/>
                    </a:lnL>
                    <a:lnR w="0">
                      <a:noFill/>
                    </a:lnR>
                    <a:lnT w="9525" cap="flat" cmpd="sng" algn="ctr">
                      <a:solidFill>
                        <a:srgbClr val="D9DEE7"/>
                      </a:solidFill>
                      <a:prstDash val="solid"/>
                      <a:round/>
                      <a:headEnd type="none" w="med" len="med"/>
                      <a:tailEnd type="none" w="med" len="med"/>
                    </a:lnT>
                    <a:lnB w="9525" cap="flat" cmpd="sng" algn="ctr">
                      <a:solidFill>
                        <a:srgbClr val="D9DEE7"/>
                      </a:solidFill>
                      <a:prstDash val="solid"/>
                      <a:round/>
                      <a:headEnd type="none" w="med" len="med"/>
                      <a:tailEnd type="none" w="med" len="med"/>
                    </a:lnB>
                    <a:solidFill>
                      <a:srgbClr val="F7F9FC"/>
                    </a:solidFill>
                  </a:tcPr>
                </a:tc>
              </a:tr>
            </a:tbl>
          </a:graphicData>
        </a:graphic>
      </p:graphicFrame>
      <p:sp>
        <p:nvSpPr>
          <p:cNvPr id="29" name="TextBox 28"/>
          <p:cNvSpPr txBox="1"/>
          <p:nvPr/>
        </p:nvSpPr>
        <p:spPr>
          <a:xfrm>
            <a:off x="508000" y="5321300"/>
            <a:ext cx="11176000" cy="336296"/>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Positions that depend on data that could not be collected may be understated or marked Unable to Determine. Fix access and re-run the assessment to close these gaps.</a:t>
            </a:r>
            <a:endParaRPr lang="en-US" sz="900" dirty="0"/>
          </a:p>
        </p:txBody>
      </p:sp>
      <p:cxnSp>
        <p:nvCxnSpPr>
          <p:cNvPr id="30" name="Footer line"/>
          <p:cNvCxnSpPr/>
          <p:nvPr/>
        </p:nvCxnSpPr>
        <p:spPr>
          <a:xfrm>
            <a:off x="508000" y="6400800"/>
            <a:ext cx="11176000" cy="0"/>
          </a:xfrm>
          <a:prstGeom prst="line">
            <a:avLst/>
          </a:prstGeom>
          <a:ln w="9525">
            <a:solidFill>
              <a:srgbClr val="D9DEE7"/>
            </a:solidFill>
          </a:ln>
        </p:spPr>
      </p:cxnSp>
      <p:sp>
        <p:nvSpPr>
          <p:cNvPr id="31"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32"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8BC7000E}" type="slidenum">
              <a:rPr lang="en-US" sz="900" b="0" i="0" dirty="0">
                <a:solidFill>
                  <a:srgbClr val="5B6475"/>
                </a:solidFill>
              </a:rPr>
              <a:t>14</a:t>
            </a:fld>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Assumptions and limitations">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ASSUMPTIONS AND LIMITATIONS</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Assumptions and limitations</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Basis of the calculation and what this assessment does not cover</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Assumptions"/>
          <p:cNvSpPr/>
          <p:nvPr/>
        </p:nvSpPr>
        <p:spPr>
          <a:xfrm>
            <a:off x="508000" y="1346200"/>
            <a:ext cx="5461000" cy="4521200"/>
          </a:xfrm>
          <a:prstGeom prst="rect">
            <a:avLst/>
          </a:prstGeom>
          <a:solidFill>
            <a:srgbClr val="F5F7FA"/>
          </a:solidFill>
          <a:ln>
            <a:noFill/>
          </a:ln>
        </p:spPr>
      </p:sp>
      <p:sp>
        <p:nvSpPr>
          <p:cNvPr id="8" name="Shape 7"/>
          <p:cNvSpPr/>
          <p:nvPr/>
        </p:nvSpPr>
        <p:spPr>
          <a:xfrm>
            <a:off x="508000" y="1346200"/>
            <a:ext cx="5461000" cy="50800"/>
          </a:xfrm>
          <a:prstGeom prst="rect">
            <a:avLst/>
          </a:prstGeom>
          <a:solidFill>
            <a:srgbClr val="2563A6"/>
          </a:solidFill>
          <a:ln>
            <a:noFill/>
          </a:ln>
        </p:spPr>
      </p:sp>
      <p:sp>
        <p:nvSpPr>
          <p:cNvPr id="9" name="TextBox 8"/>
          <p:cNvSpPr txBox="1"/>
          <p:nvPr/>
        </p:nvSpPr>
        <p:spPr>
          <a:xfrm>
            <a:off x="736600" y="1549400"/>
            <a:ext cx="50038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Assumptions</a:t>
            </a:r>
            <a:endParaRPr lang="en-US" sz="1300" dirty="0"/>
          </a:p>
        </p:txBody>
      </p:sp>
      <p:sp>
        <p:nvSpPr>
          <p:cNvPr id="10" name="TextBox 9"/>
          <p:cNvSpPr txBox="1"/>
          <p:nvPr/>
        </p:nvSpPr>
        <p:spPr>
          <a:xfrm>
            <a:off x="736600" y="1930400"/>
            <a:ext cx="5003800" cy="3322320"/>
          </a:xfrm>
          <a:prstGeom prst="rect">
            <a:avLst/>
          </a:prstGeom>
          <a:noFill/>
          <a:ln>
            <a:noFill/>
          </a:ln>
        </p:spPr>
        <p:txBody>
          <a:bodyPr wrap="square" lIns="0" tIns="0" rIns="0" bIns="0" rtlCol="0" anchor="t">
            <a:noAutofit/>
          </a:bodyPr>
          <a:lstStyle/>
          <a:p>
            <a:pPr marL="177800" indent="-177800" algn="l">
              <a:spcBef>
                <a:spcPts val="0"/>
              </a:spcBef>
              <a:spcAft>
                <a:spcPts val="0"/>
              </a:spcAft>
              <a:buClr>
                <a:srgbClr val="2563A6"/>
              </a:buClr>
              <a:buFont typeface="Arial"/>
              <a:buChar char="•"/>
            </a:pPr>
            <a:r>
              <a:rPr lang="en-US" sz="1000" b="0" i="0" dirty="0">
                <a:solidFill>
                  <a:srgbClr val="1D2433"/>
                </a:solidFill>
              </a:rPr>
              <a:t>Licensing rules: package 2026.10.3 (2026-10-02, Niyya Software). Every requirement references the rule, its review date and source.</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Users requiring access: 168 (Active Directory: enabled users with a logon in the last 90 days). Devices requiring access: 138 (Active Directory: enabled workstations with a logon in the last 90 days).</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CAL access model: evidence-based (both User and Device scenarios shown when undetermined).</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VMs on hosts outside the assessment: shown per VM and flagged for validation.</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Powered-off VMs are not counted for Windows Server Standard license sets.</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Public cloud VMs: Windows Server assumed license-included; SQL Server treated as bring-your-own-license.</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Subscription desktop apps / user subscriptions: 1 device(s) per user.</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Installed software is treated as requiring a license regardless of usage; licenses must be of the same or later version unless Software Assurance is recorded.</a:t>
            </a:r>
            <a:endParaRPr lang="en-US" sz="1000" dirty="0"/>
          </a:p>
          <a:p>
            <a:pPr marL="177800" indent="-177800" algn="l">
              <a:spcBef>
                <a:spcPts val="500"/>
              </a:spcBef>
              <a:spcAft>
                <a:spcPts val="0"/>
              </a:spcAft>
              <a:buClr>
                <a:srgbClr val="2563A6"/>
              </a:buClr>
              <a:buFont typeface="Arial"/>
              <a:buChar char="•"/>
            </a:pPr>
            <a:r>
              <a:rPr lang="en-US" sz="1000" b="0" i="0" dirty="0">
                <a:solidFill>
                  <a:srgbClr val="1D2433"/>
                </a:solidFill>
              </a:rPr>
              <a:t>Prices are indicative list prices in USD from the rules package or assessor overrides and exclude taxes/discounts; obtain a reseller quotation.</a:t>
            </a:r>
            <a:endParaRPr lang="en-US" sz="1000" dirty="0"/>
          </a:p>
        </p:txBody>
      </p:sp>
      <p:sp>
        <p:nvSpPr>
          <p:cNvPr id="11" name="Limitations"/>
          <p:cNvSpPr/>
          <p:nvPr/>
        </p:nvSpPr>
        <p:spPr>
          <a:xfrm>
            <a:off x="6223000" y="1346200"/>
            <a:ext cx="5461000" cy="4521200"/>
          </a:xfrm>
          <a:prstGeom prst="rect">
            <a:avLst/>
          </a:prstGeom>
          <a:solidFill>
            <a:srgbClr val="F5F7FA"/>
          </a:solidFill>
          <a:ln>
            <a:noFill/>
          </a:ln>
        </p:spPr>
      </p:sp>
      <p:sp>
        <p:nvSpPr>
          <p:cNvPr id="12" name="Shape 11"/>
          <p:cNvSpPr/>
          <p:nvPr/>
        </p:nvSpPr>
        <p:spPr>
          <a:xfrm>
            <a:off x="6223000" y="1346200"/>
            <a:ext cx="5461000" cy="50800"/>
          </a:xfrm>
          <a:prstGeom prst="rect">
            <a:avLst/>
          </a:prstGeom>
          <a:solidFill>
            <a:srgbClr val="D9A400"/>
          </a:solidFill>
          <a:ln>
            <a:noFill/>
          </a:ln>
        </p:spPr>
      </p:sp>
      <p:sp>
        <p:nvSpPr>
          <p:cNvPr id="13" name="TextBox 12"/>
          <p:cNvSpPr txBox="1"/>
          <p:nvPr/>
        </p:nvSpPr>
        <p:spPr>
          <a:xfrm>
            <a:off x="6451600" y="1549400"/>
            <a:ext cx="50038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Limitations</a:t>
            </a:r>
            <a:endParaRPr lang="en-US" sz="1300" dirty="0"/>
          </a:p>
        </p:txBody>
      </p:sp>
      <p:sp>
        <p:nvSpPr>
          <p:cNvPr id="14" name="TextBox 13"/>
          <p:cNvSpPr txBox="1"/>
          <p:nvPr/>
        </p:nvSpPr>
        <p:spPr>
          <a:xfrm>
            <a:off x="6451600" y="1930400"/>
            <a:ext cx="5003800" cy="3022600"/>
          </a:xfrm>
          <a:prstGeom prst="rect">
            <a:avLst/>
          </a:prstGeom>
          <a:noFill/>
          <a:ln>
            <a:noFill/>
          </a:ln>
        </p:spPr>
        <p:txBody>
          <a:bodyPr wrap="square" lIns="0" tIns="0" rIns="0" bIns="0" rtlCol="0" anchor="t">
            <a:noAutofit/>
          </a:bodyPr>
          <a:lstStyle/>
          <a:p>
            <a:pPr marL="177800" indent="-177800" algn="l">
              <a:spcBef>
                <a:spcPts val="0"/>
              </a:spcBef>
              <a:spcAft>
                <a:spcPts val="0"/>
              </a:spcAft>
              <a:buClr>
                <a:srgbClr val="D9A400"/>
              </a:buClr>
              <a:buFont typeface="Arial"/>
              <a:buChar char="•"/>
            </a:pPr>
            <a:r>
              <a:rPr lang="en-US" sz="1000" b="0" i="0" dirty="0">
                <a:solidFill>
                  <a:srgbClr val="1D2433"/>
                </a:solidFill>
              </a:rPr>
              <a:t>This is a technical assessment, not an official Microsoft licensing or legal determination.</a:t>
            </a:r>
            <a:endParaRPr lang="en-US" sz="1000" dirty="0"/>
          </a:p>
          <a:p>
            <a:pPr marL="177800" indent="-177800" algn="l">
              <a:spcBef>
                <a:spcPts val="500"/>
              </a:spcBef>
              <a:spcAft>
                <a:spcPts val="0"/>
              </a:spcAft>
              <a:buClr>
                <a:srgbClr val="D9A400"/>
              </a:buClr>
              <a:buFont typeface="Arial"/>
              <a:buChar char="•"/>
            </a:pPr>
            <a:r>
              <a:rPr lang="en-US" sz="1000" b="0" i="0" dirty="0">
                <a:solidFill>
                  <a:srgbClr val="1D2433"/>
                </a:solidFill>
              </a:rPr>
              <a:t>Proof of license (invoices, agreements, OEM COAs) is not verified; Software Assurance and license mobility rights are only considered when recorded in the license inventory.</a:t>
            </a:r>
            <a:endParaRPr lang="en-US" sz="1000" dirty="0"/>
          </a:p>
          <a:p>
            <a:pPr marL="177800" indent="-177800" algn="l">
              <a:spcBef>
                <a:spcPts val="500"/>
              </a:spcBef>
              <a:spcAft>
                <a:spcPts val="0"/>
              </a:spcAft>
              <a:buClr>
                <a:srgbClr val="D9A400"/>
              </a:buClr>
              <a:buFont typeface="Arial"/>
              <a:buChar char="•"/>
            </a:pPr>
            <a:r>
              <a:rPr lang="en-US" sz="1000" b="0" i="0" dirty="0">
                <a:solidFill>
                  <a:srgbClr val="1D2433"/>
                </a:solidFill>
              </a:rPr>
              <a:t>Only machines included in this assessment are evaluated (22 machine(s)); unassessed machines are not represented in the calculation.</a:t>
            </a:r>
            <a:endParaRPr lang="en-US" sz="1000" dirty="0"/>
          </a:p>
          <a:p>
            <a:pPr marL="177800" indent="-177800" algn="l">
              <a:spcBef>
                <a:spcPts val="500"/>
              </a:spcBef>
              <a:spcAft>
                <a:spcPts val="0"/>
              </a:spcAft>
              <a:buClr>
                <a:srgbClr val="D9A400"/>
              </a:buClr>
              <a:buFont typeface="Arial"/>
              <a:buChar char="•"/>
            </a:pPr>
            <a:r>
              <a:rPr lang="en-US" sz="1000" b="0" i="0" dirty="0">
                <a:solidFill>
                  <a:srgbClr val="1D2433"/>
                </a:solidFill>
              </a:rPr>
              <a:t>PRINT01 (10.10.20.31) did not respond on TCP 135, 5985 or 5986. Check name resolution, the firewall and that the computer is online. [PRINT01]</a:t>
            </a:r>
            <a:endParaRPr lang="en-US" sz="1000" dirty="0"/>
          </a:p>
          <a:p>
            <a:pPr marL="177800" indent="-177800" algn="l">
              <a:spcBef>
                <a:spcPts val="500"/>
              </a:spcBef>
              <a:spcAft>
                <a:spcPts val="0"/>
              </a:spcAft>
              <a:buClr>
                <a:srgbClr val="D9A400"/>
              </a:buClr>
              <a:buFont typeface="Arial"/>
              <a:buChar char="•"/>
            </a:pPr>
            <a:r>
              <a:rPr lang="en-US" sz="1000" b="0" i="0" dirty="0">
                <a:solidFill>
                  <a:srgbClr val="1D2433"/>
                </a:solidFill>
              </a:rPr>
              <a:t>WEBVM01 (10.10.20.41) did not respond on TCP 135, 5985 or 5986 (DMZ firewall). [WEBVM01]</a:t>
            </a:r>
            <a:endParaRPr lang="en-US" sz="1000" dirty="0"/>
          </a:p>
          <a:p>
            <a:pPr marL="177800" indent="-177800" algn="l">
              <a:spcBef>
                <a:spcPts val="500"/>
              </a:spcBef>
              <a:spcAft>
                <a:spcPts val="0"/>
              </a:spcAft>
              <a:buClr>
                <a:srgbClr val="D9A400"/>
              </a:buClr>
              <a:buFont typeface="Arial"/>
              <a:buChar char="•"/>
            </a:pPr>
            <a:r>
              <a:rPr lang="en-US" sz="1000" b="0" i="0" dirty="0">
                <a:solidFill>
                  <a:srgbClr val="1D2433"/>
                </a:solidFill>
              </a:rPr>
              <a:t>APP02 (10.10.20.23): access denied for the credential sets 'Domain admin (DEMO)' and 'DMZ local admin'. [APP02]</a:t>
            </a:r>
            <a:endParaRPr lang="en-US" sz="1000" dirty="0"/>
          </a:p>
          <a:p>
            <a:pPr marL="177800" indent="-177800" algn="l">
              <a:spcBef>
                <a:spcPts val="500"/>
              </a:spcBef>
              <a:spcAft>
                <a:spcPts val="0"/>
              </a:spcAft>
              <a:buClr>
                <a:srgbClr val="D9A400"/>
              </a:buClr>
              <a:buFont typeface="Arial"/>
              <a:buChar char="•"/>
            </a:pPr>
            <a:r>
              <a:rPr lang="en-US" sz="1000" b="0" i="0" dirty="0">
                <a:solidFill>
                  <a:srgbClr val="1D2433"/>
                </a:solidFill>
              </a:rPr>
              <a:t>Passive failover rights, SQL Server virtualization rights with SA, multiplexing, external connector and dual-use rights are not evaluated automatically.</a:t>
            </a:r>
            <a:endParaRPr lang="en-US" sz="1000" dirty="0"/>
          </a:p>
        </p:txBody>
      </p:sp>
      <p:sp>
        <p:nvSpPr>
          <p:cNvPr id="15" name="TextBox 14"/>
          <p:cNvSpPr txBox="1"/>
          <p:nvPr/>
        </p:nvSpPr>
        <p:spPr>
          <a:xfrm>
            <a:off x="508000" y="5969000"/>
            <a:ext cx="11176000" cy="279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1" dirty="0">
                <a:solidFill>
                  <a:srgbClr val="5B6475"/>
                </a:solidFill>
              </a:rPr>
              <a:t>Settings applied: CAL model Auto · RDS CAL model Auto · active account window 90 days · VMs on unknown hosts: ValidationRequired · pricing: indicative (USD) · contract terms confirmed: No</a:t>
            </a:r>
            <a:endParaRPr lang="en-US" sz="900" dirty="0"/>
          </a:p>
        </p:txBody>
      </p:sp>
      <p:cxnSp>
        <p:nvCxnSpPr>
          <p:cNvPr id="16" name="Footer line"/>
          <p:cNvCxnSpPr/>
          <p:nvPr/>
        </p:nvCxnSpPr>
        <p:spPr>
          <a:xfrm>
            <a:off x="508000" y="6400800"/>
            <a:ext cx="11176000" cy="0"/>
          </a:xfrm>
          <a:prstGeom prst="line">
            <a:avLst/>
          </a:prstGeom>
          <a:ln w="9525">
            <a:solidFill>
              <a:srgbClr val="D9DEE7"/>
            </a:solidFill>
          </a:ln>
        </p:spPr>
      </p:cxnSp>
      <p:sp>
        <p:nvSpPr>
          <p:cNvPr id="17"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18"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EAD4000F}" type="slidenum">
              <a:rPr lang="en-US" sz="900" b="0" i="0" dirty="0">
                <a:solidFill>
                  <a:srgbClr val="5B6475"/>
                </a:solidFill>
              </a:rPr>
              <a:t>15</a:t>
            </a:fld>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Recommended next steps">
    <p:spTree>
      <p:nvGrpSpPr>
        <p:cNvPr id="1" name=""/>
        <p:cNvGrpSpPr/>
        <p:nvPr/>
      </p:nvGrpSpPr>
      <p:grpSpPr>
        <a:xfrm>
          <a:off x="0" y="0"/>
          <a:ext cx="0" cy="0"/>
          <a:chOff x="0" y="0"/>
          <a:chExt cx="0" cy="0"/>
        </a:xfrm>
      </p:grpSpPr>
      <p:sp>
        <p:nvSpPr>
          <p:cNvPr id="2" name="Top band"/>
          <p:cNvSpPr/>
          <p:nvPr/>
        </p:nvSpPr>
        <p:spPr>
          <a:xfrm>
            <a:off x="0" y="0"/>
            <a:ext cx="12192000" cy="63500"/>
          </a:xfrm>
          <a:prstGeom prst="rect">
            <a:avLst/>
          </a:prstGeom>
          <a:solidFill>
            <a:srgbClr val="1F3A5F"/>
          </a:solidFill>
          <a:ln>
            <a:noFill/>
          </a:ln>
        </p:spPr>
      </p:sp>
      <p:sp>
        <p:nvSpPr>
          <p:cNvPr id="3" name="Section"/>
          <p:cNvSpPr txBox="1"/>
          <p:nvPr/>
        </p:nvSpPr>
        <p:spPr>
          <a:xfrm>
            <a:off x="508000" y="279400"/>
            <a:ext cx="9652000" cy="1905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1" i="0" spc="120" dirty="0">
                <a:solidFill>
                  <a:srgbClr val="2563A6"/>
                </a:solidFill>
              </a:rPr>
              <a:t>NEXT STEPS</a:t>
            </a:r>
            <a:endParaRPr lang="en-US" sz="950" dirty="0"/>
          </a:p>
        </p:txBody>
      </p:sp>
      <p:sp>
        <p:nvSpPr>
          <p:cNvPr id="4" name="Title"/>
          <p:cNvSpPr>
            <a:spLocks noGrp="1"/>
          </p:cNvSpPr>
          <p:nvPr>
            <p:ph type="title"/>
          </p:nvPr>
        </p:nvSpPr>
        <p:spPr>
          <a:xfrm>
            <a:off x="508000" y="482600"/>
            <a:ext cx="10414000" cy="457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2500" b="0" i="0" dirty="0">
                <a:solidFill>
                  <a:srgbClr val="1F3A5F"/>
                </a:solidFill>
                <a:latin typeface="Segoe UI Semibold"/>
                <a:cs typeface="Segoe UI Semibold"/>
              </a:rPr>
              <a:t>Recommended next steps</a:t>
            </a:r>
            <a:endParaRPr lang="en-US" sz="2500" dirty="0"/>
          </a:p>
        </p:txBody>
      </p:sp>
      <p:sp>
        <p:nvSpPr>
          <p:cNvPr id="5" name="TextBox 4"/>
          <p:cNvSpPr txBox="1"/>
          <p:nvPr/>
        </p:nvSpPr>
        <p:spPr>
          <a:xfrm>
            <a:off x="508000" y="952500"/>
            <a:ext cx="111760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0" i="0" dirty="0">
                <a:solidFill>
                  <a:srgbClr val="5B6475"/>
                </a:solidFill>
              </a:rPr>
              <a:t>Actions to validate the results and finalize the licensing position</a:t>
            </a:r>
            <a:endParaRPr lang="en-US" sz="1200" dirty="0"/>
          </a:p>
        </p:txBody>
      </p:sp>
      <p:pic>
        <p:nvPicPr>
          <p:cNvPr id="6" name="MLAT icon" descr="Microsoft License Assessment Tool (MLAT)"/>
          <p:cNvPicPr>
            <a:picLocks noChangeAspect="1"/>
          </p:cNvPicPr>
          <p:nvPr/>
        </p:nvPicPr>
        <p:blipFill>
          <a:blip r:embed="rId2"/>
          <a:stretch>
            <a:fillRect/>
          </a:stretch>
        </p:blipFill>
        <p:spPr>
          <a:xfrm>
            <a:off x="11404600" y="254000"/>
            <a:ext cx="279400" cy="279400"/>
          </a:xfrm>
          <a:prstGeom prst="rect">
            <a:avLst/>
          </a:prstGeom>
        </p:spPr>
      </p:pic>
      <p:sp>
        <p:nvSpPr>
          <p:cNvPr id="7" name="Step 1"/>
          <p:cNvSpPr/>
          <p:nvPr/>
        </p:nvSpPr>
        <p:spPr>
          <a:xfrm>
            <a:off x="508000" y="13716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1</a:t>
            </a:r>
            <a:endParaRPr lang="en-US" sz="1200" dirty="0"/>
          </a:p>
        </p:txBody>
      </p:sp>
      <p:sp>
        <p:nvSpPr>
          <p:cNvPr id="8" name="TextBox 7"/>
          <p:cNvSpPr txBox="1"/>
          <p:nvPr/>
        </p:nvSpPr>
        <p:spPr>
          <a:xfrm>
            <a:off x="1092200" y="1384300"/>
            <a:ext cx="105918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Resolve validation items</a:t>
            </a:r>
            <a:endParaRPr lang="en-US" sz="1300" dirty="0"/>
          </a:p>
        </p:txBody>
      </p:sp>
      <p:sp>
        <p:nvSpPr>
          <p:cNvPr id="9" name="TextBox 8"/>
          <p:cNvSpPr txBox="1"/>
          <p:nvPr/>
        </p:nvSpPr>
        <p:spPr>
          <a:xfrm>
            <a:off x="1092200" y="1638300"/>
            <a:ext cx="10591800" cy="37084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0" i="0" dirty="0">
                <a:solidFill>
                  <a:srgbClr val="1D2433"/>
                </a:solidFill>
              </a:rPr>
              <a:t>28 items require confirmation before any procurement decision (main areas: Windows Server, License inventory, Lifecycle, SQL Server) — for example access model, virtualization rights, editions and unmapped license lines.</a:t>
            </a:r>
            <a:endParaRPr lang="en-US" sz="1000" dirty="0"/>
          </a:p>
        </p:txBody>
      </p:sp>
      <p:cxnSp>
        <p:nvCxnSpPr>
          <p:cNvPr id="10" name="Straight Connector 9"/>
          <p:cNvCxnSpPr/>
          <p:nvPr/>
        </p:nvCxnSpPr>
        <p:spPr>
          <a:xfrm>
            <a:off x="1092200" y="2108200"/>
            <a:ext cx="10591800" cy="0"/>
          </a:xfrm>
          <a:prstGeom prst="line">
            <a:avLst/>
          </a:prstGeom>
          <a:ln w="9525">
            <a:solidFill>
              <a:srgbClr val="E3E7EE"/>
            </a:solidFill>
          </a:ln>
        </p:spPr>
      </p:cxnSp>
      <p:sp>
        <p:nvSpPr>
          <p:cNvPr id="11" name="Step 2"/>
          <p:cNvSpPr/>
          <p:nvPr/>
        </p:nvSpPr>
        <p:spPr>
          <a:xfrm>
            <a:off x="508000" y="21844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2</a:t>
            </a:r>
            <a:endParaRPr lang="en-US" sz="1200" dirty="0"/>
          </a:p>
        </p:txBody>
      </p:sp>
      <p:sp>
        <p:nvSpPr>
          <p:cNvPr id="12" name="TextBox 11"/>
          <p:cNvSpPr txBox="1"/>
          <p:nvPr/>
        </p:nvSpPr>
        <p:spPr>
          <a:xfrm>
            <a:off x="1092200" y="2197100"/>
            <a:ext cx="105918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Validate the potential procurement requirements</a:t>
            </a:r>
            <a:endParaRPr lang="en-US" sz="1300" dirty="0"/>
          </a:p>
        </p:txBody>
      </p:sp>
      <p:sp>
        <p:nvSpPr>
          <p:cNvPr id="13" name="TextBox 12"/>
          <p:cNvSpPr txBox="1"/>
          <p:nvPr/>
        </p:nvSpPr>
        <p:spPr>
          <a:xfrm>
            <a:off x="1092200" y="2451100"/>
            <a:ext cx="10591800" cy="37084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0" i="0" dirty="0">
                <a:solidFill>
                  <a:srgbClr val="1D2433"/>
                </a:solidFill>
              </a:rPr>
              <a:t>12 license lines (276 units) may need to be procured. Confirm against the customer's agreements and the Microsoft Product Terms, then obtain a quotation from an authorized reseller. Indicative cost: USD 82,516 one-time and USD 2,376 per year (estimate only).</a:t>
            </a:r>
            <a:endParaRPr lang="en-US" sz="1000" dirty="0"/>
          </a:p>
        </p:txBody>
      </p:sp>
      <p:cxnSp>
        <p:nvCxnSpPr>
          <p:cNvPr id="14" name="Straight Connector 13"/>
          <p:cNvCxnSpPr/>
          <p:nvPr/>
        </p:nvCxnSpPr>
        <p:spPr>
          <a:xfrm>
            <a:off x="1092200" y="2921000"/>
            <a:ext cx="10591800" cy="0"/>
          </a:xfrm>
          <a:prstGeom prst="line">
            <a:avLst/>
          </a:prstGeom>
          <a:ln w="9525">
            <a:solidFill>
              <a:srgbClr val="E3E7EE"/>
            </a:solidFill>
          </a:ln>
        </p:spPr>
      </p:cxnSp>
      <p:sp>
        <p:nvSpPr>
          <p:cNvPr id="15" name="Step 3"/>
          <p:cNvSpPr/>
          <p:nvPr/>
        </p:nvSpPr>
        <p:spPr>
          <a:xfrm>
            <a:off x="508000" y="29972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3</a:t>
            </a:r>
            <a:endParaRPr lang="en-US" sz="1200" dirty="0"/>
          </a:p>
        </p:txBody>
      </p:sp>
      <p:sp>
        <p:nvSpPr>
          <p:cNvPr id="16" name="TextBox 15"/>
          <p:cNvSpPr txBox="1"/>
          <p:nvPr/>
        </p:nvSpPr>
        <p:spPr>
          <a:xfrm>
            <a:off x="1092200" y="3009900"/>
            <a:ext cx="105918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Review potentially unused licenses</a:t>
            </a:r>
            <a:endParaRPr lang="en-US" sz="1300" dirty="0"/>
          </a:p>
        </p:txBody>
      </p:sp>
      <p:sp>
        <p:nvSpPr>
          <p:cNvPr id="17" name="TextBox 16"/>
          <p:cNvSpPr txBox="1"/>
          <p:nvPr/>
        </p:nvSpPr>
        <p:spPr>
          <a:xfrm>
            <a:off x="1092200" y="3263900"/>
            <a:ext cx="10591800" cy="37084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0" i="0" dirty="0">
                <a:solidFill>
                  <a:srgbClr val="1D2433"/>
                </a:solidFill>
              </a:rPr>
              <a:t>308 license units appear unused. Confirm whether they are needed (environments not in scope, growth, agreement terms) before re-harvesting or reducing them at renewal.</a:t>
            </a:r>
            <a:endParaRPr lang="en-US" sz="1000" dirty="0"/>
          </a:p>
        </p:txBody>
      </p:sp>
      <p:cxnSp>
        <p:nvCxnSpPr>
          <p:cNvPr id="18" name="Straight Connector 17"/>
          <p:cNvCxnSpPr/>
          <p:nvPr/>
        </p:nvCxnSpPr>
        <p:spPr>
          <a:xfrm>
            <a:off x="1092200" y="3733800"/>
            <a:ext cx="10591800" cy="0"/>
          </a:xfrm>
          <a:prstGeom prst="line">
            <a:avLst/>
          </a:prstGeom>
          <a:ln w="9525">
            <a:solidFill>
              <a:srgbClr val="E3E7EE"/>
            </a:solidFill>
          </a:ln>
        </p:spPr>
      </p:cxnSp>
      <p:sp>
        <p:nvSpPr>
          <p:cNvPr id="19" name="Step 4"/>
          <p:cNvSpPr/>
          <p:nvPr/>
        </p:nvSpPr>
        <p:spPr>
          <a:xfrm>
            <a:off x="508000" y="38100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4</a:t>
            </a:r>
            <a:endParaRPr lang="en-US" sz="1200" dirty="0"/>
          </a:p>
        </p:txBody>
      </p:sp>
      <p:sp>
        <p:nvSpPr>
          <p:cNvPr id="20" name="TextBox 19"/>
          <p:cNvSpPr txBox="1"/>
          <p:nvPr/>
        </p:nvSpPr>
        <p:spPr>
          <a:xfrm>
            <a:off x="1092200" y="3822700"/>
            <a:ext cx="105918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Resolve Windows activation and cluster licensing</a:t>
            </a:r>
            <a:endParaRPr lang="en-US" sz="1300" dirty="0"/>
          </a:p>
        </p:txBody>
      </p:sp>
      <p:sp>
        <p:nvSpPr>
          <p:cNvPr id="21" name="TextBox 20"/>
          <p:cNvSpPr txBox="1"/>
          <p:nvPr/>
        </p:nvSpPr>
        <p:spPr>
          <a:xfrm>
            <a:off x="1092200" y="4076700"/>
            <a:ext cx="10591800" cy="37084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0" i="0" dirty="0">
                <a:solidFill>
                  <a:srgbClr val="1D2433"/>
                </a:solidFill>
              </a:rPr>
              <a:t>Windows computers: 2 not activated, 1 without a product key, 7 not verified. Activate them (KMS, MAK, AVMA, OEM or retail key) or re-scan the ones not verified. 2 clusters with a potential licensing gap or requiring validation: confirm the edition and core licenses of every node (with VM mobility a Standard node must be licensed for all Windows Server VM…</a:t>
            </a:r>
            <a:endParaRPr lang="en-US" sz="1000" dirty="0"/>
          </a:p>
        </p:txBody>
      </p:sp>
      <p:cxnSp>
        <p:nvCxnSpPr>
          <p:cNvPr id="22" name="Straight Connector 21"/>
          <p:cNvCxnSpPr/>
          <p:nvPr/>
        </p:nvCxnSpPr>
        <p:spPr>
          <a:xfrm>
            <a:off x="1092200" y="4546600"/>
            <a:ext cx="10591800" cy="0"/>
          </a:xfrm>
          <a:prstGeom prst="line">
            <a:avLst/>
          </a:prstGeom>
          <a:ln w="9525">
            <a:solidFill>
              <a:srgbClr val="E3E7EE"/>
            </a:solidFill>
          </a:ln>
        </p:spPr>
      </p:cxnSp>
      <p:sp>
        <p:nvSpPr>
          <p:cNvPr id="23" name="Step 5"/>
          <p:cNvSpPr/>
          <p:nvPr/>
        </p:nvSpPr>
        <p:spPr>
          <a:xfrm>
            <a:off x="508000" y="4622800"/>
            <a:ext cx="381000" cy="381000"/>
          </a:xfrm>
          <a:prstGeom prst="ellipse">
            <a:avLst/>
          </a:prstGeom>
          <a:solidFill>
            <a:srgbClr val="2563A6"/>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5</a:t>
            </a:r>
            <a:endParaRPr lang="en-US" sz="1200" dirty="0"/>
          </a:p>
        </p:txBody>
      </p:sp>
      <p:sp>
        <p:nvSpPr>
          <p:cNvPr id="24" name="TextBox 23"/>
          <p:cNvSpPr txBox="1"/>
          <p:nvPr/>
        </p:nvSpPr>
        <p:spPr>
          <a:xfrm>
            <a:off x="1092200" y="4635500"/>
            <a:ext cx="105918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Close data collection gaps and re-scan</a:t>
            </a:r>
            <a:endParaRPr lang="en-US" sz="1300" dirty="0"/>
          </a:p>
        </p:txBody>
      </p:sp>
      <p:sp>
        <p:nvSpPr>
          <p:cNvPr id="25" name="TextBox 24"/>
          <p:cNvSpPr txBox="1"/>
          <p:nvPr/>
        </p:nvSpPr>
        <p:spPr>
          <a:xfrm>
            <a:off x="1092200" y="4889500"/>
            <a:ext cx="10591800" cy="37084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0" i="0" dirty="0">
                <a:solidFill>
                  <a:srgbClr val="1D2433"/>
                </a:solidFill>
              </a:rPr>
              <a:t>6 collection results (module / target) could not be fully collected, e.g. PRINT01 (not accessible), WEBVM01 (not accessible). Fix access or permissions and re-run the assessment so the position reflects the whole environment.</a:t>
            </a:r>
            <a:endParaRPr lang="en-US" sz="1000" dirty="0"/>
          </a:p>
        </p:txBody>
      </p:sp>
      <p:cxnSp>
        <p:nvCxnSpPr>
          <p:cNvPr id="26" name="Straight Connector 25"/>
          <p:cNvCxnSpPr/>
          <p:nvPr/>
        </p:nvCxnSpPr>
        <p:spPr>
          <a:xfrm>
            <a:off x="1092200" y="5359400"/>
            <a:ext cx="10591800" cy="0"/>
          </a:xfrm>
          <a:prstGeom prst="line">
            <a:avLst/>
          </a:prstGeom>
          <a:ln w="9525">
            <a:solidFill>
              <a:srgbClr val="E3E7EE"/>
            </a:solidFill>
          </a:ln>
        </p:spPr>
      </p:cxnSp>
      <p:sp>
        <p:nvSpPr>
          <p:cNvPr id="27" name="Step 6"/>
          <p:cNvSpPr/>
          <p:nvPr/>
        </p:nvSpPr>
        <p:spPr>
          <a:xfrm>
            <a:off x="508000" y="5435600"/>
            <a:ext cx="381000" cy="381000"/>
          </a:xfrm>
          <a:prstGeom prst="ellipse">
            <a:avLst/>
          </a:prstGeom>
          <a:solidFill>
            <a:srgbClr val="1F3A5F"/>
          </a:solidFill>
          <a:ln>
            <a:noFill/>
          </a:ln>
        </p:spPr>
        <p:txBody>
          <a:bodyPr wrap="square" lIns="0" tIns="0" rIns="0" bIns="0" rtlCol="0" anchor="ctr">
            <a:noAutofit/>
          </a:bodyPr>
          <a:lstStyle/>
          <a:p>
            <a:pPr indent="0" algn="ctr">
              <a:spcBef>
                <a:spcPts val="0"/>
              </a:spcBef>
              <a:spcAft>
                <a:spcPts val="0"/>
              </a:spcAft>
              <a:buNone/>
            </a:pPr>
            <a:r>
              <a:rPr lang="en-US" sz="1200" b="1" i="0" dirty="0">
                <a:solidFill>
                  <a:srgbClr val="FFFFFF"/>
                </a:solidFill>
              </a:rPr>
              <a:t>6</a:t>
            </a:r>
            <a:endParaRPr lang="en-US" sz="1200" dirty="0"/>
          </a:p>
        </p:txBody>
      </p:sp>
      <p:sp>
        <p:nvSpPr>
          <p:cNvPr id="28" name="TextBox 27"/>
          <p:cNvSpPr txBox="1"/>
          <p:nvPr/>
        </p:nvSpPr>
        <p:spPr>
          <a:xfrm>
            <a:off x="1092200" y="5448300"/>
            <a:ext cx="105918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300" b="0" i="0" dirty="0">
                <a:solidFill>
                  <a:srgbClr val="1F3A5F"/>
                </a:solidFill>
                <a:latin typeface="Segoe UI Semibold"/>
                <a:cs typeface="Segoe UI Semibold"/>
              </a:rPr>
              <a:t>Confirm with a licensing specialist</a:t>
            </a:r>
            <a:endParaRPr lang="en-US" sz="1300" dirty="0"/>
          </a:p>
        </p:txBody>
      </p:sp>
      <p:sp>
        <p:nvSpPr>
          <p:cNvPr id="29" name="TextBox 28"/>
          <p:cNvSpPr txBox="1"/>
          <p:nvPr/>
        </p:nvSpPr>
        <p:spPr>
          <a:xfrm>
            <a:off x="1092200" y="5702300"/>
            <a:ext cx="10591800" cy="37084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000" b="0" i="0" dirty="0">
                <a:solidFill>
                  <a:srgbClr val="1D2433"/>
                </a:solidFill>
              </a:rPr>
              <a:t>Review the results with the customer's agreement documents, the Microsoft Product Terms and, where required, a Microsoft licensing specialist; re-run the assessment after remediation to confirm the position.</a:t>
            </a:r>
            <a:endParaRPr lang="en-US" sz="1000" dirty="0"/>
          </a:p>
        </p:txBody>
      </p:sp>
      <p:cxnSp>
        <p:nvCxnSpPr>
          <p:cNvPr id="30" name="Footer line"/>
          <p:cNvCxnSpPr/>
          <p:nvPr/>
        </p:nvCxnSpPr>
        <p:spPr>
          <a:xfrm>
            <a:off x="508000" y="6400800"/>
            <a:ext cx="11176000" cy="0"/>
          </a:xfrm>
          <a:prstGeom prst="line">
            <a:avLst/>
          </a:prstGeom>
          <a:ln w="9525">
            <a:solidFill>
              <a:srgbClr val="D9DEE7"/>
            </a:solidFill>
          </a:ln>
        </p:spPr>
      </p:cxnSp>
      <p:sp>
        <p:nvSpPr>
          <p:cNvPr id="31" name="Footer"/>
          <p:cNvSpPr txBox="1"/>
          <p:nvPr/>
        </p:nvSpPr>
        <p:spPr>
          <a:xfrm>
            <a:off x="508000" y="6464300"/>
            <a:ext cx="10287000" cy="182880"/>
          </a:xfrm>
          <a:prstGeom prst="rect">
            <a:avLst/>
          </a:prstGeom>
          <a:noFill/>
          <a:ln>
            <a:noFill/>
          </a:ln>
        </p:spPr>
        <p:txBody>
          <a:bodyPr wrap="square" lIns="0" tIns="0" rIns="0" bIns="0" rtlCol="0" anchor="ctr">
            <a:noAutofit/>
          </a:bodyPr>
          <a:lstStyle/>
          <a:p>
            <a:pPr indent="0" algn="l">
              <a:spcBef>
                <a:spcPts val="0"/>
              </a:spcBef>
              <a:spcAft>
                <a:spcPts val="0"/>
              </a:spcAft>
              <a:buNone/>
            </a:pPr>
            <a:r>
              <a:rPr lang="en-US" sz="900" b="0" i="0" dirty="0">
                <a:solidFill>
                  <a:srgbClr val="5B6475"/>
                </a:solidFill>
              </a:rPr>
              <a:t>Demo Company Ltd (fictional)   ·   Microsoft Licensing Assessment   ·   Technical assessment – not a legal determination</a:t>
            </a:r>
            <a:endParaRPr lang="en-US" sz="900" dirty="0"/>
          </a:p>
        </p:txBody>
      </p:sp>
      <p:sp>
        <p:nvSpPr>
          <p:cNvPr id="32" name="Slide Number"/>
          <p:cNvSpPr txBox="1"/>
          <p:nvPr/>
        </p:nvSpPr>
        <p:spPr>
          <a:xfrm>
            <a:off x="10922000" y="6464300"/>
            <a:ext cx="762000" cy="182880"/>
          </a:xfrm>
          <a:prstGeom prst="rect">
            <a:avLst/>
          </a:prstGeom>
          <a:noFill/>
          <a:ln>
            <a:noFill/>
          </a:ln>
        </p:spPr>
        <p:txBody>
          <a:bodyPr wrap="square" lIns="0" tIns="0" rIns="0" bIns="0" rtlCol="0" anchor="ctr">
            <a:noAutofit/>
          </a:bodyPr>
          <a:lstStyle/>
          <a:p>
            <a:pPr indent="0" algn="r">
              <a:spcBef>
                <a:spcPts val="0"/>
              </a:spcBef>
              <a:spcAft>
                <a:spcPts val="0"/>
              </a:spcAft>
              <a:buNone/>
            </a:pPr>
            <a:fld id="{B6F15528-21DE-4FAA-801E-DDB8D4250010}" type="slidenum">
              <a:rPr lang="en-US" sz="900" b="0" i="0" dirty="0">
                <a:solidFill>
                  <a:srgbClr val="5B6475"/>
                </a:solidFill>
              </a:rPr>
              <a:t>16</a:t>
            </a:fld>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Closing">
    <p:bg>
      <p:bgPr>
        <a:solidFill>
          <a:srgbClr val="1F3A5F"/>
        </a:solidFill>
        <a:effectLst/>
      </p:bgPr>
    </p:bg>
    <p:spTree>
      <p:nvGrpSpPr>
        <p:cNvPr id="1" name=""/>
        <p:cNvGrpSpPr/>
        <p:nvPr/>
      </p:nvGrpSpPr>
      <p:grpSpPr>
        <a:xfrm>
          <a:off x="0" y="0"/>
          <a:ext cx="0" cy="0"/>
          <a:chOff x="0" y="0"/>
          <a:chExt cx="0" cy="0"/>
        </a:xfrm>
      </p:grpSpPr>
      <p:sp>
        <p:nvSpPr>
          <p:cNvPr id="2" name="Bottom band"/>
          <p:cNvSpPr/>
          <p:nvPr/>
        </p:nvSpPr>
        <p:spPr>
          <a:xfrm>
            <a:off x="0" y="6781800"/>
            <a:ext cx="12192000" cy="76200"/>
          </a:xfrm>
          <a:prstGeom prst="rect">
            <a:avLst/>
          </a:prstGeom>
          <a:solidFill>
            <a:srgbClr val="2563A6"/>
          </a:solidFill>
          <a:ln>
            <a:noFill/>
          </a:ln>
        </p:spPr>
      </p:sp>
      <p:sp>
        <p:nvSpPr>
          <p:cNvPr id="3" name="Logo card"/>
          <p:cNvSpPr/>
          <p:nvPr/>
        </p:nvSpPr>
        <p:spPr>
          <a:xfrm>
            <a:off x="711200" y="558800"/>
            <a:ext cx="3403600" cy="965200"/>
          </a:xfrm>
          <a:prstGeom prst="roundRect">
            <a:avLst>
              <a:gd name="adj" fmla="val 10526"/>
            </a:avLst>
          </a:prstGeom>
          <a:solidFill>
            <a:srgbClr val="FFFFFF"/>
          </a:solidFill>
          <a:ln>
            <a:noFill/>
          </a:ln>
        </p:spPr>
      </p:sp>
      <p:pic>
        <p:nvPicPr>
          <p:cNvPr id="4" name="MLAT logo" descr="Microsoft License Assessment Tool (MLAT) by Niyya Software"/>
          <p:cNvPicPr>
            <a:picLocks noChangeAspect="1"/>
          </p:cNvPicPr>
          <p:nvPr/>
        </p:nvPicPr>
        <p:blipFill>
          <a:blip r:embed="rId2"/>
          <a:stretch>
            <a:fillRect/>
          </a:stretch>
        </p:blipFill>
        <p:spPr>
          <a:xfrm>
            <a:off x="838200" y="647700"/>
            <a:ext cx="3149600" cy="787400"/>
          </a:xfrm>
          <a:prstGeom prst="rect">
            <a:avLst/>
          </a:prstGeom>
        </p:spPr>
      </p:pic>
      <p:sp>
        <p:nvSpPr>
          <p:cNvPr id="5" name="Title"/>
          <p:cNvSpPr>
            <a:spLocks noGrp="1"/>
          </p:cNvSpPr>
          <p:nvPr>
            <p:ph type="title"/>
          </p:nvPr>
        </p:nvSpPr>
        <p:spPr>
          <a:xfrm>
            <a:off x="711200" y="1854200"/>
            <a:ext cx="7620000" cy="6604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3600" b="0" i="0" dirty="0">
                <a:solidFill>
                  <a:srgbClr val="FFFFFF"/>
                </a:solidFill>
                <a:latin typeface="Segoe UI Semibold"/>
                <a:cs typeface="Segoe UI Semibold"/>
              </a:rPr>
              <a:t>Thank you</a:t>
            </a:r>
            <a:endParaRPr lang="en-US" sz="3600" dirty="0"/>
          </a:p>
        </p:txBody>
      </p:sp>
      <p:sp>
        <p:nvSpPr>
          <p:cNvPr id="6" name="TextBox 5"/>
          <p:cNvSpPr txBox="1"/>
          <p:nvPr/>
        </p:nvSpPr>
        <p:spPr>
          <a:xfrm>
            <a:off x="711200" y="2514600"/>
            <a:ext cx="10769600" cy="304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600" b="0" i="0" dirty="0">
                <a:solidFill>
                  <a:srgbClr val="C9D6EA"/>
                </a:solidFill>
              </a:rPr>
              <a:t>Questions and discussion</a:t>
            </a:r>
            <a:endParaRPr lang="en-US" sz="1600" dirty="0"/>
          </a:p>
        </p:txBody>
      </p:sp>
      <p:sp>
        <p:nvSpPr>
          <p:cNvPr id="7" name="TextBox 6"/>
          <p:cNvSpPr txBox="1"/>
          <p:nvPr/>
        </p:nvSpPr>
        <p:spPr>
          <a:xfrm>
            <a:off x="711200" y="2895600"/>
            <a:ext cx="10769600" cy="2286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100" b="0" i="0" dirty="0">
                <a:solidFill>
                  <a:srgbClr val="9DBEE6"/>
                </a:solidFill>
              </a:rPr>
              <a:t>Prepared by Niyya Software for Demo Company Ltd (fictional)  ·  Assessment date 2026-10-02</a:t>
            </a:r>
            <a:endParaRPr lang="en-US" sz="1100" dirty="0"/>
          </a:p>
        </p:txBody>
      </p:sp>
      <p:sp>
        <p:nvSpPr>
          <p:cNvPr id="8" name="Disclaimer"/>
          <p:cNvSpPr/>
          <p:nvPr/>
        </p:nvSpPr>
        <p:spPr>
          <a:xfrm>
            <a:off x="711200" y="3429000"/>
            <a:ext cx="10769600" cy="1695704"/>
          </a:xfrm>
          <a:prstGeom prst="roundRect">
            <a:avLst>
              <a:gd name="adj" fmla="val 4494"/>
            </a:avLst>
          </a:prstGeom>
          <a:solidFill>
            <a:srgbClr val="28466E"/>
          </a:solidFill>
          <a:ln>
            <a:noFill/>
          </a:ln>
        </p:spPr>
      </p:sp>
      <p:sp>
        <p:nvSpPr>
          <p:cNvPr id="9" name="TextBox 8"/>
          <p:cNvSpPr txBox="1"/>
          <p:nvPr/>
        </p:nvSpPr>
        <p:spPr>
          <a:xfrm>
            <a:off x="965200" y="3606800"/>
            <a:ext cx="10261600" cy="1778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1" i="0" spc="120" dirty="0">
                <a:solidFill>
                  <a:srgbClr val="9DBEE6"/>
                </a:solidFill>
              </a:rPr>
              <a:t>DISCLAIMER</a:t>
            </a:r>
            <a:endParaRPr lang="en-US" sz="900" dirty="0"/>
          </a:p>
        </p:txBody>
      </p:sp>
      <p:sp>
        <p:nvSpPr>
          <p:cNvPr id="10" name="TextBox 9"/>
          <p:cNvSpPr txBox="1"/>
          <p:nvPr/>
        </p:nvSpPr>
        <p:spPr>
          <a:xfrm>
            <a:off x="965200" y="3860800"/>
            <a:ext cx="10261600" cy="681736"/>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0" dirty="0">
                <a:solidFill>
                  <a:srgbClr val="DCE5F2"/>
                </a:solidFill>
              </a:rPr>
              <a:t>This assessment is based on technical information collected from the assessed environment and the licensing rules available within the assessment tool at the time of execution. It is intended to support licensing analysis and procurement planning and does not constitute a legal or contractual determination of compliance, nor an official Microsoft licensing position. Results are a technical assessment only and must be validated against the customer's Microsoft agreement(s), the Microsoft Product Terms, the applicable licensing program and, where required, a Microsoft licensing specialist. Indicative prices are estimates only and must be replaced with a quotation from an authorized reseller.</a:t>
            </a:r>
            <a:endParaRPr lang="en-US" sz="950" dirty="0"/>
          </a:p>
        </p:txBody>
      </p:sp>
      <p:sp>
        <p:nvSpPr>
          <p:cNvPr id="11" name="TextBox 10"/>
          <p:cNvSpPr txBox="1"/>
          <p:nvPr/>
        </p:nvSpPr>
        <p:spPr>
          <a:xfrm>
            <a:off x="965200" y="4618736"/>
            <a:ext cx="10261600" cy="353568"/>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50" b="0" i="1" dirty="0">
                <a:solidFill>
                  <a:srgbClr val="9DBEE6"/>
                </a:solidFill>
              </a:rPr>
              <a:t>Technical assessment: what was discovered and how the licensing rules in this tool interpret it. Official Microsoft licensing / legal determination: only Microsoft, the customer's agreement documents and qualified licensing specialists can provide it. This tool does not make legal compliance determinations.</a:t>
            </a:r>
            <a:endParaRPr lang="en-US" sz="950" dirty="0"/>
          </a:p>
        </p:txBody>
      </p:sp>
      <p:sp>
        <p:nvSpPr>
          <p:cNvPr id="12" name="TextBox 11"/>
          <p:cNvSpPr txBox="1"/>
          <p:nvPr/>
        </p:nvSpPr>
        <p:spPr>
          <a:xfrm>
            <a:off x="711200" y="5740400"/>
            <a:ext cx="10769600" cy="2540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1200" b="1" i="0" dirty="0">
                <a:solidFill>
                  <a:srgbClr val="FFFFFF"/>
                </a:solidFill>
              </a:rPr>
              <a:t>Microsoft License Assessment Tool (MLAT) by Niyya Software — Developed by Amr Hafez</a:t>
            </a:r>
            <a:endParaRPr lang="en-US" sz="1200" dirty="0"/>
          </a:p>
        </p:txBody>
      </p:sp>
      <p:sp>
        <p:nvSpPr>
          <p:cNvPr id="13" name="TextBox 12"/>
          <p:cNvSpPr txBox="1"/>
          <p:nvPr/>
        </p:nvSpPr>
        <p:spPr>
          <a:xfrm>
            <a:off x="711200" y="6019800"/>
            <a:ext cx="10769600" cy="203200"/>
          </a:xfrm>
          <a:prstGeom prst="rect">
            <a:avLst/>
          </a:prstGeom>
          <a:noFill/>
          <a:ln>
            <a:noFill/>
          </a:ln>
        </p:spPr>
        <p:txBody>
          <a:bodyPr wrap="square" lIns="0" tIns="0" rIns="0" bIns="0" rtlCol="0" anchor="t">
            <a:noAutofit/>
          </a:bodyPr>
          <a:lstStyle/>
          <a:p>
            <a:pPr indent="0" algn="l">
              <a:spcBef>
                <a:spcPts val="0"/>
              </a:spcBef>
              <a:spcAft>
                <a:spcPts val="0"/>
              </a:spcAft>
              <a:buNone/>
            </a:pPr>
            <a:r>
              <a:rPr lang="en-US" sz="900" b="0" i="0" dirty="0">
                <a:solidFill>
                  <a:srgbClr val="9DBEE6"/>
                </a:solidFill>
              </a:rPr>
              <a:t>Tool version 1.2.0  ·  Licensing rules 2026.10.3  ·  Generated 2026-10-02 01:33 UTC</a:t>
            </a:r>
            <a:endParaRPr lang="en-US" sz="900" dirty="0"/>
          </a:p>
        </p:txBody>
      </p:sp>
    </p:spTree>
  </p:cSld>
  <p:clrMapOvr>
    <a:masterClrMapping/>
  </p:clrMapOvr>
</p:sld>
</file>

<file path=ppt/theme/theme1.xml><?xml version="1.0" encoding="utf-8"?>
<a:theme xmlns:a="http://schemas.openxmlformats.org/drawingml/2006/main" name="MLAT">
  <a:themeElements>
    <a:clrScheme name="MLAT">
      <a:dk1>
        <a:srgbClr val="1D2433"/>
      </a:dk1>
      <a:lt1>
        <a:srgbClr val="FFFFFF"/>
      </a:lt1>
      <a:dk2>
        <a:srgbClr val="1F3A5F"/>
      </a:dk2>
      <a:lt2>
        <a:srgbClr val="F5F7FA"/>
      </a:lt2>
      <a:accent1>
        <a:srgbClr val="2563A6"/>
      </a:accent1>
      <a:accent2>
        <a:srgbClr val="2E7D32"/>
      </a:accent2>
      <a:accent3>
        <a:srgbClr val="D9A400"/>
      </a:accent3>
      <a:accent4>
        <a:srgbClr val="C62828"/>
      </a:accent4>
      <a:accent5>
        <a:srgbClr val="1F6FC5"/>
      </a:accent5>
      <a:accent6>
        <a:srgbClr val="6A1B9A"/>
      </a:accent6>
      <a:hlink>
        <a:srgbClr val="2563A6"/>
      </a:hlink>
      <a:folHlink>
        <a:srgbClr val="6A1B9A"/>
      </a:folHlink>
    </a:clrScheme>
    <a:fontScheme name="MLAT">
      <a:majorFont>
        <a:latin typeface="Segoe UI Semibold"/>
        <a:ea typeface=""/>
        <a:cs typeface=""/>
      </a:majorFont>
      <a:minorFont>
        <a:latin typeface="Segoe UI"/>
        <a:ea typeface=""/>
        <a:cs typeface=""/>
      </a:minorFont>
    </a:fontScheme>
    <a:fmtScheme name="MLAT">
      <a:fillStyleLst>
        <a:solidFill>
          <a:schemeClr val="phClr"/>
        </a:solidFill>
        <a:solidFill>
          <a:schemeClr val="phClr">
            <a:tint val="50000"/>
          </a:schemeClr>
        </a:solidFill>
        <a:solidFill>
          <a:schemeClr val="phClr">
            <a:shade val="80000"/>
          </a:schemeClr>
        </a:soli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80000"/>
          </a:scheme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PresentationFormat>Widescreen</PresentationFormat>
  <Slides>17</Slides>
  <Notes>0</Notes>
  <HiddenSlides>0</HiddenSlides>
  <Company>Niyya Software</Company>
  <Application>Microsoft License Assessment Tool (MLAT)</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Demo Company Ltd (fictional) - Microsoft Licensing Assessment</dc:title>
  <dc:subject>Microsoft Licensing Assessment - executive presentation</dc:subject>
  <dc:creator>Niyya Software</dc:creator>
  <cp:keywords>Microsoft licensing; licensing assessment; MLAT</cp:keywords>
  <dc:description>Technical assessment - not a legal or contractual determination of compliance. Microsoft License Assessment Tool (MLAT) by Niyya Software.</dc:description>
  <cp:lastModifiedBy>Niyya Software</cp:lastModifiedBy>
  <cp:revision>1</cp:revision>
  <dcterms:created xsi:type="dcterms:W3CDTF">2026-10-02T01:33:24Z</dcterms:created>
  <dcterms:modified xsi:type="dcterms:W3CDTF">2026-10-02T01:33:24Z</dcterms:modified>
  <cp:category>Licensing assessment</cp:category>
</cp:coreProperties>
</file>