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png" ContentType="image/png"/>
  <Default Extension="jpg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s/slide4.xml" ContentType="application/vnd.openxmlformats-officedocument.presentationml.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slides/slide5.xml" ContentType="application/vnd.openxmlformats-officedocument.presentationml.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ableStyles" Target="tableStyles.xml"/><Relationship Id="rId11" Type="http://schemas.openxmlformats.org/officeDocument/2006/relationships/slide" Target="slides/slide1.xml"/><Relationship Id="rId12" Type="http://schemas.openxmlformats.org/officeDocument/2006/relationships/slide" Target="slides/slide2.xml"/><Relationship Id="rId13" Type="http://schemas.openxmlformats.org/officeDocument/2006/relationships/slide" Target="slides/slide3.xml"/><Relationship Id="rId14" Type="http://schemas.openxmlformats.org/officeDocument/2006/relationships/slide" Target="slides/slide4.xml"/><Relationship Id="rId15" Type="http://schemas.openxmlformats.org/officeDocument/2006/relationships/slide" Target="slides/slide5.xml"/><Relationship Id="rId16" Type="http://schemas.openxmlformats.org/officeDocument/2006/relationships/slide" Target="slides/slide6.xml"/><Relationship Id="rId17" Type="http://schemas.openxmlformats.org/officeDocument/2006/relationships/slide" Target="slides/slide7.xml"/><Relationship Id="rId18" Type="http://schemas.openxmlformats.org/officeDocument/2006/relationships/slide" Target="slides/slide8.xml"/><Relationship Id="rId19" Type="http://schemas.openxmlformats.org/officeDocument/2006/relationships/slide" Target="slides/slide9.xml"/><Relationship Id="rId20" Type="http://schemas.openxmlformats.org/officeDocument/2006/relationships/slide" Target="slides/slide10.xml"/><Relationship Id="rId21" Type="http://schemas.openxmlformats.org/officeDocument/2006/relationships/slide" Target="slides/slide11.xml"/><Relationship Id="rId22" Type="http://schemas.openxmlformats.org/officeDocument/2006/relationships/slide" Target="slides/slide12.xml"/></Relationships>
</file>

<file path=ppt/charts/_rels/chart1.xml.rels><?xml version="1.0" encoding="UTF-8" standalone="yes"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title>
      <c:tx>
        <c:rich>
          <a:bodyPr/>
          <a:lstStyle/>
          <a:p>
            <a:pPr>
              <a:defRPr sz="1200" b="1">
                <a:solidFill>
                  <a:srgbClr val="0F172A"/>
                </a:solidFill>
              </a:defRPr>
            </a:pPr>
            <a:r>
              <a:rPr lang="en-US" sz="1200" b="1">
                <a:solidFill>
                  <a:srgbClr val="0F172A"/>
                </a:solidFill>
              </a:rPr>
              <a:t>Assessment score by framework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'Sheet1'!$B$1</c:f>
              <c:strCache>
                <c:ptCount val="1"/>
                <c:pt idx="0">
                  <c:v>Assessment score</c:v>
                </c:pt>
              </c:strCache>
            </c:strRef>
          </c:tx>
          <c:spPr>
            <a:solidFill>
              <a:srgbClr val="0A3161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99A06"/>
              </a:solidFill>
            </c:spPr>
          </c:dPt>
          <c:dPt>
            <c:idx val="1"/>
            <c:invertIfNegative val="0"/>
            <c:bubble3D val="0"/>
            <c:spPr>
              <a:solidFill>
                <a:srgbClr val="C99A06"/>
              </a:solidFill>
            </c:spPr>
          </c:dPt>
          <c:dPt>
            <c:idx val="2"/>
            <c:invertIfNegative val="0"/>
            <c:bubble3D val="0"/>
            <c:spPr>
              <a:solidFill>
                <a:srgbClr val="C99A06"/>
              </a:solidFill>
            </c:spPr>
          </c:dPt>
          <c:dPt>
            <c:idx val="3"/>
            <c:invertIfNegative val="0"/>
            <c:bubble3D val="0"/>
            <c:spPr>
              <a:solidFill>
                <a:srgbClr val="C99A06"/>
              </a:solidFill>
            </c:spPr>
          </c:dPt>
          <c:dPt>
            <c:idx val="4"/>
            <c:invertIfNegative val="0"/>
            <c:bubble3D val="0"/>
            <c:spPr>
              <a:solidFill>
                <a:srgbClr val="C99A06"/>
              </a:solidFill>
            </c:spPr>
          </c:dPt>
          <c:dPt>
            <c:idx val="5"/>
            <c:invertIfNegative val="0"/>
            <c:bubble3D val="0"/>
            <c:spPr>
              <a:solidFill>
                <a:srgbClr val="C99A06"/>
              </a:solidFill>
            </c:spPr>
          </c:dPt>
          <c:dLbls>
            <c:numFmt formatCode="0&quot;%&quot;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rgbClr val="1E293B"/>
                    </a:solidFill>
                    <a:latin typeface="Calibri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'Sheet1'!$A$2:$A$7</c:f>
              <c:strCache>
                <c:ptCount val="6"/>
                <c:pt idx="0">
                  <c:v>CISA CPGs</c:v>
                </c:pt>
                <c:pt idx="1">
                  <c:v>NIST CSF 2.0</c:v>
                </c:pt>
                <c:pt idx="2">
                  <c:v>State Data-Security Laws</c:v>
                </c:pt>
                <c:pt idx="3">
                  <c:v>PCI DSS</c:v>
                </c:pt>
                <c:pt idx="4">
                  <c:v>HITECH Act</c:v>
                </c:pt>
                <c:pt idx="5">
                  <c:v>HIPAA Security Rule</c:v>
                </c:pt>
              </c:strCache>
            </c:strRef>
          </c:cat>
          <c:val>
            <c:numRef>
              <c:f>'Sheet1'!$B$2:$B$7</c:f>
              <c:numCache>
                <c:formatCode>0"%"</c:formatCode>
                <c:ptCount val="6"/>
                <c:pt idx="0">
                  <c:v>64.3</c:v>
                </c:pt>
                <c:pt idx="1">
                  <c:v>65.5</c:v>
                </c:pt>
                <c:pt idx="2">
                  <c:v>73.5</c:v>
                </c:pt>
                <c:pt idx="3">
                  <c:v>64.5</c:v>
                </c:pt>
                <c:pt idx="4">
                  <c:v>66.7</c:v>
                </c:pt>
                <c:pt idx="5">
                  <c:v>68.1</c:v>
                </c:pt>
              </c:numCache>
            </c:numRef>
          </c:val>
        </c:ser>
        <c:gapWidth val="70"/>
        <c:axId val="50010001"/>
        <c:axId val="50010002"/>
      </c:barChart>
      <c:catAx>
        <c:axId val="50010001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6350">
            <a:solidFill>
              <a:srgbClr val="CBD5E1"/>
            </a:solidFill>
          </a:ln>
        </c:spPr>
        <c:txPr>
          <a:bodyPr/>
          <a:lstStyle/>
          <a:p>
            <a:pPr>
              <a:defRPr sz="900" b="0">
                <a:solidFill>
                  <a:srgbClr val="334155"/>
                </a:solidFill>
                <a:latin typeface="Calibri"/>
              </a:defRPr>
            </a:pPr>
            <a:endParaRPr lang="en-US"/>
          </a:p>
        </c:txPr>
        <c:crossAx val="50010002"/>
        <c:crosses val="autoZero"/>
        <c:auto val="1"/>
        <c:lblAlgn val="ctr"/>
        <c:lblOffset val="100"/>
        <c:noMultiLvlLbl val="0"/>
      </c:catAx>
      <c:valAx>
        <c:axId val="50010002"/>
        <c:scaling>
          <c:orientation val="minMax"/>
          <c:max val="100"/>
          <c:min val="0"/>
        </c:scaling>
        <c:delete val="0"/>
        <c:axPos val="b"/>
        <c:majorGridlines>
          <c:spPr>
            <a:ln w="6350">
              <a:solidFill>
                <a:srgbClr val="E2E8F0"/>
              </a:solidFill>
            </a:ln>
          </c:spPr>
        </c:majorGridlines>
        <c:numFmt formatCode="0&quot;%&quot;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 b="0">
                <a:solidFill>
                  <a:srgbClr val="64748B"/>
                </a:solidFill>
                <a:latin typeface="Calibri"/>
              </a:defRPr>
            </a:pPr>
            <a:endParaRPr lang="en-US"/>
          </a:p>
        </c:txPr>
        <c:crossAx val="50010001"/>
        <c:crosses val="autoZero"/>
        <c:crossBetween val="between"/>
      </c:valAx>
    </c:plotArea>
    <c:plotVisOnly val="1"/>
    <c:dispBlanksAs val="gap"/>
  </c:chart>
  <c:spPr>
    <a:solidFill>
      <a:srgbClr val="FFFFFF"/>
    </a:solidFill>
    <a:ln>
      <a:noFill/>
    </a:ln>
  </c:spPr>
  <c:txPr>
    <a:bodyPr/>
    <a:lstStyle/>
    <a:p>
      <a:pPr>
        <a:defRPr sz="900" b="0">
          <a:solidFill>
            <a:srgbClr val="334155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title>
      <c:tx>
        <c:rich>
          <a:bodyPr/>
          <a:lstStyle/>
          <a:p>
            <a:pPr>
              <a:defRPr sz="1200" b="1">
                <a:solidFill>
                  <a:srgbClr val="0F172A"/>
                </a:solidFill>
              </a:defRPr>
            </a:pPr>
            <a:r>
              <a:rPr lang="en-US" sz="1200" b="1">
                <a:solidFill>
                  <a:srgbClr val="0F172A"/>
                </a:solidFill>
              </a:rPr>
              <a:t>Controls by implementation status</a:t>
            </a:r>
          </a:p>
        </c:rich>
      </c:tx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'Sheet1'!$B$1</c:f>
              <c:strCache>
                <c:ptCount val="1"/>
                <c:pt idx="0">
                  <c:v>Controls</c:v>
                </c:pt>
              </c:strCache>
            </c:strRef>
          </c:tx>
          <c:spPr>
            <a:ln w="19050">
              <a:solidFill>
                <a:srgbClr val="FFFFFF"/>
              </a:solidFill>
            </a:ln>
          </c:spPr>
          <c:dPt>
            <c:idx val="0"/>
            <c:bubble3D val="0"/>
            <c:spPr>
              <a:solidFill>
                <a:srgbClr val="1F7A4D"/>
              </a:solidFill>
              <a:ln w="19050">
                <a:solidFill>
                  <a:srgbClr val="FFFFFF"/>
                </a:solidFill>
              </a:ln>
            </c:spPr>
          </c:dPt>
          <c:dPt>
            <c:idx val="1"/>
            <c:bubble3D val="0"/>
            <c:spPr>
              <a:solidFill>
                <a:srgbClr val="E9A23B"/>
              </a:solidFill>
              <a:ln w="19050">
                <a:solidFill>
                  <a:srgbClr val="FFFFFF"/>
                </a:solidFill>
              </a:ln>
            </c:spPr>
          </c:dPt>
          <c:dPt>
            <c:idx val="2"/>
            <c:bubble3D val="0"/>
            <c:spPr>
              <a:solidFill>
                <a:srgbClr val="B31942"/>
              </a:solidFill>
              <a:ln w="19050">
                <a:solidFill>
                  <a:srgbClr val="FFFFFF"/>
                </a:solidFill>
              </a:ln>
            </c:spPr>
          </c:dPt>
          <c:dPt>
            <c:idx val="3"/>
            <c:bubble3D val="0"/>
            <c:spPr>
              <a:solidFill>
                <a:srgbClr val="374151"/>
              </a:solidFill>
              <a:ln w="19050">
                <a:solidFill>
                  <a:srgbClr val="FFFFFF"/>
                </a:solidFill>
              </a:ln>
            </c:spPr>
          </c:dPt>
          <c:dLbls>
            <c:numFmt formatCode="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rgbClr val="FFFFFF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'Sheet1'!$A$2:$A$5</c:f>
              <c:strCache>
                <c:ptCount val="4"/>
                <c:pt idx="0">
                  <c:v>Fully Implemented</c:v>
                </c:pt>
                <c:pt idx="1">
                  <c:v>Partially Implemented</c:v>
                </c:pt>
                <c:pt idx="2">
                  <c:v>Not Implemented</c:v>
                </c:pt>
                <c:pt idx="3">
                  <c:v>Unknown</c:v>
                </c:pt>
              </c:strCache>
            </c:strRef>
          </c:cat>
          <c:val>
            <c:numRef>
              <c:f>'Sheet1'!$B$2:$B$5</c:f>
              <c:numCache>
                <c:formatCode>0</c:formatCode>
                <c:ptCount val="4"/>
                <c:pt idx="0">
                  <c:v>18</c:v>
                </c:pt>
                <c:pt idx="1">
                  <c:v>22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</c:ser>
        <c:firstSliceAng val="0"/>
        <c:holeSize val="58"/>
      </c:doughnutChart>
    </c:plotArea>
    <c:legend>
      <c:legendPos val="r"/>
      <c:overlay val="0"/>
      <c:txPr>
        <a:bodyPr/>
        <a:lstStyle/>
        <a:p>
          <a:pPr>
            <a:defRPr sz="900" b="0">
              <a:solidFill>
                <a:srgbClr val="334155"/>
              </a:solidFill>
              <a:latin typeface="Calibri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>
      <a:noFill/>
    </a:ln>
  </c:spPr>
  <c:txPr>
    <a:bodyPr/>
    <a:lstStyle/>
    <a:p>
      <a:pPr>
        <a:defRPr sz="900" b="0">
          <a:solidFill>
            <a:srgbClr val="334155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title>
      <c:tx>
        <c:rich>
          <a:bodyPr/>
          <a:lstStyle/>
          <a:p>
            <a:pPr>
              <a:defRPr sz="1200" b="1">
                <a:solidFill>
                  <a:srgbClr val="0F172A"/>
                </a:solidFill>
              </a:defRPr>
            </a:pPr>
            <a:r>
              <a:rPr lang="en-US" sz="1200" b="1">
                <a:solidFill>
                  <a:srgbClr val="0F172A"/>
                </a:solidFill>
              </a:rPr>
              <a:t>Risk distribution of open gaps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'Sheet1'!$B$1</c:f>
              <c:strCache>
                <c:ptCount val="1"/>
                <c:pt idx="0">
                  <c:v>Gaps</c:v>
                </c:pt>
              </c:strCache>
            </c:strRef>
          </c:tx>
          <c:spPr>
            <a:solidFill>
              <a:srgbClr val="B31942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8B0F2E"/>
              </a:solidFill>
            </c:spPr>
          </c:dPt>
          <c:dPt>
            <c:idx val="1"/>
            <c:invertIfNegative val="0"/>
            <c:bubble3D val="0"/>
            <c:spPr>
              <a:solidFill>
                <a:srgbClr val="D1495B"/>
              </a:solidFill>
            </c:spPr>
          </c:dPt>
          <c:dPt>
            <c:idx val="2"/>
            <c:invertIfNegative val="0"/>
            <c:bubble3D val="0"/>
            <c:spPr>
              <a:solidFill>
                <a:srgbClr val="E9A23B"/>
              </a:solidFill>
            </c:spPr>
          </c:dPt>
          <c:dPt>
            <c:idx val="3"/>
            <c:invertIfNegative val="0"/>
            <c:bubble3D val="0"/>
            <c:spPr>
              <a:solidFill>
                <a:srgbClr val="6BAF8D"/>
              </a:solidFill>
            </c:spPr>
          </c:dPt>
          <c:dLbls>
            <c:numFmt formatCode="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rgbClr val="1E293B"/>
                    </a:solidFill>
                    <a:latin typeface="Calibri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'Sheet1'!$A$2:$A$5</c:f>
              <c:strCache>
                <c:ptCount val="4"/>
                <c:pt idx="0">
                  <c:v>Critical</c:v>
                </c:pt>
                <c:pt idx="1">
                  <c:v>High</c:v>
                </c:pt>
                <c:pt idx="2">
                  <c:v>Medium</c:v>
                </c:pt>
                <c:pt idx="3">
                  <c:v>Low</c:v>
                </c:pt>
              </c:strCache>
            </c:strRef>
          </c:cat>
          <c:val>
            <c:numRef>
              <c:f>'Sheet1'!$B$2:$B$5</c:f>
              <c:numCache>
                <c:formatCode>0</c:formatCode>
                <c:ptCount val="4"/>
                <c:pt idx="0">
                  <c:v>8</c:v>
                </c:pt>
                <c:pt idx="1">
                  <c:v>12</c:v>
                </c:pt>
                <c:pt idx="2">
                  <c:v>6</c:v>
                </c:pt>
                <c:pt idx="3">
                  <c:v>0</c:v>
                </c:pt>
              </c:numCache>
            </c:numRef>
          </c:val>
        </c:ser>
        <c:gapWidth val="70"/>
        <c:axId val="50010001"/>
        <c:axId val="50010002"/>
      </c:barChart>
      <c:catAx>
        <c:axId val="5001000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6350">
            <a:solidFill>
              <a:srgbClr val="CBD5E1"/>
            </a:solidFill>
          </a:ln>
        </c:spPr>
        <c:txPr>
          <a:bodyPr/>
          <a:lstStyle/>
          <a:p>
            <a:pPr>
              <a:defRPr sz="900" b="0">
                <a:solidFill>
                  <a:srgbClr val="334155"/>
                </a:solidFill>
                <a:latin typeface="Calibri"/>
              </a:defRPr>
            </a:pPr>
            <a:endParaRPr lang="en-US"/>
          </a:p>
        </c:txPr>
        <c:crossAx val="50010002"/>
        <c:crosses val="autoZero"/>
        <c:auto val="1"/>
        <c:lblAlgn val="ctr"/>
        <c:lblOffset val="100"/>
        <c:noMultiLvlLbl val="0"/>
      </c:catAx>
      <c:valAx>
        <c:axId val="50010002"/>
        <c:scaling>
          <c:orientation val="minMax"/>
          <c:min val="0"/>
        </c:scaling>
        <c:delete val="0"/>
        <c:axPos val="l"/>
        <c:majorGridlines>
          <c:spPr>
            <a:ln w="6350">
              <a:solidFill>
                <a:srgbClr val="E2E8F0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 b="0">
                <a:solidFill>
                  <a:srgbClr val="64748B"/>
                </a:solidFill>
                <a:latin typeface="Calibri"/>
              </a:defRPr>
            </a:pPr>
            <a:endParaRPr lang="en-US"/>
          </a:p>
        </c:txPr>
        <c:crossAx val="50010001"/>
        <c:crosses val="autoZero"/>
        <c:crossBetween val="between"/>
        <c:majorUnit val="2"/>
      </c:valAx>
    </c:plotArea>
    <c:plotVisOnly val="1"/>
    <c:dispBlanksAs val="gap"/>
  </c:chart>
  <c:spPr>
    <a:solidFill>
      <a:srgbClr val="FFFFFF"/>
    </a:solidFill>
    <a:ln>
      <a:noFill/>
    </a:ln>
  </c:spPr>
  <c:txPr>
    <a:bodyPr/>
    <a:lstStyle/>
    <a:p>
      <a:pPr>
        <a:defRPr sz="900" b="0">
          <a:solidFill>
            <a:srgbClr val="334155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title>
      <c:tx>
        <c:rich>
          <a:bodyPr/>
          <a:lstStyle/>
          <a:p>
            <a:pPr>
              <a:defRPr sz="1200" b="1">
                <a:solidFill>
                  <a:srgbClr val="0F172A"/>
                </a:solidFill>
              </a:defRPr>
            </a:pPr>
            <a:r>
              <a:rPr lang="en-US" sz="1200" b="1">
                <a:solidFill>
                  <a:srgbClr val="0F172A"/>
                </a:solidFill>
              </a:rPr>
              <a:t>Maturity by NIST CSF 2.0 function</a:t>
            </a:r>
          </a:p>
        </c:rich>
      </c:tx>
      <c:overlay val="0"/>
    </c:title>
    <c:autoTitleDeleted val="0"/>
    <c:plotArea>
      <c:layout/>
      <c:radarChart>
        <c:radarStyle val="filled"/>
        <c:varyColors val="0"/>
        <c:ser>
          <c:idx val="0"/>
          <c:order val="0"/>
          <c:tx>
            <c:strRef>
              <c:f>'Sheet1'!$B$1</c:f>
              <c:strCache>
                <c:ptCount val="1"/>
                <c:pt idx="0">
                  <c:v>Score</c:v>
                </c:pt>
              </c:strCache>
            </c:strRef>
          </c:tx>
          <c:spPr>
            <a:solidFill>
              <a:srgbClr val="0A3161">
                <a:alpha val="30000"/>
              </a:srgbClr>
            </a:solidFill>
            <a:ln w="22225">
              <a:solidFill>
                <a:srgbClr val="0A3161"/>
              </a:solidFill>
            </a:ln>
          </c:spPr>
          <c:marker>
            <c:symbol val="circle"/>
            <c:size val="5"/>
            <c:spPr>
              <a:solidFill>
                <a:srgbClr val="0A3161"/>
              </a:solidFill>
            </c:spPr>
          </c:marker>
          <c:cat>
            <c:strRef>
              <c:f>'Sheet1'!$A$2:$A$7</c:f>
              <c:strCache>
                <c:ptCount val="6"/>
                <c:pt idx="0">
                  <c:v>Govern</c:v>
                </c:pt>
                <c:pt idx="1">
                  <c:v>Identify</c:v>
                </c:pt>
                <c:pt idx="2">
                  <c:v>Protect</c:v>
                </c:pt>
                <c:pt idx="3">
                  <c:v>Detect</c:v>
                </c:pt>
                <c:pt idx="4">
                  <c:v>Respond</c:v>
                </c:pt>
                <c:pt idx="5">
                  <c:v>Recover</c:v>
                </c:pt>
              </c:strCache>
            </c:strRef>
          </c:cat>
          <c:val>
            <c:numRef>
              <c:f>'Sheet1'!$B$2:$B$7</c:f>
              <c:numCache>
                <c:formatCode>0"%"</c:formatCode>
                <c:ptCount val="6"/>
                <c:pt idx="0">
                  <c:v>66.7</c:v>
                </c:pt>
                <c:pt idx="1">
                  <c:v>63.6</c:v>
                </c:pt>
                <c:pt idx="2">
                  <c:v>68.6</c:v>
                </c:pt>
                <c:pt idx="3">
                  <c:v>30</c:v>
                </c:pt>
                <c:pt idx="4">
                  <c:v>55.6</c:v>
                </c:pt>
                <c:pt idx="5">
                  <c:v>83.3</c:v>
                </c:pt>
              </c:numCache>
            </c:numRef>
          </c:val>
          <c:smooth val="0"/>
        </c:ser>
        <c:axId val="50010001"/>
        <c:axId val="50010002"/>
      </c:radarChart>
      <c:catAx>
        <c:axId val="50010001"/>
        <c:scaling>
          <c:orientation val="minMax"/>
        </c:scaling>
        <c:delete val="0"/>
        <c:axPos val="b"/>
        <c:majorGridlines>
          <c:spPr>
            <a:ln w="6350">
              <a:solidFill>
                <a:srgbClr val="E2E8F0"/>
              </a:solidFill>
            </a:ln>
          </c:spPr>
        </c:majorGridlines>
        <c:numFmt formatCode="General" sourceLinked="0"/>
        <c:majorTickMark val="none"/>
        <c:minorTickMark val="none"/>
        <c:tickLblPos val="nextTo"/>
        <c:spPr>
          <a:ln w="6350">
            <a:solidFill>
              <a:srgbClr val="CBD5E1"/>
            </a:solidFill>
          </a:ln>
        </c:spPr>
        <c:txPr>
          <a:bodyPr/>
          <a:lstStyle/>
          <a:p>
            <a:pPr>
              <a:defRPr sz="900" b="0">
                <a:solidFill>
                  <a:srgbClr val="334155"/>
                </a:solidFill>
                <a:latin typeface="Calibri"/>
              </a:defRPr>
            </a:pPr>
            <a:endParaRPr lang="en-US"/>
          </a:p>
        </c:txPr>
        <c:crossAx val="50010002"/>
        <c:crosses val="autoZero"/>
        <c:auto val="1"/>
        <c:lblAlgn val="ctr"/>
        <c:lblOffset val="100"/>
        <c:noMultiLvlLbl val="0"/>
      </c:catAx>
      <c:valAx>
        <c:axId val="50010002"/>
        <c:scaling>
          <c:orientation val="minMax"/>
          <c:max val="100"/>
          <c:min val="0"/>
        </c:scaling>
        <c:delete val="0"/>
        <c:axPos val="l"/>
        <c:majorGridlines>
          <c:spPr>
            <a:ln w="6350">
              <a:solidFill>
                <a:srgbClr val="E2E8F0"/>
              </a:solidFill>
            </a:ln>
          </c:spPr>
        </c:majorGridlines>
        <c:numFmt formatCode="0&quot;%&quot;" sourceLinked="0"/>
        <c:majorTickMark val="none"/>
        <c:minorTickMark val="none"/>
        <c:tickLblPos val="none"/>
        <c:spPr>
          <a:ln>
            <a:noFill/>
          </a:ln>
        </c:spPr>
        <c:txPr>
          <a:bodyPr/>
          <a:lstStyle/>
          <a:p>
            <a:pPr>
              <a:defRPr sz="800" b="0">
                <a:solidFill>
                  <a:srgbClr val="64748B"/>
                </a:solidFill>
                <a:latin typeface="Calibri"/>
              </a:defRPr>
            </a:pPr>
            <a:endParaRPr lang="en-US"/>
          </a:p>
        </c:txPr>
        <c:crossAx val="50010001"/>
        <c:crosses val="autoZero"/>
        <c:crossBetween val="between"/>
      </c:valAx>
    </c:plotArea>
    <c:plotVisOnly val="1"/>
    <c:dispBlanksAs val="gap"/>
  </c:chart>
  <c:spPr>
    <a:solidFill>
      <a:srgbClr val="FFFFFF"/>
    </a:solidFill>
    <a:ln>
      <a:noFill/>
    </a:ln>
  </c:spPr>
  <c:txPr>
    <a:bodyPr/>
    <a:lstStyle/>
    <a:p>
      <a:pPr>
        <a:defRPr sz="900" b="0">
          <a:solidFill>
            <a:srgbClr val="334155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title>
      <c:tx>
        <c:rich>
          <a:bodyPr/>
          <a:lstStyle/>
          <a:p>
            <a:pPr>
              <a:defRPr sz="1200" b="1">
                <a:solidFill>
                  <a:srgbClr val="0F172A"/>
                </a:solidFill>
              </a:defRPr>
            </a:pPr>
            <a:r>
              <a:rPr lang="en-US" sz="1200" b="1">
                <a:solidFill>
                  <a:srgbClr val="0F172A"/>
                </a:solidFill>
              </a:rPr>
              <a:t>Open gaps by category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'Sheet1'!$B$1</c:f>
              <c:strCache>
                <c:ptCount val="1"/>
                <c:pt idx="0">
                  <c:v>Gaps</c:v>
                </c:pt>
              </c:strCache>
            </c:strRef>
          </c:tx>
          <c:spPr>
            <a:solidFill>
              <a:srgbClr val="B31942"/>
            </a:solidFill>
          </c:spPr>
          <c:invertIfNegative val="0"/>
          <c:dLbls>
            <c:numFmt formatCode="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rgbClr val="1E293B"/>
                    </a:solidFill>
                    <a:latin typeface="Calibri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'Sheet1'!$A$2:$A$11</c:f>
              <c:strCache>
                <c:ptCount val="10"/>
                <c:pt idx="0">
                  <c:v>Email &amp; Web Security</c:v>
                </c:pt>
                <c:pt idx="1">
                  <c:v>Patch Management</c:v>
                </c:pt>
                <c:pt idx="2">
                  <c:v>Vulnerability Management</c:v>
                </c:pt>
                <c:pt idx="3">
                  <c:v>Governance</c:v>
                </c:pt>
                <c:pt idx="4">
                  <c:v>Data Protection</c:v>
                </c:pt>
                <c:pt idx="5">
                  <c:v>Asset Management</c:v>
                </c:pt>
                <c:pt idx="6">
                  <c:v>Monitoring &amp; Logging</c:v>
                </c:pt>
                <c:pt idx="7">
                  <c:v>Network Security</c:v>
                </c:pt>
                <c:pt idx="8">
                  <c:v>Identity &amp; Access</c:v>
                </c:pt>
                <c:pt idx="9">
                  <c:v>Incident Response</c:v>
                </c:pt>
              </c:strCache>
            </c:strRef>
          </c:cat>
          <c:val>
            <c:numRef>
              <c:f>'Sheet1'!$B$2:$B$11</c:f>
              <c:numCache>
                <c:formatCode>0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</c:numCache>
            </c:numRef>
          </c:val>
        </c:ser>
        <c:gapWidth val="70"/>
        <c:axId val="50010001"/>
        <c:axId val="50010002"/>
      </c:barChart>
      <c:catAx>
        <c:axId val="50010001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6350">
            <a:solidFill>
              <a:srgbClr val="CBD5E1"/>
            </a:solidFill>
          </a:ln>
        </c:spPr>
        <c:txPr>
          <a:bodyPr/>
          <a:lstStyle/>
          <a:p>
            <a:pPr>
              <a:defRPr sz="900" b="0">
                <a:solidFill>
                  <a:srgbClr val="334155"/>
                </a:solidFill>
                <a:latin typeface="Calibri"/>
              </a:defRPr>
            </a:pPr>
            <a:endParaRPr lang="en-US"/>
          </a:p>
        </c:txPr>
        <c:crossAx val="50010002"/>
        <c:crosses val="autoZero"/>
        <c:auto val="1"/>
        <c:lblAlgn val="ctr"/>
        <c:lblOffset val="100"/>
        <c:noMultiLvlLbl val="0"/>
      </c:catAx>
      <c:valAx>
        <c:axId val="50010002"/>
        <c:scaling>
          <c:orientation val="minMax"/>
          <c:min val="0"/>
        </c:scaling>
        <c:delete val="0"/>
        <c:axPos val="b"/>
        <c:majorGridlines>
          <c:spPr>
            <a:ln w="6350">
              <a:solidFill>
                <a:srgbClr val="E2E8F0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 b="0">
                <a:solidFill>
                  <a:srgbClr val="64748B"/>
                </a:solidFill>
                <a:latin typeface="Calibri"/>
              </a:defRPr>
            </a:pPr>
            <a:endParaRPr lang="en-US"/>
          </a:p>
        </c:txPr>
        <c:crossAx val="50010001"/>
        <c:crosses val="autoZero"/>
        <c:crossBetween val="between"/>
        <c:majorUnit val="1"/>
      </c:valAx>
    </c:plotArea>
    <c:plotVisOnly val="1"/>
    <c:dispBlanksAs val="gap"/>
  </c:chart>
  <c:spPr>
    <a:solidFill>
      <a:srgbClr val="FFFFFF"/>
    </a:solidFill>
    <a:ln>
      <a:noFill/>
    </a:ln>
  </c:spPr>
  <c:txPr>
    <a:bodyPr/>
    <a:lstStyle/>
    <a:p>
      <a:pPr>
        <a:defRPr sz="900" b="0">
          <a:solidFill>
            <a:srgbClr val="334155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1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1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1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1.png"/><Relationship Id="rIdChart1" Type="http://schemas.openxmlformats.org/officeDocument/2006/relationships/chart" Target="../charts/chart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1.png"/><Relationship Id="rIdChart2" Type="http://schemas.openxmlformats.org/officeDocument/2006/relationships/chart" Target="../charts/chart2.xml"/><Relationship Id="rIdChart3" Type="http://schemas.openxmlformats.org/officeDocument/2006/relationships/chart" Target="../charts/chart3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1.png"/><Relationship Id="rIdChart4" Type="http://schemas.openxmlformats.org/officeDocument/2006/relationships/chart" Target="../charts/chart4.xml"/><Relationship Id="rIdChart5" Type="http://schemas.openxmlformats.org/officeDocument/2006/relationships/chart" Target="../charts/chart5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1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1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1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1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1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c="http://schemas.openxmlformats.org/drawingml/2006/chart">
  <p:cSld>
    <p:bg>
      <p:bgPr>
        <a:solidFill>
          <a:srgbClr val="0A31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7223760" y="-1097280"/>
            <a:ext cx="6400800" cy="6400800"/>
          </a:xfrm>
          <a:prstGeom prst="ellipse">
            <a:avLst/>
          </a:prstGeom>
          <a:solidFill>
            <a:srgbClr val="0E3C75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4" name="Shape 4"/>
          <p:cNvSpPr/>
          <p:nvPr/>
        </p:nvSpPr>
        <p:spPr>
          <a:xfrm>
            <a:off x="8778240" y="3474720"/>
            <a:ext cx="4572000" cy="4572000"/>
          </a:xfrm>
          <a:prstGeom prst="ellipse">
            <a:avLst/>
          </a:prstGeom>
          <a:solidFill>
            <a:srgbClr val="154A8A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5" name="Shape 5"/>
          <p:cNvSpPr/>
          <p:nvPr/>
        </p:nvSpPr>
        <p:spPr>
          <a:xfrm>
            <a:off x="0" y="6565392"/>
            <a:ext cx="12191695" cy="91440"/>
          </a:xfrm>
          <a:prstGeom prst="rect">
            <a:avLst/>
          </a:prstGeom>
          <a:solidFill>
            <a:srgbClr val="B31942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6" name="Shape 6"/>
          <p:cNvSpPr/>
          <p:nvPr/>
        </p:nvSpPr>
        <p:spPr>
          <a:xfrm>
            <a:off x="0" y="6729984"/>
            <a:ext cx="12191695" cy="91440"/>
          </a:xfrm>
          <a:prstGeom prst="rect">
            <a:avLst/>
          </a:prstGeom>
          <a:solidFill>
            <a:srgbClr val="B31942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640080" y="365760"/>
            <a:ext cx="1051560" cy="1051560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1828800" y="457200"/>
            <a:ext cx="6400800" cy="8686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>
            <a:noAutofit/>
          </a:bodyPr>
          <a:lstStyle/>
          <a:p>
            <a:pPr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/>
                <a:cs typeface="Segoe UI"/>
              </a:rPr>
              <a:t>NUCCT</a:t>
            </a:r>
            <a:endParaRPr lang="en-US" sz="2000" dirty="0"/>
          </a:p>
          <a:p>
            <a:pPr algn="l">
              <a:buNone/>
            </a:pPr>
            <a:r>
              <a:rPr lang="en-US" sz="1100" dirty="0">
                <a:solidFill>
                  <a:srgbClr val="C9D6EA"/>
                </a:solidFill>
                <a:latin typeface="Calibri"/>
                <a:cs typeface="Segoe UI"/>
              </a:rPr>
              <a:t>Niyyasoft USA Cyber Security Compliance Check Tool (NUCCT)</a:t>
            </a:r>
            <a:endParaRPr lang="en-US" sz="1100" dirty="0"/>
          </a:p>
        </p:txBody>
      </p:sp>
      <p:sp>
        <p:nvSpPr>
          <p:cNvPr id="9" name="Shape 9"/>
          <p:cNvSpPr/>
          <p:nvPr/>
        </p:nvSpPr>
        <p:spPr>
          <a:xfrm>
            <a:off x="731520" y="1737360"/>
            <a:ext cx="6949440" cy="18288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3600" b="1" dirty="0">
                <a:solidFill>
                  <a:srgbClr val="FFFFFF"/>
                </a:solidFill>
                <a:latin typeface="Calibri"/>
                <a:cs typeface="Segoe UI"/>
              </a:rPr>
              <a:t>Compliance Applicability &amp; Readiness Assessment</a:t>
            </a:r>
            <a:endParaRPr lang="en-US" sz="3600" dirty="0"/>
          </a:p>
        </p:txBody>
      </p:sp>
      <p:sp>
        <p:nvSpPr>
          <p:cNvPr id="10" name="Shape 10"/>
          <p:cNvSpPr/>
          <p:nvPr/>
        </p:nvSpPr>
        <p:spPr>
          <a:xfrm>
            <a:off x="731520" y="3611880"/>
            <a:ext cx="658368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2200" dirty="0">
                <a:solidFill>
                  <a:srgbClr val="F3B6C6"/>
                </a:solidFill>
                <a:latin typeface="Calibri"/>
                <a:cs typeface="Segoe UI"/>
              </a:rPr>
              <a:t>Example Healthcare Corporation</a:t>
            </a:r>
            <a:endParaRPr lang="en-US" sz="2200" dirty="0"/>
          </a:p>
        </p:txBody>
      </p:sp>
      <p:sp>
        <p:nvSpPr>
          <p:cNvPr id="11" name="Shape 11"/>
          <p:cNvSpPr/>
          <p:nvPr/>
        </p:nvSpPr>
        <p:spPr>
          <a:xfrm>
            <a:off x="731520" y="4206240"/>
            <a:ext cx="6583680" cy="11887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300" dirty="0">
                <a:solidFill>
                  <a:srgbClr val="C9D6EA"/>
                </a:solidFill>
                <a:latin typeface="Calibri"/>
                <a:cs typeface="Segoe UI"/>
              </a:rPr>
              <a:t>Against HIPAA Security Rule · HITECH Act · PCI DSS · State Data-Security Laws · NIST CSF 2.0 · CISA CPGs</a:t>
            </a:r>
            <a:endParaRPr lang="en-US" sz="1300" dirty="0"/>
          </a:p>
          <a:p>
            <a:pPr algn="l">
              <a:buNone/>
            </a:pPr>
            <a:r>
              <a:rPr lang="en-US" sz="1300" dirty="0">
                <a:solidFill>
                  <a:srgbClr val="C9D6EA"/>
                </a:solidFill>
                <a:latin typeface="Calibri"/>
                <a:cs typeface="Segoe UI"/>
              </a:rPr>
              <a:t>September 20, 2026</a:t>
            </a:r>
            <a:endParaRPr lang="en-US" sz="1300" dirty="0"/>
          </a:p>
        </p:txBody>
      </p:sp>
      <p:sp>
        <p:nvSpPr>
          <p:cNvPr id="12" name="Shape 12"/>
          <p:cNvSpPr/>
          <p:nvPr/>
        </p:nvSpPr>
        <p:spPr>
          <a:xfrm>
            <a:off x="8503920" y="1737360"/>
            <a:ext cx="29260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13" name="Shape 13"/>
          <p:cNvSpPr/>
          <p:nvPr/>
        </p:nvSpPr>
        <p:spPr>
          <a:xfrm>
            <a:off x="8503920" y="1828800"/>
            <a:ext cx="292608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ctr">
              <a:buNone/>
            </a:pPr>
            <a:r>
              <a:rPr lang="en-US" sz="1200" dirty="0">
                <a:solidFill>
                  <a:srgbClr val="64748B"/>
                </a:solidFill>
                <a:latin typeface="Calibri"/>
                <a:cs typeface="Segoe UI"/>
              </a:rPr>
              <a:t>Assessment score</a:t>
            </a:r>
            <a:endParaRPr lang="en-US" sz="1200" dirty="0"/>
          </a:p>
        </p:txBody>
      </p:sp>
      <p:sp>
        <p:nvSpPr>
          <p:cNvPr id="14" name="Shape 14"/>
          <p:cNvSpPr/>
          <p:nvPr/>
        </p:nvSpPr>
        <p:spPr>
          <a:xfrm>
            <a:off x="8503920" y="2194560"/>
            <a:ext cx="2926080" cy="9144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ctr">
              <a:buNone/>
            </a:pPr>
            <a:r>
              <a:rPr lang="en-US" sz="4400" b="1" dirty="0">
                <a:solidFill>
                  <a:srgbClr val="C99A06"/>
                </a:solidFill>
                <a:latin typeface="Calibri"/>
                <a:cs typeface="Segoe UI"/>
              </a:rPr>
              <a:t>65%</a:t>
            </a:r>
            <a:endParaRPr lang="en-US" sz="4400" dirty="0"/>
          </a:p>
        </p:txBody>
      </p:sp>
      <p:sp>
        <p:nvSpPr>
          <p:cNvPr id="15" name="Shape 15"/>
          <p:cNvSpPr/>
          <p:nvPr/>
        </p:nvSpPr>
        <p:spPr>
          <a:xfrm>
            <a:off x="8503920" y="3154680"/>
            <a:ext cx="2926080" cy="4572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ctr">
              <a:buNone/>
            </a:pPr>
            <a:r>
              <a:rPr lang="en-US" sz="1400" b="1" dirty="0">
                <a:solidFill>
                  <a:srgbClr val="0F172A"/>
                </a:solidFill>
                <a:latin typeface="Calibri"/>
                <a:cs typeface="Segoe UI"/>
              </a:rPr>
              <a:t>Developing</a:t>
            </a:r>
            <a:endParaRPr lang="en-US" sz="1400" dirty="0"/>
          </a:p>
        </p:txBody>
      </p:sp>
      <p:sp>
        <p:nvSpPr>
          <p:cNvPr id="16" name="Shape 16"/>
          <p:cNvSpPr/>
          <p:nvPr/>
        </p:nvSpPr>
        <p:spPr>
          <a:xfrm>
            <a:off x="731520" y="580644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i="1" dirty="0">
                <a:solidFill>
                  <a:srgbClr val="C9D6EA"/>
                </a:solidFill>
                <a:latin typeface="Calibri"/>
                <a:cs typeface="Segoe UI"/>
              </a:rPr>
              <a:t>This assessment provides general cybersecurity compliance guidance and is not legal advice or a formal regulatory determination. Applicability should be validated with qualified legal, compliance, and cybersecurity professionals.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c="http://schemas.openxmlformats.org/drawingml/2006/chart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A3161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4" name="Shape 4"/>
          <p:cNvSpPr/>
          <p:nvPr/>
        </p:nvSpPr>
        <p:spPr>
          <a:xfrm>
            <a:off x="128016" y="0"/>
            <a:ext cx="45720" cy="6858000"/>
          </a:xfrm>
          <a:prstGeom prst="rect">
            <a:avLst/>
          </a:prstGeom>
          <a:solidFill>
            <a:srgbClr val="B31942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5" name="Shape 5"/>
          <p:cNvSpPr/>
          <p:nvPr/>
        </p:nvSpPr>
        <p:spPr>
          <a:xfrm>
            <a:off x="548640" y="32004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0F172A"/>
                </a:solidFill>
                <a:latin typeface="Calibri"/>
                <a:cs typeface="Segoe UI"/>
              </a:rPr>
              <a:t>Executive summary</a:t>
            </a:r>
            <a:endParaRPr lang="en-US" sz="2600" dirty="0"/>
          </a:p>
        </p:txBody>
      </p:sp>
      <p:sp>
        <p:nvSpPr>
          <p:cNvPr id="6" name="Shape 6"/>
          <p:cNvSpPr/>
          <p:nvPr/>
        </p:nvSpPr>
        <p:spPr>
          <a:xfrm>
            <a:off x="548640" y="8686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300" dirty="0">
                <a:solidFill>
                  <a:srgbClr val="64748B"/>
                </a:solidFill>
                <a:latin typeface="Calibri"/>
                <a:cs typeface="Segoe UI"/>
              </a:rPr>
              <a:t>Assessment score across 44 controls and 6 framework(s) in scope</a:t>
            </a:r>
            <a:endParaRPr lang="en-US" sz="1300" dirty="0"/>
          </a:p>
        </p:txBody>
      </p:sp>
      <p:sp>
        <p:nvSpPr>
          <p:cNvPr id="7" name="Shape 7"/>
          <p:cNvSpPr/>
          <p:nvPr/>
        </p:nvSpPr>
        <p:spPr>
          <a:xfrm>
            <a:off x="548640" y="6446520"/>
            <a:ext cx="11064240" cy="9144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548640" y="6501384"/>
            <a:ext cx="237744" cy="237744"/>
          </a:xfrm>
          <a:prstGeom prst="rect">
            <a:avLst/>
          </a:prstGeom>
        </p:spPr>
      </p:pic>
      <p:sp>
        <p:nvSpPr>
          <p:cNvPr id="9" name="Shape 9"/>
          <p:cNvSpPr/>
          <p:nvPr/>
        </p:nvSpPr>
        <p:spPr>
          <a:xfrm>
            <a:off x="841248" y="6492240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b="1" dirty="0">
                <a:solidFill>
                  <a:srgbClr val="0A3161"/>
                </a:solidFill>
                <a:latin typeface="Calibri"/>
                <a:cs typeface="Segoe UI"/>
              </a:rPr>
              <a:t>NUCCT</a:t>
            </a:r>
            <a:endParaRPr lang="en-US" sz="900" dirty="0"/>
          </a:p>
        </p:txBody>
      </p:sp>
      <p:sp>
        <p:nvSpPr>
          <p:cNvPr id="10" name="Shape 10"/>
          <p:cNvSpPr/>
          <p:nvPr/>
        </p:nvSpPr>
        <p:spPr>
          <a:xfrm>
            <a:off x="1417320" y="6492240"/>
            <a:ext cx="795528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·  Example Healthcare Corporation  ·  Compliance Applicability &amp; Readiness Assessment  ·  by Niyyasoft</a:t>
            </a:r>
            <a:endParaRPr lang="en-US" sz="900" dirty="0"/>
          </a:p>
        </p:txBody>
      </p:sp>
      <p:sp>
        <p:nvSpPr>
          <p:cNvPr id="11" name="Shape 11"/>
          <p:cNvSpPr/>
          <p:nvPr/>
        </p:nvSpPr>
        <p:spPr>
          <a:xfrm>
            <a:off x="10241280" y="6492240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r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2</a:t>
            </a:r>
            <a:endParaRPr lang="en-US" sz="900" dirty="0"/>
          </a:p>
        </p:txBody>
      </p:sp>
      <p:sp>
        <p:nvSpPr>
          <p:cNvPr id="12" name="Shape 12"/>
          <p:cNvSpPr/>
          <p:nvPr/>
        </p:nvSpPr>
        <p:spPr>
          <a:xfrm>
            <a:off x="548640" y="1463040"/>
            <a:ext cx="3291840" cy="4480560"/>
          </a:xfrm>
          <a:prstGeom prst="roundRect">
            <a:avLst>
              <a:gd name="adj" fmla="val 6000"/>
            </a:avLst>
          </a:prstGeom>
          <a:solidFill>
            <a:srgbClr val="EEF3FA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13" name="Shape 13"/>
          <p:cNvSpPr/>
          <p:nvPr/>
        </p:nvSpPr>
        <p:spPr>
          <a:xfrm>
            <a:off x="548640" y="1645920"/>
            <a:ext cx="3291840" cy="4572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ctr">
              <a:buNone/>
            </a:pPr>
            <a:r>
              <a:rPr lang="en-US" sz="1300" dirty="0">
                <a:solidFill>
                  <a:srgbClr val="475569"/>
                </a:solidFill>
                <a:latin typeface="Calibri"/>
                <a:cs typeface="Segoe UI"/>
              </a:rPr>
              <a:t>Assessment score</a:t>
            </a:r>
            <a:endParaRPr lang="en-US" sz="1300" dirty="0"/>
          </a:p>
        </p:txBody>
      </p:sp>
      <p:sp>
        <p:nvSpPr>
          <p:cNvPr id="14" name="Shape 14"/>
          <p:cNvSpPr/>
          <p:nvPr/>
        </p:nvSpPr>
        <p:spPr>
          <a:xfrm>
            <a:off x="548640" y="2148840"/>
            <a:ext cx="3291840" cy="10972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ctr">
              <a:buNone/>
            </a:pPr>
            <a:r>
              <a:rPr lang="en-US" sz="5400" b="1" dirty="0">
                <a:solidFill>
                  <a:srgbClr val="C99A06"/>
                </a:solidFill>
                <a:latin typeface="Calibri"/>
                <a:cs typeface="Segoe UI"/>
              </a:rPr>
              <a:t>65%</a:t>
            </a:r>
            <a:endParaRPr lang="en-US" sz="5400" dirty="0"/>
          </a:p>
        </p:txBody>
      </p:sp>
      <p:sp>
        <p:nvSpPr>
          <p:cNvPr id="15" name="Shape 15"/>
          <p:cNvSpPr/>
          <p:nvPr/>
        </p:nvSpPr>
        <p:spPr>
          <a:xfrm>
            <a:off x="914400" y="3291840"/>
            <a:ext cx="2560320" cy="411480"/>
          </a:xfrm>
          <a:prstGeom prst="roundRect">
            <a:avLst>
              <a:gd name="adj" fmla="val 50000"/>
            </a:avLst>
          </a:prstGeom>
          <a:solidFill>
            <a:srgbClr val="C99A06"/>
          </a:solidFill>
          <a:ln>
            <a:noFill/>
          </a:ln>
        </p:spPr>
        <p:txBody>
          <a:bodyPr wrap="square" lIns="27432" tIns="27432" rIns="27432" bIns="27432" anchor="ctr" rtlCol="0">
            <a:noAutofit/>
          </a:bodyPr>
          <a:lstStyle/>
          <a:p>
            <a:pPr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/>
                <a:cs typeface="Segoe UI"/>
              </a:rPr>
              <a:t>Developing</a:t>
            </a:r>
            <a:endParaRPr lang="en-US" sz="1300" dirty="0"/>
          </a:p>
        </p:txBody>
      </p:sp>
      <p:sp>
        <p:nvSpPr>
          <p:cNvPr id="16" name="Shape 16"/>
          <p:cNvSpPr/>
          <p:nvPr/>
        </p:nvSpPr>
        <p:spPr>
          <a:xfrm>
            <a:off x="731520" y="3931920"/>
            <a:ext cx="2926080" cy="18288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ctr">
              <a:buNone/>
            </a:pPr>
            <a:r>
              <a:rPr lang="en-US" sz="1150" dirty="0">
                <a:solidFill>
                  <a:srgbClr val="334155"/>
                </a:solidFill>
                <a:latin typeface="Calibri"/>
                <a:cs typeface="Segoe UI"/>
              </a:rPr>
              <a:t>Control implementation status, not a legal compliance determination. 9-month plan to close every gap.</a:t>
            </a:r>
            <a:endParaRPr lang="en-US" sz="1150" dirty="0"/>
          </a:p>
        </p:txBody>
      </p:sp>
      <p:sp>
        <p:nvSpPr>
          <p:cNvPr id="17" name="Shape 17"/>
          <p:cNvSpPr/>
          <p:nvPr/>
        </p:nvSpPr>
        <p:spPr>
          <a:xfrm>
            <a:off x="4114800" y="1463040"/>
            <a:ext cx="1755648" cy="1234440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18" name="Shape 18"/>
          <p:cNvSpPr/>
          <p:nvPr/>
        </p:nvSpPr>
        <p:spPr>
          <a:xfrm>
            <a:off x="4114800" y="1600200"/>
            <a:ext cx="54864" cy="960120"/>
          </a:xfrm>
          <a:prstGeom prst="rect">
            <a:avLst/>
          </a:prstGeom>
          <a:solidFill>
            <a:srgbClr val="1F7A4D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19" name="Shape 19"/>
          <p:cNvSpPr/>
          <p:nvPr/>
        </p:nvSpPr>
        <p:spPr>
          <a:xfrm>
            <a:off x="4343400" y="1554480"/>
            <a:ext cx="1435608" cy="6172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1F7A4D"/>
                </a:solidFill>
                <a:latin typeface="Calibri"/>
                <a:cs typeface="Segoe UI"/>
              </a:rPr>
              <a:t>18</a:t>
            </a:r>
            <a:endParaRPr lang="en-US" sz="2600" dirty="0"/>
          </a:p>
        </p:txBody>
      </p:sp>
      <p:sp>
        <p:nvSpPr>
          <p:cNvPr id="20" name="Shape 20"/>
          <p:cNvSpPr/>
          <p:nvPr/>
        </p:nvSpPr>
        <p:spPr>
          <a:xfrm>
            <a:off x="4343400" y="2141982"/>
            <a:ext cx="1435608" cy="518465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100" dirty="0">
                <a:solidFill>
                  <a:srgbClr val="475569"/>
                </a:solidFill>
                <a:latin typeface="Calibri"/>
                <a:cs typeface="Segoe UI"/>
              </a:rPr>
              <a:t>Fully implemented</a:t>
            </a:r>
            <a:endParaRPr lang="en-US" sz="1100" dirty="0"/>
          </a:p>
        </p:txBody>
      </p:sp>
      <p:sp>
        <p:nvSpPr>
          <p:cNvPr id="21" name="Shape 21"/>
          <p:cNvSpPr/>
          <p:nvPr/>
        </p:nvSpPr>
        <p:spPr>
          <a:xfrm>
            <a:off x="6007608" y="1463040"/>
            <a:ext cx="1755648" cy="1234440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22" name="Shape 22"/>
          <p:cNvSpPr/>
          <p:nvPr/>
        </p:nvSpPr>
        <p:spPr>
          <a:xfrm>
            <a:off x="6007608" y="1600200"/>
            <a:ext cx="54864" cy="960120"/>
          </a:xfrm>
          <a:prstGeom prst="rect">
            <a:avLst/>
          </a:prstGeom>
          <a:solidFill>
            <a:srgbClr val="C77C0E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23" name="Shape 23"/>
          <p:cNvSpPr/>
          <p:nvPr/>
        </p:nvSpPr>
        <p:spPr>
          <a:xfrm>
            <a:off x="6236208" y="1554480"/>
            <a:ext cx="1435608" cy="6172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C77C0E"/>
                </a:solidFill>
                <a:latin typeface="Calibri"/>
                <a:cs typeface="Segoe UI"/>
              </a:rPr>
              <a:t>22</a:t>
            </a:r>
            <a:endParaRPr lang="en-US" sz="2600" dirty="0"/>
          </a:p>
        </p:txBody>
      </p:sp>
      <p:sp>
        <p:nvSpPr>
          <p:cNvPr id="24" name="Shape 24"/>
          <p:cNvSpPr/>
          <p:nvPr/>
        </p:nvSpPr>
        <p:spPr>
          <a:xfrm>
            <a:off x="6236208" y="2141982"/>
            <a:ext cx="1435608" cy="518465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100" dirty="0">
                <a:solidFill>
                  <a:srgbClr val="475569"/>
                </a:solidFill>
                <a:latin typeface="Calibri"/>
                <a:cs typeface="Segoe UI"/>
              </a:rPr>
              <a:t>Partially implemented</a:t>
            </a:r>
            <a:endParaRPr lang="en-US" sz="1100" dirty="0"/>
          </a:p>
        </p:txBody>
      </p:sp>
      <p:sp>
        <p:nvSpPr>
          <p:cNvPr id="25" name="Shape 25"/>
          <p:cNvSpPr/>
          <p:nvPr/>
        </p:nvSpPr>
        <p:spPr>
          <a:xfrm>
            <a:off x="7900416" y="1463040"/>
            <a:ext cx="1755648" cy="1234440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26" name="Shape 26"/>
          <p:cNvSpPr/>
          <p:nvPr/>
        </p:nvSpPr>
        <p:spPr>
          <a:xfrm>
            <a:off x="7900416" y="1600200"/>
            <a:ext cx="54864" cy="960120"/>
          </a:xfrm>
          <a:prstGeom prst="rect">
            <a:avLst/>
          </a:prstGeom>
          <a:solidFill>
            <a:srgbClr val="B31942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27" name="Shape 27"/>
          <p:cNvSpPr/>
          <p:nvPr/>
        </p:nvSpPr>
        <p:spPr>
          <a:xfrm>
            <a:off x="8129016" y="1554480"/>
            <a:ext cx="1435608" cy="6172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B31942"/>
                </a:solidFill>
                <a:latin typeface="Calibri"/>
                <a:cs typeface="Segoe UI"/>
              </a:rPr>
              <a:t>4</a:t>
            </a:r>
            <a:endParaRPr lang="en-US" sz="2600" dirty="0"/>
          </a:p>
        </p:txBody>
      </p:sp>
      <p:sp>
        <p:nvSpPr>
          <p:cNvPr id="28" name="Shape 28"/>
          <p:cNvSpPr/>
          <p:nvPr/>
        </p:nvSpPr>
        <p:spPr>
          <a:xfrm>
            <a:off x="8129016" y="2141982"/>
            <a:ext cx="1435608" cy="518465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100" dirty="0">
                <a:solidFill>
                  <a:srgbClr val="475569"/>
                </a:solidFill>
                <a:latin typeface="Calibri"/>
                <a:cs typeface="Segoe UI"/>
              </a:rPr>
              <a:t>Not implemented / unknown</a:t>
            </a:r>
            <a:endParaRPr lang="en-US" sz="1100" dirty="0"/>
          </a:p>
        </p:txBody>
      </p:sp>
      <p:sp>
        <p:nvSpPr>
          <p:cNvPr id="29" name="Shape 29"/>
          <p:cNvSpPr/>
          <p:nvPr/>
        </p:nvSpPr>
        <p:spPr>
          <a:xfrm>
            <a:off x="9793224" y="1463040"/>
            <a:ext cx="1755648" cy="1234440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30" name="Shape 30"/>
          <p:cNvSpPr/>
          <p:nvPr/>
        </p:nvSpPr>
        <p:spPr>
          <a:xfrm>
            <a:off x="9793224" y="1600200"/>
            <a:ext cx="54864" cy="960120"/>
          </a:xfrm>
          <a:prstGeom prst="rect">
            <a:avLst/>
          </a:prstGeom>
          <a:solidFill>
            <a:srgbClr val="8B0F2E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31" name="Shape 31"/>
          <p:cNvSpPr/>
          <p:nvPr/>
        </p:nvSpPr>
        <p:spPr>
          <a:xfrm>
            <a:off x="10021824" y="1554480"/>
            <a:ext cx="1435608" cy="6172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8B0F2E"/>
                </a:solidFill>
                <a:latin typeface="Calibri"/>
                <a:cs typeface="Segoe UI"/>
              </a:rPr>
              <a:t>9</a:t>
            </a:r>
            <a:endParaRPr lang="en-US" sz="2600" dirty="0"/>
          </a:p>
        </p:txBody>
      </p:sp>
      <p:sp>
        <p:nvSpPr>
          <p:cNvPr id="32" name="Shape 32"/>
          <p:cNvSpPr/>
          <p:nvPr/>
        </p:nvSpPr>
        <p:spPr>
          <a:xfrm>
            <a:off x="10021824" y="2141982"/>
            <a:ext cx="1435608" cy="518465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100" dirty="0">
                <a:solidFill>
                  <a:srgbClr val="475569"/>
                </a:solidFill>
                <a:latin typeface="Calibri"/>
                <a:cs typeface="Segoe UI"/>
              </a:rPr>
              <a:t>Critical-priority gaps</a:t>
            </a:r>
            <a:endParaRPr lang="en-US" sz="1100" dirty="0"/>
          </a:p>
        </p:txBody>
      </p:sp>
      <p:sp>
        <p:nvSpPr>
          <p:cNvPr id="33" name="Shape 33"/>
          <p:cNvSpPr/>
          <p:nvPr/>
        </p:nvSpPr>
        <p:spPr>
          <a:xfrm>
            <a:off x="4114800" y="2880360"/>
            <a:ext cx="749808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500" b="1" dirty="0">
                <a:solidFill>
                  <a:srgbClr val="0A3161"/>
                </a:solidFill>
                <a:latin typeface="Calibri"/>
                <a:cs typeface="Segoe UI"/>
              </a:rPr>
              <a:t>Key findings</a:t>
            </a:r>
            <a:endParaRPr lang="en-US" sz="1500" dirty="0"/>
          </a:p>
        </p:txBody>
      </p:sp>
      <p:sp>
        <p:nvSpPr>
          <p:cNvPr id="34" name="Shape 34"/>
          <p:cNvSpPr/>
          <p:nvPr/>
        </p:nvSpPr>
        <p:spPr>
          <a:xfrm>
            <a:off x="4114800" y="3291840"/>
            <a:ext cx="7498080" cy="3017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marL="228600" indent="-228600" algn="l">
              <a:spcBef>
                <a:spcPts val="500"/>
              </a:spcBef>
              <a:buClr>
                <a:srgbClr val="B31942"/>
              </a:buClr>
              <a:buFont typeface="Arial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/>
                <a:cs typeface="Segoe UI"/>
              </a:rPr>
              <a:t>The assessment identified 4 potentially applicable cybersecurity requirement sets: 4 assessed as applicable (HIPAA Security Rule, HITECH Act, PCI DSS and State Data-Security Laws). NIST CSF 2.0 and CISA CPGs are recommended as voluntary best-practice frameworks.</a:t>
            </a:r>
            <a:endParaRPr lang="en-US" sz="1150" dirty="0"/>
          </a:p>
          <a:p>
            <a:pPr marL="228600" indent="-228600" algn="l">
              <a:spcBef>
                <a:spcPts val="500"/>
              </a:spcBef>
              <a:buClr>
                <a:srgbClr val="B31942"/>
              </a:buClr>
              <a:buFont typeface="Arial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/>
                <a:cs typeface="Segoe UI"/>
              </a:rPr>
              <a:t>Across 44 controls in scope, the overall assessment score is 65% (Developing). 18 controls are fully implemented, 22 partially implemented and 3 not implemented; 1 is marked unknown and flagged for review.</a:t>
            </a:r>
            <a:endParaRPr lang="en-US" sz="1150" dirty="0"/>
          </a:p>
          <a:p>
            <a:pPr marL="228600" indent="-228600" algn="l">
              <a:spcBef>
                <a:spcPts val="500"/>
              </a:spcBef>
              <a:buClr>
                <a:srgbClr val="B31942"/>
              </a:buClr>
              <a:buFont typeface="Arial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/>
                <a:cs typeface="Segoe UI"/>
              </a:rPr>
              <a:t>The organization demonstrates established controls in awareness &amp; training, backup &amp; recovery, change management and continuous improvement. However, gaps remain in vulnerability scanning &amp; management, multi-factor authentication (MFA), patch &amp; flaw remediation, email &amp; web security and least privi…</a:t>
            </a:r>
            <a:endParaRPr lang="en-US" sz="1150" dirty="0"/>
          </a:p>
          <a:p>
            <a:pPr marL="228600" indent="-228600" algn="l">
              <a:spcBef>
                <a:spcPts val="500"/>
              </a:spcBef>
              <a:buClr>
                <a:srgbClr val="B31942"/>
              </a:buClr>
              <a:buFont typeface="Arial"/>
              <a:buChar char="•"/>
            </a:pPr>
            <a:r>
              <a:rPr lang="en-US" sz="1150" dirty="0">
                <a:solidFill>
                  <a:srgbClr val="1E293B"/>
                </a:solidFill>
                <a:latin typeface="Calibri"/>
                <a:cs typeface="Segoe UI"/>
              </a:rPr>
              <a:t>26 gaps were identified, including 9 involving critical-priority controls and 20 rated high or critical risk. A phased remediation program of approximately 9 months (5 parallel workstreams) is estimated to close all gaps and complete independent validation.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c="http://schemas.openxmlformats.org/drawingml/2006/chart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A3161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4" name="Shape 4"/>
          <p:cNvSpPr/>
          <p:nvPr/>
        </p:nvSpPr>
        <p:spPr>
          <a:xfrm>
            <a:off x="128016" y="0"/>
            <a:ext cx="45720" cy="6858000"/>
          </a:xfrm>
          <a:prstGeom prst="rect">
            <a:avLst/>
          </a:prstGeom>
          <a:solidFill>
            <a:srgbClr val="B31942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5" name="Shape 5"/>
          <p:cNvSpPr/>
          <p:nvPr/>
        </p:nvSpPr>
        <p:spPr>
          <a:xfrm>
            <a:off x="548640" y="32004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0F172A"/>
                </a:solidFill>
                <a:latin typeface="Calibri"/>
                <a:cs typeface="Segoe UI"/>
              </a:rPr>
              <a:t>Applicable frameworks</a:t>
            </a:r>
            <a:endParaRPr lang="en-US" sz="2600" dirty="0"/>
          </a:p>
        </p:txBody>
      </p:sp>
      <p:sp>
        <p:nvSpPr>
          <p:cNvPr id="6" name="Shape 6"/>
          <p:cNvSpPr/>
          <p:nvPr/>
        </p:nvSpPr>
        <p:spPr>
          <a:xfrm>
            <a:off x="548640" y="8686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300" dirty="0">
                <a:solidFill>
                  <a:srgbClr val="64748B"/>
                </a:solidFill>
                <a:latin typeface="Calibri"/>
                <a:cs typeface="Segoe UI"/>
              </a:rPr>
              <a:t>Why each requirement applies, from the rules engine</a:t>
            </a:r>
            <a:endParaRPr lang="en-US" sz="1300" dirty="0"/>
          </a:p>
        </p:txBody>
      </p:sp>
      <p:sp>
        <p:nvSpPr>
          <p:cNvPr id="7" name="Shape 7"/>
          <p:cNvSpPr/>
          <p:nvPr/>
        </p:nvSpPr>
        <p:spPr>
          <a:xfrm>
            <a:off x="548640" y="6446520"/>
            <a:ext cx="11064240" cy="9144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548640" y="6501384"/>
            <a:ext cx="237744" cy="237744"/>
          </a:xfrm>
          <a:prstGeom prst="rect">
            <a:avLst/>
          </a:prstGeom>
        </p:spPr>
      </p:pic>
      <p:sp>
        <p:nvSpPr>
          <p:cNvPr id="9" name="Shape 9"/>
          <p:cNvSpPr/>
          <p:nvPr/>
        </p:nvSpPr>
        <p:spPr>
          <a:xfrm>
            <a:off x="841248" y="6492240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b="1" dirty="0">
                <a:solidFill>
                  <a:srgbClr val="0A3161"/>
                </a:solidFill>
                <a:latin typeface="Calibri"/>
                <a:cs typeface="Segoe UI"/>
              </a:rPr>
              <a:t>NUCCT</a:t>
            </a:r>
            <a:endParaRPr lang="en-US" sz="900" dirty="0"/>
          </a:p>
        </p:txBody>
      </p:sp>
      <p:sp>
        <p:nvSpPr>
          <p:cNvPr id="10" name="Shape 10"/>
          <p:cNvSpPr/>
          <p:nvPr/>
        </p:nvSpPr>
        <p:spPr>
          <a:xfrm>
            <a:off x="1417320" y="6492240"/>
            <a:ext cx="795528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·  Example Healthcare Corporation  ·  Compliance Applicability &amp; Readiness Assessment  ·  by Niyyasoft</a:t>
            </a:r>
            <a:endParaRPr lang="en-US" sz="900" dirty="0"/>
          </a:p>
        </p:txBody>
      </p:sp>
      <p:sp>
        <p:nvSpPr>
          <p:cNvPr id="11" name="Shape 11"/>
          <p:cNvSpPr/>
          <p:nvPr/>
        </p:nvSpPr>
        <p:spPr>
          <a:xfrm>
            <a:off x="10241280" y="6492240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r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3</a:t>
            </a:r>
            <a:endParaRPr lang="en-US" sz="900" dirty="0"/>
          </a:p>
        </p:txBody>
      </p:sp>
      <p:graphicFrame>
        <p:nvGraphicFramePr>
          <p:cNvPr id="12" name="Table 12"/>
          <p:cNvGraphicFramePr>
            <a:graphicFrameLocks noGrp="1"/>
          </p:cNvGraphicFramePr>
          <p:nvPr/>
        </p:nvGraphicFramePr>
        <p:xfrm>
          <a:off x="548640" y="1371600"/>
          <a:ext cx="11064240" cy="3200400"/>
        </p:xfrm>
        <a:graphic>
          <a:graphicData uri="http://schemas.openxmlformats.org/drawingml/2006/table">
            <a:tbl>
              <a:tblPr firstRow="1" bandRow="1"/>
              <a:tblGrid>
                <a:gridCol w="2194560"/>
                <a:gridCol w="2011680"/>
                <a:gridCol w="1737360"/>
                <a:gridCol w="5120640"/>
              </a:tblGrid>
              <a:tr h="4572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Framework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A316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Type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A316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Applicability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A316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Why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A316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HIPAA Security Rule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Regulatory requirement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9B1C1C"/>
                          </a:solidFill>
                          <a:latin typeface="Calibri"/>
                          <a:cs typeface="Segoe UI"/>
                        </a:rPr>
                        <a:t>Applicable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BE0E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Company → Handles healthcare / protected health information: Yes → Industry: Healthcare → HIPAA Security Rule: Applicab…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HITECH Act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Regulatory requirement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9B1C1C"/>
                          </a:solidFill>
                          <a:latin typeface="Calibri"/>
                          <a:cs typeface="Segoe UI"/>
                        </a:rPr>
                        <a:t>Applicable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BE0E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Company → Handles healthcare / protected health information: Yes → Industry: Healthcare → HITECH Act: Applicable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PCI DSS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Industry standard (non-government)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9B1C1C"/>
                          </a:solidFill>
                          <a:latin typeface="Calibri"/>
                          <a:cs typeface="Segoe UI"/>
                        </a:rPr>
                        <a:t>Applicable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BE0E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Company → Processes, stores or transmits payment cards: Yes → PCI DSS: Applicable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State Data-Security Laws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Regulatory requirement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9B1C1C"/>
                          </a:solidFill>
                          <a:latin typeface="Calibri"/>
                          <a:cs typeface="Segoe UI"/>
                        </a:rPr>
                        <a:t>Applicable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BE0E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Company → Handles personally identifiable information (PII) of customers or employees: Yes → State Data-Security Laws: …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NIST CSF 2.0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Voluntary framework / standard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F4E8C"/>
                          </a:solidFill>
                          <a:latin typeface="Calibri"/>
                          <a:cs typeface="Segoe UI"/>
                        </a:rPr>
                        <a:t>Recommended Framework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7EE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Company → Country: United States → NIST CSF 2.0: Recommended Framework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CISA CPGs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Voluntary framework / standard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F4E8C"/>
                          </a:solidFill>
                          <a:latin typeface="Calibri"/>
                          <a:cs typeface="Segoe UI"/>
                        </a:rPr>
                        <a:t>Recommended Framework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7EE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Company → Critical infrastructure organization: Yes → CISA CPGs: Recommended Framework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c="http://schemas.openxmlformats.org/drawingml/2006/chart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A3161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4" name="Shape 4"/>
          <p:cNvSpPr/>
          <p:nvPr/>
        </p:nvSpPr>
        <p:spPr>
          <a:xfrm>
            <a:off x="128016" y="0"/>
            <a:ext cx="45720" cy="6858000"/>
          </a:xfrm>
          <a:prstGeom prst="rect">
            <a:avLst/>
          </a:prstGeom>
          <a:solidFill>
            <a:srgbClr val="B31942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5" name="Shape 5"/>
          <p:cNvSpPr/>
          <p:nvPr/>
        </p:nvSpPr>
        <p:spPr>
          <a:xfrm>
            <a:off x="548640" y="32004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0F172A"/>
                </a:solidFill>
                <a:latin typeface="Calibri"/>
                <a:cs typeface="Segoe UI"/>
              </a:rPr>
              <a:t>Assessment score by framework</a:t>
            </a:r>
            <a:endParaRPr lang="en-US" sz="2600" dirty="0"/>
          </a:p>
        </p:txBody>
      </p:sp>
      <p:sp>
        <p:nvSpPr>
          <p:cNvPr id="6" name="Shape 6"/>
          <p:cNvSpPr/>
          <p:nvPr/>
        </p:nvSpPr>
        <p:spPr>
          <a:xfrm>
            <a:off x="548640" y="8686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300" dirty="0">
                <a:solidFill>
                  <a:srgbClr val="64748B"/>
                </a:solidFill>
                <a:latin typeface="Calibri"/>
                <a:cs typeface="Segoe UI"/>
              </a:rPr>
              <a:t>Weighted control implementation per in-scope framework</a:t>
            </a:r>
            <a:endParaRPr lang="en-US" sz="1300" dirty="0"/>
          </a:p>
        </p:txBody>
      </p:sp>
      <p:sp>
        <p:nvSpPr>
          <p:cNvPr id="7" name="Shape 7"/>
          <p:cNvSpPr/>
          <p:nvPr/>
        </p:nvSpPr>
        <p:spPr>
          <a:xfrm>
            <a:off x="548640" y="6446520"/>
            <a:ext cx="11064240" cy="9144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548640" y="6501384"/>
            <a:ext cx="237744" cy="237744"/>
          </a:xfrm>
          <a:prstGeom prst="rect">
            <a:avLst/>
          </a:prstGeom>
        </p:spPr>
      </p:pic>
      <p:sp>
        <p:nvSpPr>
          <p:cNvPr id="9" name="Shape 9"/>
          <p:cNvSpPr/>
          <p:nvPr/>
        </p:nvSpPr>
        <p:spPr>
          <a:xfrm>
            <a:off x="841248" y="6492240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b="1" dirty="0">
                <a:solidFill>
                  <a:srgbClr val="0A3161"/>
                </a:solidFill>
                <a:latin typeface="Calibri"/>
                <a:cs typeface="Segoe UI"/>
              </a:rPr>
              <a:t>NUCCT</a:t>
            </a:r>
            <a:endParaRPr lang="en-US" sz="900" dirty="0"/>
          </a:p>
        </p:txBody>
      </p:sp>
      <p:sp>
        <p:nvSpPr>
          <p:cNvPr id="10" name="Shape 10"/>
          <p:cNvSpPr/>
          <p:nvPr/>
        </p:nvSpPr>
        <p:spPr>
          <a:xfrm>
            <a:off x="1417320" y="6492240"/>
            <a:ext cx="795528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·  Example Healthcare Corporation  ·  Compliance Applicability &amp; Readiness Assessment  ·  by Niyyasoft</a:t>
            </a:r>
            <a:endParaRPr lang="en-US" sz="900" dirty="0"/>
          </a:p>
        </p:txBody>
      </p:sp>
      <p:sp>
        <p:nvSpPr>
          <p:cNvPr id="11" name="Shape 11"/>
          <p:cNvSpPr/>
          <p:nvPr/>
        </p:nvSpPr>
        <p:spPr>
          <a:xfrm>
            <a:off x="10241280" y="6492240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r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4</a:t>
            </a:r>
            <a:endParaRPr lang="en-US" sz="900" dirty="0"/>
          </a:p>
        </p:txBody>
      </p:sp>
      <p:graphicFrame>
        <p:nvGraphicFramePr>
          <p:cNvPr id="12" name="Chart 12"/>
          <p:cNvGraphicFramePr/>
          <p:nvPr/>
        </p:nvGraphicFramePr>
        <p:xfrm>
          <a:off x="457200" y="1371600"/>
          <a:ext cx="6583680" cy="4937760"/>
        </p:xfrm>
        <a:graphic>
          <a:graphicData uri="http://schemas.openxmlformats.org/drawingml/2006/chart">
            <c:chart xmlns:c="http://schemas.openxmlformats.org/drawingml/2006/chart" r:id="rIdChart1"/>
          </a:graphicData>
        </a:graphic>
      </p:graphicFrame>
      <p:graphicFrame>
        <p:nvGraphicFramePr>
          <p:cNvPr id="13" name="Table 13"/>
          <p:cNvGraphicFramePr>
            <a:graphicFrameLocks noGrp="1"/>
          </p:cNvGraphicFramePr>
          <p:nvPr/>
        </p:nvGraphicFramePr>
        <p:xfrm>
          <a:off x="7223760" y="1417320"/>
          <a:ext cx="4480560" cy="3200400"/>
        </p:xfrm>
        <a:graphic>
          <a:graphicData uri="http://schemas.openxmlformats.org/drawingml/2006/table">
            <a:tbl>
              <a:tblPr firstRow="1" bandRow="1"/>
              <a:tblGrid>
                <a:gridCol w="1920240"/>
                <a:gridCol w="822960"/>
                <a:gridCol w="1188720"/>
                <a:gridCol w="548640"/>
              </a:tblGrid>
              <a:tr h="4572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Framework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A316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Score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A316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Status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A316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Crit.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A316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HIPAA Security Rule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1F4E8C"/>
                          </a:solidFill>
                          <a:latin typeface="Calibri"/>
                          <a:cs typeface="Segoe UI"/>
                        </a:rPr>
                        <a:t>68%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7EE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Developing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7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HITECH Act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1F4E8C"/>
                          </a:solidFill>
                          <a:latin typeface="Calibri"/>
                          <a:cs typeface="Segoe UI"/>
                        </a:rPr>
                        <a:t>67%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7EE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Developing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2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PCI DSS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1F4E8C"/>
                          </a:solidFill>
                          <a:latin typeface="Calibri"/>
                          <a:cs typeface="Segoe UI"/>
                        </a:rPr>
                        <a:t>65%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7EE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Developing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8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State Data-Security Laws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1F4E8C"/>
                          </a:solidFill>
                          <a:latin typeface="Calibri"/>
                          <a:cs typeface="Segoe UI"/>
                        </a:rPr>
                        <a:t>74%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7EE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Developing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6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NIST CSF 2.0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1F4E8C"/>
                          </a:solidFill>
                          <a:latin typeface="Calibri"/>
                          <a:cs typeface="Segoe UI"/>
                        </a:rPr>
                        <a:t>66%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7EE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Developing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8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CISA CPGs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1F4E8C"/>
                          </a:solidFill>
                          <a:latin typeface="Calibri"/>
                          <a:cs typeface="Segoe UI"/>
                        </a:rPr>
                        <a:t>64%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7EE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Developing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6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c="http://schemas.openxmlformats.org/drawingml/2006/chart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A3161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4" name="Shape 4"/>
          <p:cNvSpPr/>
          <p:nvPr/>
        </p:nvSpPr>
        <p:spPr>
          <a:xfrm>
            <a:off x="128016" y="0"/>
            <a:ext cx="45720" cy="6858000"/>
          </a:xfrm>
          <a:prstGeom prst="rect">
            <a:avLst/>
          </a:prstGeom>
          <a:solidFill>
            <a:srgbClr val="B31942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5" name="Shape 5"/>
          <p:cNvSpPr/>
          <p:nvPr/>
        </p:nvSpPr>
        <p:spPr>
          <a:xfrm>
            <a:off x="548640" y="32004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0F172A"/>
                </a:solidFill>
                <a:latin typeface="Calibri"/>
                <a:cs typeface="Segoe UI"/>
              </a:rPr>
              <a:t>Control status and risk</a:t>
            </a:r>
            <a:endParaRPr lang="en-US" sz="2600" dirty="0"/>
          </a:p>
        </p:txBody>
      </p:sp>
      <p:sp>
        <p:nvSpPr>
          <p:cNvPr id="6" name="Shape 6"/>
          <p:cNvSpPr/>
          <p:nvPr/>
        </p:nvSpPr>
        <p:spPr>
          <a:xfrm>
            <a:off x="548640" y="8686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300" dirty="0">
                <a:solidFill>
                  <a:srgbClr val="64748B"/>
                </a:solidFill>
                <a:latin typeface="Calibri"/>
                <a:cs typeface="Segoe UI"/>
              </a:rPr>
              <a:t>26 controls are not fully implemented</a:t>
            </a:r>
            <a:endParaRPr lang="en-US" sz="1300" dirty="0"/>
          </a:p>
        </p:txBody>
      </p:sp>
      <p:sp>
        <p:nvSpPr>
          <p:cNvPr id="7" name="Shape 7"/>
          <p:cNvSpPr/>
          <p:nvPr/>
        </p:nvSpPr>
        <p:spPr>
          <a:xfrm>
            <a:off x="548640" y="6446520"/>
            <a:ext cx="11064240" cy="9144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548640" y="6501384"/>
            <a:ext cx="237744" cy="237744"/>
          </a:xfrm>
          <a:prstGeom prst="rect">
            <a:avLst/>
          </a:prstGeom>
        </p:spPr>
      </p:pic>
      <p:sp>
        <p:nvSpPr>
          <p:cNvPr id="9" name="Shape 9"/>
          <p:cNvSpPr/>
          <p:nvPr/>
        </p:nvSpPr>
        <p:spPr>
          <a:xfrm>
            <a:off x="841248" y="6492240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b="1" dirty="0">
                <a:solidFill>
                  <a:srgbClr val="0A3161"/>
                </a:solidFill>
                <a:latin typeface="Calibri"/>
                <a:cs typeface="Segoe UI"/>
              </a:rPr>
              <a:t>NUCCT</a:t>
            </a:r>
            <a:endParaRPr lang="en-US" sz="900" dirty="0"/>
          </a:p>
        </p:txBody>
      </p:sp>
      <p:sp>
        <p:nvSpPr>
          <p:cNvPr id="10" name="Shape 10"/>
          <p:cNvSpPr/>
          <p:nvPr/>
        </p:nvSpPr>
        <p:spPr>
          <a:xfrm>
            <a:off x="1417320" y="6492240"/>
            <a:ext cx="795528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·  Example Healthcare Corporation  ·  Compliance Applicability &amp; Readiness Assessment  ·  by Niyyasoft</a:t>
            </a:r>
            <a:endParaRPr lang="en-US" sz="900" dirty="0"/>
          </a:p>
        </p:txBody>
      </p:sp>
      <p:sp>
        <p:nvSpPr>
          <p:cNvPr id="11" name="Shape 11"/>
          <p:cNvSpPr/>
          <p:nvPr/>
        </p:nvSpPr>
        <p:spPr>
          <a:xfrm>
            <a:off x="10241280" y="6492240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r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5</a:t>
            </a:r>
            <a:endParaRPr lang="en-US" sz="900" dirty="0"/>
          </a:p>
        </p:txBody>
      </p:sp>
      <p:graphicFrame>
        <p:nvGraphicFramePr>
          <p:cNvPr id="12" name="Chart 12"/>
          <p:cNvGraphicFramePr/>
          <p:nvPr/>
        </p:nvGraphicFramePr>
        <p:xfrm>
          <a:off x="457200" y="1371600"/>
          <a:ext cx="5577840" cy="4846320"/>
        </p:xfrm>
        <a:graphic>
          <a:graphicData uri="http://schemas.openxmlformats.org/drawingml/2006/chart">
            <c:chart xmlns:c="http://schemas.openxmlformats.org/drawingml/2006/chart" r:id="rIdChart2"/>
          </a:graphicData>
        </a:graphic>
      </p:graphicFrame>
      <p:graphicFrame>
        <p:nvGraphicFramePr>
          <p:cNvPr id="13" name="Chart 13"/>
          <p:cNvGraphicFramePr/>
          <p:nvPr/>
        </p:nvGraphicFramePr>
        <p:xfrm>
          <a:off x="6217920" y="1371600"/>
          <a:ext cx="5486400" cy="4846320"/>
        </p:xfrm>
        <a:graphic>
          <a:graphicData uri="http://schemas.openxmlformats.org/drawingml/2006/chart">
            <c:chart xmlns:c="http://schemas.openxmlformats.org/drawingml/2006/chart" r:id="rIdChart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c="http://schemas.openxmlformats.org/drawingml/2006/chart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A3161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4" name="Shape 4"/>
          <p:cNvSpPr/>
          <p:nvPr/>
        </p:nvSpPr>
        <p:spPr>
          <a:xfrm>
            <a:off x="128016" y="0"/>
            <a:ext cx="45720" cy="6858000"/>
          </a:xfrm>
          <a:prstGeom prst="rect">
            <a:avLst/>
          </a:prstGeom>
          <a:solidFill>
            <a:srgbClr val="B31942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5" name="Shape 5"/>
          <p:cNvSpPr/>
          <p:nvPr/>
        </p:nvSpPr>
        <p:spPr>
          <a:xfrm>
            <a:off x="548640" y="32004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0F172A"/>
                </a:solidFill>
                <a:latin typeface="Calibri"/>
                <a:cs typeface="Segoe UI"/>
              </a:rPr>
              <a:t>Maturity and gap categories</a:t>
            </a:r>
            <a:endParaRPr lang="en-US" sz="2600" dirty="0"/>
          </a:p>
        </p:txBody>
      </p:sp>
      <p:sp>
        <p:nvSpPr>
          <p:cNvPr id="6" name="Shape 6"/>
          <p:cNvSpPr/>
          <p:nvPr/>
        </p:nvSpPr>
        <p:spPr>
          <a:xfrm>
            <a:off x="548640" y="8686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300" dirty="0">
                <a:solidFill>
                  <a:srgbClr val="64748B"/>
                </a:solidFill>
                <a:latin typeface="Calibri"/>
                <a:cs typeface="Segoe UI"/>
              </a:rPr>
              <a:t>NIST CSF 2.0 functions and where the gaps cluster</a:t>
            </a:r>
            <a:endParaRPr lang="en-US" sz="1300" dirty="0"/>
          </a:p>
        </p:txBody>
      </p:sp>
      <p:sp>
        <p:nvSpPr>
          <p:cNvPr id="7" name="Shape 7"/>
          <p:cNvSpPr/>
          <p:nvPr/>
        </p:nvSpPr>
        <p:spPr>
          <a:xfrm>
            <a:off x="548640" y="6446520"/>
            <a:ext cx="11064240" cy="9144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548640" y="6501384"/>
            <a:ext cx="237744" cy="237744"/>
          </a:xfrm>
          <a:prstGeom prst="rect">
            <a:avLst/>
          </a:prstGeom>
        </p:spPr>
      </p:pic>
      <p:sp>
        <p:nvSpPr>
          <p:cNvPr id="9" name="Shape 9"/>
          <p:cNvSpPr/>
          <p:nvPr/>
        </p:nvSpPr>
        <p:spPr>
          <a:xfrm>
            <a:off x="841248" y="6492240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b="1" dirty="0">
                <a:solidFill>
                  <a:srgbClr val="0A3161"/>
                </a:solidFill>
                <a:latin typeface="Calibri"/>
                <a:cs typeface="Segoe UI"/>
              </a:rPr>
              <a:t>NUCCT</a:t>
            </a:r>
            <a:endParaRPr lang="en-US" sz="900" dirty="0"/>
          </a:p>
        </p:txBody>
      </p:sp>
      <p:sp>
        <p:nvSpPr>
          <p:cNvPr id="10" name="Shape 10"/>
          <p:cNvSpPr/>
          <p:nvPr/>
        </p:nvSpPr>
        <p:spPr>
          <a:xfrm>
            <a:off x="1417320" y="6492240"/>
            <a:ext cx="795528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·  Example Healthcare Corporation  ·  Compliance Applicability &amp; Readiness Assessment  ·  by Niyyasoft</a:t>
            </a:r>
            <a:endParaRPr lang="en-US" sz="900" dirty="0"/>
          </a:p>
        </p:txBody>
      </p:sp>
      <p:sp>
        <p:nvSpPr>
          <p:cNvPr id="11" name="Shape 11"/>
          <p:cNvSpPr/>
          <p:nvPr/>
        </p:nvSpPr>
        <p:spPr>
          <a:xfrm>
            <a:off x="10241280" y="6492240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r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6</a:t>
            </a:r>
            <a:endParaRPr lang="en-US" sz="900" dirty="0"/>
          </a:p>
        </p:txBody>
      </p:sp>
      <p:graphicFrame>
        <p:nvGraphicFramePr>
          <p:cNvPr id="12" name="Chart 12"/>
          <p:cNvGraphicFramePr/>
          <p:nvPr/>
        </p:nvGraphicFramePr>
        <p:xfrm>
          <a:off x="365760" y="1280160"/>
          <a:ext cx="5303520" cy="5029200"/>
        </p:xfrm>
        <a:graphic>
          <a:graphicData uri="http://schemas.openxmlformats.org/drawingml/2006/chart">
            <c:chart xmlns:c="http://schemas.openxmlformats.org/drawingml/2006/chart" r:id="rIdChart4"/>
          </a:graphicData>
        </a:graphic>
      </p:graphicFrame>
      <p:graphicFrame>
        <p:nvGraphicFramePr>
          <p:cNvPr id="13" name="Chart 13"/>
          <p:cNvGraphicFramePr/>
          <p:nvPr/>
        </p:nvGraphicFramePr>
        <p:xfrm>
          <a:off x="5760720" y="1280160"/>
          <a:ext cx="6035040" cy="5029200"/>
        </p:xfrm>
        <a:graphic>
          <a:graphicData uri="http://schemas.openxmlformats.org/drawingml/2006/chart">
            <c:chart xmlns:c="http://schemas.openxmlformats.org/drawingml/2006/chart" r:id="rIdChart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c="http://schemas.openxmlformats.org/drawingml/2006/chart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A3161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4" name="Shape 4"/>
          <p:cNvSpPr/>
          <p:nvPr/>
        </p:nvSpPr>
        <p:spPr>
          <a:xfrm>
            <a:off x="128016" y="0"/>
            <a:ext cx="45720" cy="6858000"/>
          </a:xfrm>
          <a:prstGeom prst="rect">
            <a:avLst/>
          </a:prstGeom>
          <a:solidFill>
            <a:srgbClr val="B31942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5" name="Shape 5"/>
          <p:cNvSpPr/>
          <p:nvPr/>
        </p:nvSpPr>
        <p:spPr>
          <a:xfrm>
            <a:off x="548640" y="32004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0F172A"/>
                </a:solidFill>
                <a:latin typeface="Calibri"/>
                <a:cs typeface="Segoe UI"/>
              </a:rPr>
              <a:t>Top priority gaps</a:t>
            </a:r>
            <a:endParaRPr lang="en-US" sz="2600" dirty="0"/>
          </a:p>
        </p:txBody>
      </p:sp>
      <p:sp>
        <p:nvSpPr>
          <p:cNvPr id="6" name="Shape 6"/>
          <p:cNvSpPr/>
          <p:nvPr/>
        </p:nvSpPr>
        <p:spPr>
          <a:xfrm>
            <a:off x="548640" y="8686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300" dirty="0">
                <a:solidFill>
                  <a:srgbClr val="64748B"/>
                </a:solidFill>
                <a:latin typeface="Calibri"/>
                <a:cs typeface="Segoe UI"/>
              </a:rPr>
              <a:t>Start here: the highest-risk controls to fix first</a:t>
            </a:r>
            <a:endParaRPr lang="en-US" sz="1300" dirty="0"/>
          </a:p>
        </p:txBody>
      </p:sp>
      <p:sp>
        <p:nvSpPr>
          <p:cNvPr id="7" name="Shape 7"/>
          <p:cNvSpPr/>
          <p:nvPr/>
        </p:nvSpPr>
        <p:spPr>
          <a:xfrm>
            <a:off x="548640" y="6446520"/>
            <a:ext cx="11064240" cy="9144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548640" y="6501384"/>
            <a:ext cx="237744" cy="237744"/>
          </a:xfrm>
          <a:prstGeom prst="rect">
            <a:avLst/>
          </a:prstGeom>
        </p:spPr>
      </p:pic>
      <p:sp>
        <p:nvSpPr>
          <p:cNvPr id="9" name="Shape 9"/>
          <p:cNvSpPr/>
          <p:nvPr/>
        </p:nvSpPr>
        <p:spPr>
          <a:xfrm>
            <a:off x="841248" y="6492240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b="1" dirty="0">
                <a:solidFill>
                  <a:srgbClr val="0A3161"/>
                </a:solidFill>
                <a:latin typeface="Calibri"/>
                <a:cs typeface="Segoe UI"/>
              </a:rPr>
              <a:t>NUCCT</a:t>
            </a:r>
            <a:endParaRPr lang="en-US" sz="900" dirty="0"/>
          </a:p>
        </p:txBody>
      </p:sp>
      <p:sp>
        <p:nvSpPr>
          <p:cNvPr id="10" name="Shape 10"/>
          <p:cNvSpPr/>
          <p:nvPr/>
        </p:nvSpPr>
        <p:spPr>
          <a:xfrm>
            <a:off x="1417320" y="6492240"/>
            <a:ext cx="795528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·  Example Healthcare Corporation  ·  Compliance Applicability &amp; Readiness Assessment  ·  by Niyyasoft</a:t>
            </a:r>
            <a:endParaRPr lang="en-US" sz="900" dirty="0"/>
          </a:p>
        </p:txBody>
      </p:sp>
      <p:sp>
        <p:nvSpPr>
          <p:cNvPr id="11" name="Shape 11"/>
          <p:cNvSpPr/>
          <p:nvPr/>
        </p:nvSpPr>
        <p:spPr>
          <a:xfrm>
            <a:off x="10241280" y="6492240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r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7</a:t>
            </a:r>
            <a:endParaRPr lang="en-US" sz="900" dirty="0"/>
          </a:p>
        </p:txBody>
      </p:sp>
      <p:graphicFrame>
        <p:nvGraphicFramePr>
          <p:cNvPr id="12" name="Table 12"/>
          <p:cNvGraphicFramePr>
            <a:graphicFrameLocks noGrp="1"/>
          </p:cNvGraphicFramePr>
          <p:nvPr/>
        </p:nvGraphicFramePr>
        <p:xfrm>
          <a:off x="548640" y="1371600"/>
          <a:ext cx="11064240" cy="5029200"/>
        </p:xfrm>
        <a:graphic>
          <a:graphicData uri="http://schemas.openxmlformats.org/drawingml/2006/table">
            <a:tbl>
              <a:tblPr firstRow="1" bandRow="1"/>
              <a:tblGrid>
                <a:gridCol w="1005840"/>
                <a:gridCol w="3108960"/>
                <a:gridCol w="1645920"/>
                <a:gridCol w="3931920"/>
                <a:gridCol w="1371600"/>
              </a:tblGrid>
              <a:tr h="5029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Risk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A316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Control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A316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Status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A316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First action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A316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Owner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A316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Critical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8B0F2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ID-04 Vulnerability scanning &amp; management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Partially Implemented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Deploy authenticated internal and external scanning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CISO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Critical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8B0F2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PR-01 Multi-factor authentication (MFA)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Partially Implemented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Enable MFA for administrators and remote access first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CISO / CIO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Critical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8B0F2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PR-10 Patch &amp; flaw remediation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Partially Implemented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Define patch SLAs by severity and exposure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CIO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Critical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8B0F2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PR-12 Email &amp; web security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Partially Implemented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Deploy advanced email filtering with sandboxing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CIO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Critical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8B0F2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PR-03 Least privilege &amp; privileged access management (PAM)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Partially Implemented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Inventory all privileged and service accounts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CISO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Critical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8B0F2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PR-14 Secure remote access &amp; Zero Trust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Partially Implemented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Inventory all remote-access paths, including vendor access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CTO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Critical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8B0F2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DE-02 24x7 security monitoring &amp; alerting (SOC / MDR)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Not Implemented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Decide between an internal SOC and an MDR provider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CISO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Critical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8B0F2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PR-13 Network segmentation &amp; boundary protection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Partially Implemented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Close internet-exposed high-risk services immediately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CTO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High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D1495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PR-19 Cloud security posture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Partially Implemented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Inventory all cloud accounts and SaaS tenants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CTO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c="http://schemas.openxmlformats.org/drawingml/2006/chart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A3161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4" name="Shape 4"/>
          <p:cNvSpPr/>
          <p:nvPr/>
        </p:nvSpPr>
        <p:spPr>
          <a:xfrm>
            <a:off x="128016" y="0"/>
            <a:ext cx="45720" cy="6858000"/>
          </a:xfrm>
          <a:prstGeom prst="rect">
            <a:avLst/>
          </a:prstGeom>
          <a:solidFill>
            <a:srgbClr val="B31942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5" name="Shape 5"/>
          <p:cNvSpPr/>
          <p:nvPr/>
        </p:nvSpPr>
        <p:spPr>
          <a:xfrm>
            <a:off x="548640" y="32004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0F172A"/>
                </a:solidFill>
                <a:latin typeface="Calibri"/>
                <a:cs typeface="Segoe UI"/>
              </a:rPr>
              <a:t>Risk matrix</a:t>
            </a:r>
            <a:endParaRPr lang="en-US" sz="2600" dirty="0"/>
          </a:p>
        </p:txBody>
      </p:sp>
      <p:sp>
        <p:nvSpPr>
          <p:cNvPr id="6" name="Shape 6"/>
          <p:cNvSpPr/>
          <p:nvPr/>
        </p:nvSpPr>
        <p:spPr>
          <a:xfrm>
            <a:off x="548640" y="8686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300" dirty="0">
                <a:solidFill>
                  <a:srgbClr val="64748B"/>
                </a:solidFill>
                <a:latin typeface="Calibri"/>
                <a:cs typeface="Segoe UI"/>
              </a:rPr>
              <a:t>Likelihood × impact of every open gap</a:t>
            </a:r>
            <a:endParaRPr lang="en-US" sz="1300" dirty="0"/>
          </a:p>
        </p:txBody>
      </p:sp>
      <p:sp>
        <p:nvSpPr>
          <p:cNvPr id="7" name="Shape 7"/>
          <p:cNvSpPr/>
          <p:nvPr/>
        </p:nvSpPr>
        <p:spPr>
          <a:xfrm>
            <a:off x="548640" y="6446520"/>
            <a:ext cx="11064240" cy="9144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548640" y="6501384"/>
            <a:ext cx="237744" cy="237744"/>
          </a:xfrm>
          <a:prstGeom prst="rect">
            <a:avLst/>
          </a:prstGeom>
        </p:spPr>
      </p:pic>
      <p:sp>
        <p:nvSpPr>
          <p:cNvPr id="9" name="Shape 9"/>
          <p:cNvSpPr/>
          <p:nvPr/>
        </p:nvSpPr>
        <p:spPr>
          <a:xfrm>
            <a:off x="841248" y="6492240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b="1" dirty="0">
                <a:solidFill>
                  <a:srgbClr val="0A3161"/>
                </a:solidFill>
                <a:latin typeface="Calibri"/>
                <a:cs typeface="Segoe UI"/>
              </a:rPr>
              <a:t>NUCCT</a:t>
            </a:r>
            <a:endParaRPr lang="en-US" sz="900" dirty="0"/>
          </a:p>
        </p:txBody>
      </p:sp>
      <p:sp>
        <p:nvSpPr>
          <p:cNvPr id="10" name="Shape 10"/>
          <p:cNvSpPr/>
          <p:nvPr/>
        </p:nvSpPr>
        <p:spPr>
          <a:xfrm>
            <a:off x="1417320" y="6492240"/>
            <a:ext cx="795528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·  Example Healthcare Corporation  ·  Compliance Applicability &amp; Readiness Assessment  ·  by Niyyasoft</a:t>
            </a:r>
            <a:endParaRPr lang="en-US" sz="900" dirty="0"/>
          </a:p>
        </p:txBody>
      </p:sp>
      <p:sp>
        <p:nvSpPr>
          <p:cNvPr id="11" name="Shape 11"/>
          <p:cNvSpPr/>
          <p:nvPr/>
        </p:nvSpPr>
        <p:spPr>
          <a:xfrm>
            <a:off x="10241280" y="6492240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r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8</a:t>
            </a:r>
            <a:endParaRPr lang="en-US" sz="900" dirty="0"/>
          </a:p>
        </p:txBody>
      </p:sp>
      <p:graphicFrame>
        <p:nvGraphicFramePr>
          <p:cNvPr id="12" name="Table 12"/>
          <p:cNvGraphicFramePr>
            <a:graphicFrameLocks noGrp="1"/>
          </p:cNvGraphicFramePr>
          <p:nvPr/>
        </p:nvGraphicFramePr>
        <p:xfrm>
          <a:off x="548640" y="1463040"/>
          <a:ext cx="7132320" cy="4389120"/>
        </p:xfrm>
        <a:graphic>
          <a:graphicData uri="http://schemas.openxmlformats.org/drawingml/2006/table">
            <a:tbl>
              <a:tblPr firstRow="1" bandRow="1"/>
              <a:tblGrid>
                <a:gridCol w="1645920"/>
                <a:gridCol w="1097280"/>
                <a:gridCol w="1097280"/>
                <a:gridCol w="1097280"/>
                <a:gridCol w="1097280"/>
                <a:gridCol w="1097280"/>
              </a:tblGrid>
              <a:tr h="7315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A316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Impact 1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A316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Impact 2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A316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Impact 3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A316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Impact 4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A316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Impact 5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A3161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Likelihood 5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6BAF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9A23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D1495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8B0F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4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8B0F2E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Likelihood 4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6BAF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9A23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D1495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1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D1495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4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8B0F2E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Likelihood 3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6BAF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9A23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1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9A23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2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D1495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9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D1495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Likelihood 2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6BAF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6BAF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9A23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2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9A23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3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9A23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Likelihood 1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6BAF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6BAF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6BAF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6BAF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4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6BAF8D"/>
                    </a:solidFill>
                  </a:tcPr>
                </a:tc>
              </a:tr>
            </a:tbl>
          </a:graphicData>
        </a:graphic>
      </p:graphicFrame>
      <p:sp>
        <p:nvSpPr>
          <p:cNvPr id="13" name="Shape 13"/>
          <p:cNvSpPr/>
          <p:nvPr/>
        </p:nvSpPr>
        <p:spPr>
          <a:xfrm>
            <a:off x="8595360" y="1463040"/>
            <a:ext cx="3017520" cy="960120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14" name="Shape 14"/>
          <p:cNvSpPr/>
          <p:nvPr/>
        </p:nvSpPr>
        <p:spPr>
          <a:xfrm>
            <a:off x="8595360" y="1600200"/>
            <a:ext cx="54864" cy="685800"/>
          </a:xfrm>
          <a:prstGeom prst="rect">
            <a:avLst/>
          </a:prstGeom>
          <a:solidFill>
            <a:srgbClr val="8B0F2E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15" name="Shape 15"/>
          <p:cNvSpPr/>
          <p:nvPr/>
        </p:nvSpPr>
        <p:spPr>
          <a:xfrm>
            <a:off x="8823960" y="1554480"/>
            <a:ext cx="2697480" cy="4800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8B0F2E"/>
                </a:solidFill>
                <a:latin typeface="Calibri"/>
                <a:cs typeface="Segoe UI"/>
              </a:rPr>
              <a:t>8</a:t>
            </a:r>
            <a:endParaRPr lang="en-US" sz="2600" dirty="0"/>
          </a:p>
        </p:txBody>
      </p:sp>
      <p:sp>
        <p:nvSpPr>
          <p:cNvPr id="16" name="Shape 16"/>
          <p:cNvSpPr/>
          <p:nvPr/>
        </p:nvSpPr>
        <p:spPr>
          <a:xfrm>
            <a:off x="8823960" y="1991106"/>
            <a:ext cx="2697480" cy="40325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100" dirty="0">
                <a:solidFill>
                  <a:srgbClr val="475569"/>
                </a:solidFill>
                <a:latin typeface="Calibri"/>
                <a:cs typeface="Segoe UI"/>
              </a:rPr>
              <a:t>Critical risks</a:t>
            </a:r>
            <a:endParaRPr lang="en-US" sz="1100" dirty="0"/>
          </a:p>
        </p:txBody>
      </p:sp>
      <p:sp>
        <p:nvSpPr>
          <p:cNvPr id="17" name="Shape 17"/>
          <p:cNvSpPr/>
          <p:nvPr/>
        </p:nvSpPr>
        <p:spPr>
          <a:xfrm>
            <a:off x="8595360" y="2560320"/>
            <a:ext cx="3017520" cy="960120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18" name="Shape 18"/>
          <p:cNvSpPr/>
          <p:nvPr/>
        </p:nvSpPr>
        <p:spPr>
          <a:xfrm>
            <a:off x="8595360" y="2697480"/>
            <a:ext cx="54864" cy="685800"/>
          </a:xfrm>
          <a:prstGeom prst="rect">
            <a:avLst/>
          </a:prstGeom>
          <a:solidFill>
            <a:srgbClr val="D1495B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19" name="Shape 19"/>
          <p:cNvSpPr/>
          <p:nvPr/>
        </p:nvSpPr>
        <p:spPr>
          <a:xfrm>
            <a:off x="8823960" y="2651760"/>
            <a:ext cx="2697480" cy="4800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D1495B"/>
                </a:solidFill>
                <a:latin typeface="Calibri"/>
                <a:cs typeface="Segoe UI"/>
              </a:rPr>
              <a:t>12</a:t>
            </a:r>
            <a:endParaRPr lang="en-US" sz="2600" dirty="0"/>
          </a:p>
        </p:txBody>
      </p:sp>
      <p:sp>
        <p:nvSpPr>
          <p:cNvPr id="20" name="Shape 20"/>
          <p:cNvSpPr/>
          <p:nvPr/>
        </p:nvSpPr>
        <p:spPr>
          <a:xfrm>
            <a:off x="8823960" y="3088386"/>
            <a:ext cx="2697480" cy="40325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100" dirty="0">
                <a:solidFill>
                  <a:srgbClr val="475569"/>
                </a:solidFill>
                <a:latin typeface="Calibri"/>
                <a:cs typeface="Segoe UI"/>
              </a:rPr>
              <a:t>High risks</a:t>
            </a:r>
            <a:endParaRPr lang="en-US" sz="1100" dirty="0"/>
          </a:p>
        </p:txBody>
      </p:sp>
      <p:sp>
        <p:nvSpPr>
          <p:cNvPr id="21" name="Shape 21"/>
          <p:cNvSpPr/>
          <p:nvPr/>
        </p:nvSpPr>
        <p:spPr>
          <a:xfrm>
            <a:off x="8595360" y="3657600"/>
            <a:ext cx="3017520" cy="960120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22" name="Shape 22"/>
          <p:cNvSpPr/>
          <p:nvPr/>
        </p:nvSpPr>
        <p:spPr>
          <a:xfrm>
            <a:off x="8595360" y="3794760"/>
            <a:ext cx="54864" cy="685800"/>
          </a:xfrm>
          <a:prstGeom prst="rect">
            <a:avLst/>
          </a:prstGeom>
          <a:solidFill>
            <a:srgbClr val="E9A23B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23" name="Shape 23"/>
          <p:cNvSpPr/>
          <p:nvPr/>
        </p:nvSpPr>
        <p:spPr>
          <a:xfrm>
            <a:off x="8823960" y="3749040"/>
            <a:ext cx="2697480" cy="4800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E9A23B"/>
                </a:solidFill>
                <a:latin typeface="Calibri"/>
                <a:cs typeface="Segoe UI"/>
              </a:rPr>
              <a:t>6</a:t>
            </a:r>
            <a:endParaRPr lang="en-US" sz="2600" dirty="0"/>
          </a:p>
        </p:txBody>
      </p:sp>
      <p:sp>
        <p:nvSpPr>
          <p:cNvPr id="24" name="Shape 24"/>
          <p:cNvSpPr/>
          <p:nvPr/>
        </p:nvSpPr>
        <p:spPr>
          <a:xfrm>
            <a:off x="8823960" y="4185666"/>
            <a:ext cx="2697480" cy="40325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100" dirty="0">
                <a:solidFill>
                  <a:srgbClr val="475569"/>
                </a:solidFill>
                <a:latin typeface="Calibri"/>
                <a:cs typeface="Segoe UI"/>
              </a:rPr>
              <a:t>Medium risks</a:t>
            </a:r>
            <a:endParaRPr lang="en-US" sz="1100" dirty="0"/>
          </a:p>
        </p:txBody>
      </p:sp>
      <p:sp>
        <p:nvSpPr>
          <p:cNvPr id="25" name="Shape 25"/>
          <p:cNvSpPr/>
          <p:nvPr/>
        </p:nvSpPr>
        <p:spPr>
          <a:xfrm>
            <a:off x="8595360" y="4754880"/>
            <a:ext cx="3017520" cy="960120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26" name="Shape 26"/>
          <p:cNvSpPr/>
          <p:nvPr/>
        </p:nvSpPr>
        <p:spPr>
          <a:xfrm>
            <a:off x="8595360" y="4892040"/>
            <a:ext cx="54864" cy="685800"/>
          </a:xfrm>
          <a:prstGeom prst="rect">
            <a:avLst/>
          </a:prstGeom>
          <a:solidFill>
            <a:srgbClr val="6BAF8D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27" name="Shape 27"/>
          <p:cNvSpPr/>
          <p:nvPr/>
        </p:nvSpPr>
        <p:spPr>
          <a:xfrm>
            <a:off x="8823960" y="4846320"/>
            <a:ext cx="2697480" cy="4800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6BAF8D"/>
                </a:solidFill>
                <a:latin typeface="Calibri"/>
                <a:cs typeface="Segoe UI"/>
              </a:rPr>
              <a:t>0</a:t>
            </a:r>
            <a:endParaRPr lang="en-US" sz="2600" dirty="0"/>
          </a:p>
        </p:txBody>
      </p:sp>
      <p:sp>
        <p:nvSpPr>
          <p:cNvPr id="28" name="Shape 28"/>
          <p:cNvSpPr/>
          <p:nvPr/>
        </p:nvSpPr>
        <p:spPr>
          <a:xfrm>
            <a:off x="8823960" y="5282946"/>
            <a:ext cx="2697480" cy="40325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100" dirty="0">
                <a:solidFill>
                  <a:srgbClr val="475569"/>
                </a:solidFill>
                <a:latin typeface="Calibri"/>
                <a:cs typeface="Segoe UI"/>
              </a:rPr>
              <a:t>Low risks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c="http://schemas.openxmlformats.org/drawingml/2006/chart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A3161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4" name="Shape 4"/>
          <p:cNvSpPr/>
          <p:nvPr/>
        </p:nvSpPr>
        <p:spPr>
          <a:xfrm>
            <a:off x="128016" y="0"/>
            <a:ext cx="45720" cy="6858000"/>
          </a:xfrm>
          <a:prstGeom prst="rect">
            <a:avLst/>
          </a:prstGeom>
          <a:solidFill>
            <a:srgbClr val="B31942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5" name="Shape 5"/>
          <p:cNvSpPr/>
          <p:nvPr/>
        </p:nvSpPr>
        <p:spPr>
          <a:xfrm>
            <a:off x="548640" y="32004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0F172A"/>
                </a:solidFill>
                <a:latin typeface="Calibri"/>
                <a:cs typeface="Segoe UI"/>
              </a:rPr>
              <a:t>Remediation roadmap</a:t>
            </a:r>
            <a:endParaRPr lang="en-US" sz="2600" dirty="0"/>
          </a:p>
        </p:txBody>
      </p:sp>
      <p:sp>
        <p:nvSpPr>
          <p:cNvPr id="6" name="Shape 6"/>
          <p:cNvSpPr/>
          <p:nvPr/>
        </p:nvSpPr>
        <p:spPr>
          <a:xfrm>
            <a:off x="548640" y="8686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300" dirty="0">
                <a:solidFill>
                  <a:srgbClr val="64748B"/>
                </a:solidFill>
                <a:latin typeface="Calibri"/>
                <a:cs typeface="Segoe UI"/>
              </a:rPr>
              <a:t>38 weeks (about 9 months) · 5 parallel workstreams</a:t>
            </a:r>
            <a:endParaRPr lang="en-US" sz="1300" dirty="0"/>
          </a:p>
        </p:txBody>
      </p:sp>
      <p:sp>
        <p:nvSpPr>
          <p:cNvPr id="7" name="Shape 7"/>
          <p:cNvSpPr/>
          <p:nvPr/>
        </p:nvSpPr>
        <p:spPr>
          <a:xfrm>
            <a:off x="548640" y="6446520"/>
            <a:ext cx="11064240" cy="9144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548640" y="6501384"/>
            <a:ext cx="237744" cy="237744"/>
          </a:xfrm>
          <a:prstGeom prst="rect">
            <a:avLst/>
          </a:prstGeom>
        </p:spPr>
      </p:pic>
      <p:sp>
        <p:nvSpPr>
          <p:cNvPr id="9" name="Shape 9"/>
          <p:cNvSpPr/>
          <p:nvPr/>
        </p:nvSpPr>
        <p:spPr>
          <a:xfrm>
            <a:off x="841248" y="6492240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b="1" dirty="0">
                <a:solidFill>
                  <a:srgbClr val="0A3161"/>
                </a:solidFill>
                <a:latin typeface="Calibri"/>
                <a:cs typeface="Segoe UI"/>
              </a:rPr>
              <a:t>NUCCT</a:t>
            </a:r>
            <a:endParaRPr lang="en-US" sz="900" dirty="0"/>
          </a:p>
        </p:txBody>
      </p:sp>
      <p:sp>
        <p:nvSpPr>
          <p:cNvPr id="10" name="Shape 10"/>
          <p:cNvSpPr/>
          <p:nvPr/>
        </p:nvSpPr>
        <p:spPr>
          <a:xfrm>
            <a:off x="1417320" y="6492240"/>
            <a:ext cx="795528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·  Example Healthcare Corporation  ·  Compliance Applicability &amp; Readiness Assessment  ·  by Niyyasoft</a:t>
            </a:r>
            <a:endParaRPr lang="en-US" sz="900" dirty="0"/>
          </a:p>
        </p:txBody>
      </p:sp>
      <p:sp>
        <p:nvSpPr>
          <p:cNvPr id="11" name="Shape 11"/>
          <p:cNvSpPr/>
          <p:nvPr/>
        </p:nvSpPr>
        <p:spPr>
          <a:xfrm>
            <a:off x="10241280" y="6492240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r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9</a:t>
            </a:r>
            <a:endParaRPr lang="en-US" sz="900" dirty="0"/>
          </a:p>
        </p:txBody>
      </p:sp>
      <p:sp>
        <p:nvSpPr>
          <p:cNvPr id="12" name="Shape 12"/>
          <p:cNvSpPr/>
          <p:nvPr/>
        </p:nvSpPr>
        <p:spPr>
          <a:xfrm>
            <a:off x="548640" y="1417320"/>
            <a:ext cx="3810000" cy="960120"/>
          </a:xfrm>
          <a:prstGeom prst="homePlate">
            <a:avLst/>
          </a:prstGeom>
          <a:solidFill>
            <a:srgbClr val="8B0F2E"/>
          </a:solidFill>
          <a:ln>
            <a:noFill/>
          </a:ln>
        </p:spPr>
        <p:txBody>
          <a:bodyPr wrap="square" lIns="320040" tIns="320040" rIns="320040" bIns="320040" anchor="ctr" rtlCol="0">
            <a:noAutofit/>
          </a:bodyPr>
          <a:lstStyle/>
          <a:p>
            <a:pPr algn="l">
              <a:buNone/>
            </a:pPr>
            <a:r>
              <a:rPr lang="en-US" sz="1500" b="1" dirty="0">
                <a:solidFill>
                  <a:srgbClr val="FFFFFF"/>
                </a:solidFill>
                <a:latin typeface="Calibri"/>
                <a:cs typeface="Segoe UI"/>
              </a:rPr>
              <a:t>Stabilize &amp; Protect</a:t>
            </a:r>
            <a:endParaRPr lang="en-US" sz="1500" dirty="0"/>
          </a:p>
          <a:p>
            <a:pPr algn="l">
              <a:buNone/>
            </a:pPr>
            <a:r>
              <a:rPr lang="en-US" sz="1050" dirty="0">
                <a:solidFill>
                  <a:srgbClr val="FFFFFF"/>
                </a:solidFill>
                <a:latin typeface="Calibri"/>
                <a:cs typeface="Segoe UI"/>
              </a:rPr>
              <a:t>Oct 4 – Nov 29, 2026 · 12 actions</a:t>
            </a:r>
            <a:endParaRPr lang="en-US" sz="1050" dirty="0"/>
          </a:p>
        </p:txBody>
      </p:sp>
      <p:sp>
        <p:nvSpPr>
          <p:cNvPr id="13" name="Shape 13"/>
          <p:cNvSpPr/>
          <p:nvPr/>
        </p:nvSpPr>
        <p:spPr>
          <a:xfrm>
            <a:off x="640080" y="2487168"/>
            <a:ext cx="3535680" cy="4114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050" i="1" dirty="0">
                <a:solidFill>
                  <a:srgbClr val="475569"/>
                </a:solidFill>
                <a:latin typeface="Calibri"/>
                <a:cs typeface="Segoe UI"/>
              </a:rPr>
              <a:t>Close critical gaps and quick wins most likely to cause a breach or a regulatory violation.</a:t>
            </a:r>
            <a:endParaRPr lang="en-US" sz="1050" dirty="0"/>
          </a:p>
        </p:txBody>
      </p:sp>
      <p:sp>
        <p:nvSpPr>
          <p:cNvPr id="14" name="Shape 14"/>
          <p:cNvSpPr/>
          <p:nvPr/>
        </p:nvSpPr>
        <p:spPr>
          <a:xfrm>
            <a:off x="594360" y="3017520"/>
            <a:ext cx="3581400" cy="3291840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txBody>
          <a:bodyPr wrap="square" lIns="137160" tIns="137160" rIns="137160" bIns="137160" anchor="t" rtlCol="0">
            <a:noAutofit/>
          </a:bodyPr>
          <a:lstStyle/>
          <a:p>
            <a:pPr marL="228600" indent="-228600" algn="l">
              <a:spcBef>
                <a:spcPts val="400"/>
              </a:spcBef>
              <a:buClr>
                <a:srgbClr val="8B0F2E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ID-04 – Vulnerability scanning &amp; management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8B0F2E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PR-01 – Multi-factor authentication (MFA)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8B0F2E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PR-10 – Patch &amp; flaw remediation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8B0F2E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PR-12 – Email &amp; web security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8B0F2E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PR-03 – Least privilege &amp; privileged access management (PAM)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8B0F2E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GV-05 – Risk assessment &amp; risk management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8B0F2E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GV-09 – System Security Plan (SSP) &amp; POA&amp;M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8B0F2E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DE-01 – Centralized logging &amp; secure log retention</a:t>
            </a:r>
            <a:endParaRPr lang="en-US" sz="1100" dirty="0"/>
          </a:p>
          <a:p>
            <a:pPr algn="l">
              <a:spcBef>
                <a:spcPts val="400"/>
              </a:spcBef>
              <a:buNone/>
            </a:pPr>
            <a:r>
              <a:rPr lang="en-US" sz="1000" dirty="0">
                <a:solidFill>
                  <a:srgbClr val="64748B"/>
                </a:solidFill>
                <a:latin typeface="Calibri"/>
                <a:cs typeface="Segoe UI"/>
              </a:rPr>
              <a:t>+ 4 more (see the Word and Excel reports)</a:t>
            </a:r>
            <a:endParaRPr lang="en-US" sz="1000" dirty="0"/>
          </a:p>
        </p:txBody>
      </p:sp>
      <p:sp>
        <p:nvSpPr>
          <p:cNvPr id="15" name="Shape 15"/>
          <p:cNvSpPr/>
          <p:nvPr/>
        </p:nvSpPr>
        <p:spPr>
          <a:xfrm>
            <a:off x="4267200" y="1417320"/>
            <a:ext cx="3810000" cy="960120"/>
          </a:xfrm>
          <a:prstGeom prst="chevron">
            <a:avLst/>
          </a:prstGeom>
          <a:solidFill>
            <a:srgbClr val="D1495B"/>
          </a:solidFill>
          <a:ln>
            <a:noFill/>
          </a:ln>
        </p:spPr>
        <p:txBody>
          <a:bodyPr wrap="square" lIns="320040" tIns="320040" rIns="320040" bIns="320040" anchor="ctr" rtlCol="0">
            <a:noAutofit/>
          </a:bodyPr>
          <a:lstStyle/>
          <a:p>
            <a:pPr algn="l">
              <a:buNone/>
            </a:pPr>
            <a:r>
              <a:rPr lang="en-US" sz="1500" b="1" dirty="0">
                <a:solidFill>
                  <a:srgbClr val="FFFFFF"/>
                </a:solidFill>
                <a:latin typeface="Calibri"/>
                <a:cs typeface="Segoe UI"/>
              </a:rPr>
              <a:t>Build the Foundation</a:t>
            </a:r>
            <a:endParaRPr lang="en-US" sz="1500" dirty="0"/>
          </a:p>
          <a:p>
            <a:pPr algn="l">
              <a:buNone/>
            </a:pPr>
            <a:r>
              <a:rPr lang="en-US" sz="1050" dirty="0">
                <a:solidFill>
                  <a:srgbClr val="FFFFFF"/>
                </a:solidFill>
                <a:latin typeface="Calibri"/>
                <a:cs typeface="Segoe UI"/>
              </a:rPr>
              <a:t>Nov 29 – Jan 24, 2027 · 8 actions</a:t>
            </a:r>
            <a:endParaRPr lang="en-US" sz="1050" dirty="0"/>
          </a:p>
        </p:txBody>
      </p:sp>
      <p:sp>
        <p:nvSpPr>
          <p:cNvPr id="16" name="Shape 16"/>
          <p:cNvSpPr/>
          <p:nvPr/>
        </p:nvSpPr>
        <p:spPr>
          <a:xfrm>
            <a:off x="4358640" y="2487168"/>
            <a:ext cx="3535680" cy="4114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050" i="1" dirty="0">
                <a:solidFill>
                  <a:srgbClr val="475569"/>
                </a:solidFill>
                <a:latin typeface="Calibri"/>
                <a:cs typeface="Segoe UI"/>
              </a:rPr>
              <a:t>Implement core architecture and processes required by the in-scope frameworks.</a:t>
            </a:r>
            <a:endParaRPr lang="en-US" sz="1050" dirty="0"/>
          </a:p>
        </p:txBody>
      </p:sp>
      <p:sp>
        <p:nvSpPr>
          <p:cNvPr id="17" name="Shape 17"/>
          <p:cNvSpPr/>
          <p:nvPr/>
        </p:nvSpPr>
        <p:spPr>
          <a:xfrm>
            <a:off x="4312920" y="3017520"/>
            <a:ext cx="3581400" cy="3291840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txBody>
          <a:bodyPr wrap="square" lIns="137160" tIns="137160" rIns="137160" bIns="137160" anchor="t" rtlCol="0">
            <a:noAutofit/>
          </a:bodyPr>
          <a:lstStyle/>
          <a:p>
            <a:pPr marL="228600" indent="-228600" algn="l">
              <a:spcBef>
                <a:spcPts val="400"/>
              </a:spcBef>
              <a:buClr>
                <a:srgbClr val="D1495B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PR-14 – Secure remote access &amp; Zero Trust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D1495B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DE-02 – 24x7 security monitoring &amp; alerting (SOC / MDR)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D1495B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PR-13 – Network segmentation &amp; boundary protection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D1495B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ID-01 – Hardware, cloud &amp; OT asset inventory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D1495B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GV-07 – Third-party &amp; supply-chain risk management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D1495B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ID-03 – Sensitive data inventory, classification &amp; data flows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D1495B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PR-08 – Secure configuration baselines &amp; hardening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D1495B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RC-02 – Business continuity &amp; disaster recovery</a:t>
            </a:r>
            <a:endParaRPr lang="en-US" sz="1100" dirty="0"/>
          </a:p>
        </p:txBody>
      </p:sp>
      <p:sp>
        <p:nvSpPr>
          <p:cNvPr id="18" name="Shape 18"/>
          <p:cNvSpPr/>
          <p:nvPr/>
        </p:nvSpPr>
        <p:spPr>
          <a:xfrm>
            <a:off x="7985760" y="1417320"/>
            <a:ext cx="3810000" cy="960120"/>
          </a:xfrm>
          <a:prstGeom prst="chevron">
            <a:avLst/>
          </a:prstGeom>
          <a:solidFill>
            <a:srgbClr val="E9A23B"/>
          </a:solidFill>
          <a:ln>
            <a:noFill/>
          </a:ln>
        </p:spPr>
        <p:txBody>
          <a:bodyPr wrap="square" lIns="320040" tIns="320040" rIns="320040" bIns="320040" anchor="ctr" rtlCol="0">
            <a:noAutofit/>
          </a:bodyPr>
          <a:lstStyle/>
          <a:p>
            <a:pPr algn="l">
              <a:buNone/>
            </a:pPr>
            <a:r>
              <a:rPr lang="en-US" sz="1500" b="1" dirty="0">
                <a:solidFill>
                  <a:srgbClr val="FFFFFF"/>
                </a:solidFill>
                <a:latin typeface="Calibri"/>
                <a:cs typeface="Segoe UI"/>
              </a:rPr>
              <a:t>Mature &amp; Optimize</a:t>
            </a:r>
            <a:endParaRPr lang="en-US" sz="1500" dirty="0"/>
          </a:p>
          <a:p>
            <a:pPr algn="l">
              <a:buNone/>
            </a:pPr>
            <a:r>
              <a:rPr lang="en-US" sz="1050" dirty="0">
                <a:solidFill>
                  <a:srgbClr val="FFFFFF"/>
                </a:solidFill>
                <a:latin typeface="Calibri"/>
                <a:cs typeface="Segoe UI"/>
              </a:rPr>
              <a:t>Jan 24 – Mar 21, 2027 · 6 actions</a:t>
            </a:r>
            <a:endParaRPr lang="en-US" sz="1050" dirty="0"/>
          </a:p>
        </p:txBody>
      </p:sp>
      <p:sp>
        <p:nvSpPr>
          <p:cNvPr id="19" name="Shape 19"/>
          <p:cNvSpPr/>
          <p:nvPr/>
        </p:nvSpPr>
        <p:spPr>
          <a:xfrm>
            <a:off x="8077200" y="2487168"/>
            <a:ext cx="3535680" cy="4114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050" i="1" dirty="0">
                <a:solidFill>
                  <a:srgbClr val="475569"/>
                </a:solidFill>
                <a:latin typeface="Calibri"/>
                <a:cs typeface="Segoe UI"/>
              </a:rPr>
              <a:t>Complete remaining requirements, automate evidence collection and raise maturity.</a:t>
            </a:r>
            <a:endParaRPr lang="en-US" sz="1050" dirty="0"/>
          </a:p>
        </p:txBody>
      </p:sp>
      <p:sp>
        <p:nvSpPr>
          <p:cNvPr id="20" name="Shape 20"/>
          <p:cNvSpPr/>
          <p:nvPr/>
        </p:nvSpPr>
        <p:spPr>
          <a:xfrm>
            <a:off x="8031480" y="3017520"/>
            <a:ext cx="3581400" cy="3291840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txBody>
          <a:bodyPr wrap="square" lIns="137160" tIns="137160" rIns="137160" bIns="137160" anchor="t" rtlCol="0">
            <a:noAutofit/>
          </a:bodyPr>
          <a:lstStyle/>
          <a:p>
            <a:pPr marL="228600" indent="-228600" algn="l">
              <a:spcBef>
                <a:spcPts val="400"/>
              </a:spcBef>
              <a:buClr>
                <a:srgbClr val="E9A23B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PR-19 – Cloud security posture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E9A23B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PR-15 – Data loss prevention &amp; secure disposal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E9A23B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PR-17 – Secure software development &amp; application security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E9A23B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RS-04 – Incident analysis, forensics &amp; containment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E9A23B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ID-02 – Software inventory &amp; authorized software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E9A23B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GV-06 – Compliance obligations &amp; scope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c="http://schemas.openxmlformats.org/drawingml/2006/chart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A3161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4" name="Shape 4"/>
          <p:cNvSpPr/>
          <p:nvPr/>
        </p:nvSpPr>
        <p:spPr>
          <a:xfrm>
            <a:off x="128016" y="0"/>
            <a:ext cx="45720" cy="6858000"/>
          </a:xfrm>
          <a:prstGeom prst="rect">
            <a:avLst/>
          </a:prstGeom>
          <a:solidFill>
            <a:srgbClr val="B31942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5" name="Shape 5"/>
          <p:cNvSpPr/>
          <p:nvPr/>
        </p:nvSpPr>
        <p:spPr>
          <a:xfrm>
            <a:off x="548640" y="32004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0F172A"/>
                </a:solidFill>
                <a:latin typeface="Calibri"/>
                <a:cs typeface="Segoe UI"/>
              </a:rPr>
              <a:t>Technology to close the gaps</a:t>
            </a:r>
            <a:endParaRPr lang="en-US" sz="2600" dirty="0"/>
          </a:p>
        </p:txBody>
      </p:sp>
      <p:sp>
        <p:nvSpPr>
          <p:cNvPr id="6" name="Shape 6"/>
          <p:cNvSpPr/>
          <p:nvPr/>
        </p:nvSpPr>
        <p:spPr>
          <a:xfrm>
            <a:off x="548640" y="8686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300" dirty="0">
                <a:solidFill>
                  <a:srgbClr val="64748B"/>
                </a:solidFill>
                <a:latin typeface="Calibri"/>
                <a:cs typeface="Segoe UI"/>
              </a:rPr>
              <a:t>Example American OEMs by category, most urgent first</a:t>
            </a:r>
            <a:endParaRPr lang="en-US" sz="1300" dirty="0"/>
          </a:p>
        </p:txBody>
      </p:sp>
      <p:sp>
        <p:nvSpPr>
          <p:cNvPr id="7" name="Shape 7"/>
          <p:cNvSpPr/>
          <p:nvPr/>
        </p:nvSpPr>
        <p:spPr>
          <a:xfrm>
            <a:off x="548640" y="6446520"/>
            <a:ext cx="11064240" cy="9144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548640" y="6501384"/>
            <a:ext cx="237744" cy="237744"/>
          </a:xfrm>
          <a:prstGeom prst="rect">
            <a:avLst/>
          </a:prstGeom>
        </p:spPr>
      </p:pic>
      <p:sp>
        <p:nvSpPr>
          <p:cNvPr id="9" name="Shape 9"/>
          <p:cNvSpPr/>
          <p:nvPr/>
        </p:nvSpPr>
        <p:spPr>
          <a:xfrm>
            <a:off x="841248" y="6492240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b="1" dirty="0">
                <a:solidFill>
                  <a:srgbClr val="0A3161"/>
                </a:solidFill>
                <a:latin typeface="Calibri"/>
                <a:cs typeface="Segoe UI"/>
              </a:rPr>
              <a:t>NUCCT</a:t>
            </a:r>
            <a:endParaRPr lang="en-US" sz="900" dirty="0"/>
          </a:p>
        </p:txBody>
      </p:sp>
      <p:sp>
        <p:nvSpPr>
          <p:cNvPr id="10" name="Shape 10"/>
          <p:cNvSpPr/>
          <p:nvPr/>
        </p:nvSpPr>
        <p:spPr>
          <a:xfrm>
            <a:off x="1417320" y="6492240"/>
            <a:ext cx="795528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·  Example Healthcare Corporation  ·  Compliance Applicability &amp; Readiness Assessment  ·  by Niyyasoft</a:t>
            </a:r>
            <a:endParaRPr lang="en-US" sz="900" dirty="0"/>
          </a:p>
        </p:txBody>
      </p:sp>
      <p:sp>
        <p:nvSpPr>
          <p:cNvPr id="11" name="Shape 11"/>
          <p:cNvSpPr/>
          <p:nvPr/>
        </p:nvSpPr>
        <p:spPr>
          <a:xfrm>
            <a:off x="10241280" y="6492240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r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10</a:t>
            </a:r>
            <a:endParaRPr lang="en-US" sz="900" dirty="0"/>
          </a:p>
        </p:txBody>
      </p:sp>
      <p:graphicFrame>
        <p:nvGraphicFramePr>
          <p:cNvPr id="12" name="Table 12"/>
          <p:cNvGraphicFramePr>
            <a:graphicFrameLocks noGrp="1"/>
          </p:cNvGraphicFramePr>
          <p:nvPr/>
        </p:nvGraphicFramePr>
        <p:xfrm>
          <a:off x="548640" y="1371600"/>
          <a:ext cx="11064240" cy="4846320"/>
        </p:xfrm>
        <a:graphic>
          <a:graphicData uri="http://schemas.openxmlformats.org/drawingml/2006/table">
            <a:tbl>
              <a:tblPr firstRow="1" bandRow="1"/>
              <a:tblGrid>
                <a:gridCol w="3749040"/>
                <a:gridCol w="1828800"/>
                <a:gridCol w="731520"/>
                <a:gridCol w="4754880"/>
              </a:tblGrid>
              <a:tr h="40386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Technology category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A316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Urgency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A316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Gaps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A316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American OEM examples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A3161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Vulnerability &amp; Exposure Management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Immediate (Phase 1)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3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Tenable, Rapid7, Qualys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Unified Endpoint, Patch &amp; Configuration Management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Immediate (Phase 1)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3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Microsoft, Tanium, Jamf, Ivanti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Identity &amp; Access Management (SSO / MFA / Conditional Access)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Immediate (Phase 1)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2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Microsoft, Okta, Cisco, Ping Identity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Zero Trust Access / Security Service Edge (ZTNA, SWG, CASB)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Immediate (Phase 1)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2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Zscaler, Netskope, Cloudflare, Palo Alto Networks, Fortinet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Email Security &amp; DMARC Enforcement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Immediate (Phase 1)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1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Proofpoint, Microsoft, Abnormal Security, Valimail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Security Information &amp; Event Management (SIEM)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Immediate (Phase 1)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2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Splunk (Cisco), Microsoft, Google, Rapid7, Fortinet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Privileged Access Management (PAM)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Immediate (Phase 1)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1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BeyondTrust, Delinea, Keeper Security, Microsoft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Governance, Risk &amp; Compliance (GRC) Automation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Immediate (Phase 1)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5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ServiceNow, Archer, AuditBoard, Vanta, Drata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Incident Response Retainer &amp; Forensics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Immediate (Phase 1)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3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Mandiant (Google Cloud), CrowdStrike, Palo Alto Networks, Kroll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Payment Data Security (Tokenization / P2PE / Hosted Payments)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Immediate (Phase 1)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1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Stripe, PayPal (Braintree), Fiserv, Bluefin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Managed Detection &amp; Response (24x7 SOC)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Near-term (Phase 2)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1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CrowdStrike, Arctic Wolf, Expel, Rapid7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c="http://schemas.openxmlformats.org/drawingml/2006/chart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A3161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4" name="Shape 4"/>
          <p:cNvSpPr/>
          <p:nvPr/>
        </p:nvSpPr>
        <p:spPr>
          <a:xfrm>
            <a:off x="128016" y="0"/>
            <a:ext cx="45720" cy="6858000"/>
          </a:xfrm>
          <a:prstGeom prst="rect">
            <a:avLst/>
          </a:prstGeom>
          <a:solidFill>
            <a:srgbClr val="B31942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5" name="Shape 5"/>
          <p:cNvSpPr/>
          <p:nvPr/>
        </p:nvSpPr>
        <p:spPr>
          <a:xfrm>
            <a:off x="548640" y="32004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0F172A"/>
                </a:solidFill>
                <a:latin typeface="Calibri"/>
                <a:cs typeface="Segoe UI"/>
              </a:rPr>
              <a:t>Risk of non-compliance</a:t>
            </a:r>
            <a:endParaRPr lang="en-US" sz="2600" dirty="0"/>
          </a:p>
        </p:txBody>
      </p:sp>
      <p:sp>
        <p:nvSpPr>
          <p:cNvPr id="6" name="Shape 6"/>
          <p:cNvSpPr/>
          <p:nvPr/>
        </p:nvSpPr>
        <p:spPr>
          <a:xfrm>
            <a:off x="548640" y="8686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300" dirty="0">
                <a:solidFill>
                  <a:srgbClr val="64748B"/>
                </a:solidFill>
                <a:latin typeface="Calibri"/>
                <a:cs typeface="Segoe UI"/>
              </a:rPr>
              <a:t>Penalties and consequences for binding requirements (indicative, not legal advice)</a:t>
            </a:r>
            <a:endParaRPr lang="en-US" sz="1300" dirty="0"/>
          </a:p>
        </p:txBody>
      </p:sp>
      <p:sp>
        <p:nvSpPr>
          <p:cNvPr id="7" name="Shape 7"/>
          <p:cNvSpPr/>
          <p:nvPr/>
        </p:nvSpPr>
        <p:spPr>
          <a:xfrm>
            <a:off x="548640" y="6446520"/>
            <a:ext cx="11064240" cy="9144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548640" y="6501384"/>
            <a:ext cx="237744" cy="237744"/>
          </a:xfrm>
          <a:prstGeom prst="rect">
            <a:avLst/>
          </a:prstGeom>
        </p:spPr>
      </p:pic>
      <p:sp>
        <p:nvSpPr>
          <p:cNvPr id="9" name="Shape 9"/>
          <p:cNvSpPr/>
          <p:nvPr/>
        </p:nvSpPr>
        <p:spPr>
          <a:xfrm>
            <a:off x="841248" y="6492240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b="1" dirty="0">
                <a:solidFill>
                  <a:srgbClr val="0A3161"/>
                </a:solidFill>
                <a:latin typeface="Calibri"/>
                <a:cs typeface="Segoe UI"/>
              </a:rPr>
              <a:t>NUCCT</a:t>
            </a:r>
            <a:endParaRPr lang="en-US" sz="900" dirty="0"/>
          </a:p>
        </p:txBody>
      </p:sp>
      <p:sp>
        <p:nvSpPr>
          <p:cNvPr id="10" name="Shape 10"/>
          <p:cNvSpPr/>
          <p:nvPr/>
        </p:nvSpPr>
        <p:spPr>
          <a:xfrm>
            <a:off x="1417320" y="6492240"/>
            <a:ext cx="795528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·  Example Healthcare Corporation  ·  Compliance Applicability &amp; Readiness Assessment  ·  by Niyyasoft</a:t>
            </a:r>
            <a:endParaRPr lang="en-US" sz="900" dirty="0"/>
          </a:p>
        </p:txBody>
      </p:sp>
      <p:sp>
        <p:nvSpPr>
          <p:cNvPr id="11" name="Shape 11"/>
          <p:cNvSpPr/>
          <p:nvPr/>
        </p:nvSpPr>
        <p:spPr>
          <a:xfrm>
            <a:off x="10241280" y="6492240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r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11</a:t>
            </a:r>
            <a:endParaRPr lang="en-US" sz="900" dirty="0"/>
          </a:p>
        </p:txBody>
      </p:sp>
      <p:graphicFrame>
        <p:nvGraphicFramePr>
          <p:cNvPr id="12" name="Table 12"/>
          <p:cNvGraphicFramePr>
            <a:graphicFrameLocks noGrp="1"/>
          </p:cNvGraphicFramePr>
          <p:nvPr/>
        </p:nvGraphicFramePr>
        <p:xfrm>
          <a:off x="548640" y="1371600"/>
          <a:ext cx="11064240" cy="3429000"/>
        </p:xfrm>
        <a:graphic>
          <a:graphicData uri="http://schemas.openxmlformats.org/drawingml/2006/table">
            <a:tbl>
              <a:tblPr firstRow="1" bandRow="1"/>
              <a:tblGrid>
                <a:gridCol w="2194560"/>
                <a:gridCol w="914400"/>
                <a:gridCol w="7955280"/>
              </a:tblGrid>
              <a:tr h="6858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Requirement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A316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Score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A316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Penalties and enforcement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A316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HIPAA Security Rule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68%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Tiered civil money penalties (inflation-adjusted) of up to roughly $2.1 million per violation category per calendar year; criminal penalties up to $250,000 and 10 years imprisonment (42 U.S.C. 1320d-6); multi-year corrective acti…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HITECH Act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67%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Tiered civil money penalties up to roughly $2.1 million per violation category per year (inflation-adjusted); state attorneys general may also enforce HIPAA under HITECH.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PCI DSS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65%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Card-brand non-compliance fines passed through by the acquiring bank, higher transaction fees, liability for fraud losses and forensic investigation costs, and possible termination of card acceptance.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State Data-Security Laws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74%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State attorney-general enforcement with per-violation civil penalties (e.g., up to $5,000 per violation under the NY SHIELD Act), injunctions and multistate settlements after breaches.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c="http://schemas.openxmlformats.org/drawingml/2006/chart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A3161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4" name="Shape 4"/>
          <p:cNvSpPr/>
          <p:nvPr/>
        </p:nvSpPr>
        <p:spPr>
          <a:xfrm>
            <a:off x="128016" y="0"/>
            <a:ext cx="45720" cy="6858000"/>
          </a:xfrm>
          <a:prstGeom prst="rect">
            <a:avLst/>
          </a:prstGeom>
          <a:solidFill>
            <a:srgbClr val="B31942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5" name="Shape 5"/>
          <p:cNvSpPr/>
          <p:nvPr/>
        </p:nvSpPr>
        <p:spPr>
          <a:xfrm>
            <a:off x="548640" y="32004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0F172A"/>
                </a:solidFill>
                <a:latin typeface="Calibri"/>
                <a:cs typeface="Segoe UI"/>
              </a:rPr>
              <a:t>Decisions requested from leadership</a:t>
            </a:r>
            <a:endParaRPr lang="en-US" sz="2600" dirty="0"/>
          </a:p>
        </p:txBody>
      </p:sp>
      <p:sp>
        <p:nvSpPr>
          <p:cNvPr id="6" name="Shape 6"/>
          <p:cNvSpPr/>
          <p:nvPr/>
        </p:nvSpPr>
        <p:spPr>
          <a:xfrm>
            <a:off x="548640" y="8686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300" dirty="0">
                <a:solidFill>
                  <a:srgbClr val="64748B"/>
                </a:solidFill>
                <a:latin typeface="Calibri"/>
                <a:cs typeface="Segoe UI"/>
              </a:rPr>
              <a:t>Turning the assessment into action</a:t>
            </a:r>
            <a:endParaRPr lang="en-US" sz="1300" dirty="0"/>
          </a:p>
        </p:txBody>
      </p:sp>
      <p:sp>
        <p:nvSpPr>
          <p:cNvPr id="7" name="Shape 7"/>
          <p:cNvSpPr/>
          <p:nvPr/>
        </p:nvSpPr>
        <p:spPr>
          <a:xfrm>
            <a:off x="548640" y="6446520"/>
            <a:ext cx="11064240" cy="9144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548640" y="6501384"/>
            <a:ext cx="237744" cy="237744"/>
          </a:xfrm>
          <a:prstGeom prst="rect">
            <a:avLst/>
          </a:prstGeom>
        </p:spPr>
      </p:pic>
      <p:sp>
        <p:nvSpPr>
          <p:cNvPr id="9" name="Shape 9"/>
          <p:cNvSpPr/>
          <p:nvPr/>
        </p:nvSpPr>
        <p:spPr>
          <a:xfrm>
            <a:off x="841248" y="6492240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b="1" dirty="0">
                <a:solidFill>
                  <a:srgbClr val="0A3161"/>
                </a:solidFill>
                <a:latin typeface="Calibri"/>
                <a:cs typeface="Segoe UI"/>
              </a:rPr>
              <a:t>NUCCT</a:t>
            </a:r>
            <a:endParaRPr lang="en-US" sz="900" dirty="0"/>
          </a:p>
        </p:txBody>
      </p:sp>
      <p:sp>
        <p:nvSpPr>
          <p:cNvPr id="10" name="Shape 10"/>
          <p:cNvSpPr/>
          <p:nvPr/>
        </p:nvSpPr>
        <p:spPr>
          <a:xfrm>
            <a:off x="1417320" y="6492240"/>
            <a:ext cx="795528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·  Example Healthcare Corporation  ·  Compliance Applicability &amp; Readiness Assessment  ·  by Niyyasoft</a:t>
            </a:r>
            <a:endParaRPr lang="en-US" sz="900" dirty="0"/>
          </a:p>
        </p:txBody>
      </p:sp>
      <p:sp>
        <p:nvSpPr>
          <p:cNvPr id="11" name="Shape 11"/>
          <p:cNvSpPr/>
          <p:nvPr/>
        </p:nvSpPr>
        <p:spPr>
          <a:xfrm>
            <a:off x="10241280" y="6492240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r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12</a:t>
            </a:r>
            <a:endParaRPr lang="en-US" sz="900" dirty="0"/>
          </a:p>
        </p:txBody>
      </p:sp>
      <p:sp>
        <p:nvSpPr>
          <p:cNvPr id="12" name="Shape 12"/>
          <p:cNvSpPr/>
          <p:nvPr/>
        </p:nvSpPr>
        <p:spPr>
          <a:xfrm>
            <a:off x="548640" y="1463040"/>
            <a:ext cx="5440680" cy="2011680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13" name="Shape 13"/>
          <p:cNvSpPr/>
          <p:nvPr/>
        </p:nvSpPr>
        <p:spPr>
          <a:xfrm>
            <a:off x="822960" y="1737360"/>
            <a:ext cx="640080" cy="640080"/>
          </a:xfrm>
          <a:prstGeom prst="ellipse">
            <a:avLst/>
          </a:prstGeom>
          <a:solidFill>
            <a:srgbClr val="0A316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/>
                <a:cs typeface="Segoe UI"/>
              </a:rPr>
              <a:t>1</a:t>
            </a:r>
            <a:endParaRPr lang="en-US" sz="1800" dirty="0"/>
          </a:p>
        </p:txBody>
      </p:sp>
      <p:sp>
        <p:nvSpPr>
          <p:cNvPr id="14" name="Shape 14"/>
          <p:cNvSpPr/>
          <p:nvPr/>
        </p:nvSpPr>
        <p:spPr>
          <a:xfrm>
            <a:off x="1645920" y="1691640"/>
            <a:ext cx="41148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700" b="1" dirty="0">
                <a:solidFill>
                  <a:srgbClr val="0F172A"/>
                </a:solidFill>
                <a:latin typeface="Calibri"/>
                <a:cs typeface="Segoe UI"/>
              </a:rPr>
              <a:t>Sponsor the program</a:t>
            </a:r>
            <a:endParaRPr lang="en-US" sz="1700" dirty="0"/>
          </a:p>
        </p:txBody>
      </p:sp>
      <p:sp>
        <p:nvSpPr>
          <p:cNvPr id="15" name="Shape 15"/>
          <p:cNvSpPr/>
          <p:nvPr/>
        </p:nvSpPr>
        <p:spPr>
          <a:xfrm>
            <a:off x="1645920" y="2240280"/>
            <a:ext cx="4114800" cy="11887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250" dirty="0">
                <a:solidFill>
                  <a:srgbClr val="475569"/>
                </a:solidFill>
                <a:latin typeface="Calibri"/>
                <a:cs typeface="Segoe UI"/>
              </a:rPr>
              <a:t>Approve the remediation program, an executive sponsor and an accountable security leader.</a:t>
            </a:r>
            <a:endParaRPr lang="en-US" sz="1250" dirty="0"/>
          </a:p>
        </p:txBody>
      </p:sp>
      <p:sp>
        <p:nvSpPr>
          <p:cNvPr id="16" name="Shape 16"/>
          <p:cNvSpPr/>
          <p:nvPr/>
        </p:nvSpPr>
        <p:spPr>
          <a:xfrm>
            <a:off x="6172200" y="1463040"/>
            <a:ext cx="5440680" cy="2011680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17" name="Shape 17"/>
          <p:cNvSpPr/>
          <p:nvPr/>
        </p:nvSpPr>
        <p:spPr>
          <a:xfrm>
            <a:off x="6446520" y="1737360"/>
            <a:ext cx="640080" cy="640080"/>
          </a:xfrm>
          <a:prstGeom prst="ellipse">
            <a:avLst/>
          </a:prstGeom>
          <a:solidFill>
            <a:srgbClr val="0A316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/>
                <a:cs typeface="Segoe UI"/>
              </a:rPr>
              <a:t>2</a:t>
            </a:r>
            <a:endParaRPr lang="en-US" sz="1800" dirty="0"/>
          </a:p>
        </p:txBody>
      </p:sp>
      <p:sp>
        <p:nvSpPr>
          <p:cNvPr id="18" name="Shape 18"/>
          <p:cNvSpPr/>
          <p:nvPr/>
        </p:nvSpPr>
        <p:spPr>
          <a:xfrm>
            <a:off x="7269480" y="1691640"/>
            <a:ext cx="41148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700" b="1" dirty="0">
                <a:solidFill>
                  <a:srgbClr val="0F172A"/>
                </a:solidFill>
                <a:latin typeface="Calibri"/>
                <a:cs typeface="Segoe UI"/>
              </a:rPr>
              <a:t>Fund Phase 0 and Phase 1</a:t>
            </a:r>
            <a:endParaRPr lang="en-US" sz="1700" dirty="0"/>
          </a:p>
        </p:txBody>
      </p:sp>
      <p:sp>
        <p:nvSpPr>
          <p:cNvPr id="19" name="Shape 19"/>
          <p:cNvSpPr/>
          <p:nvPr/>
        </p:nvSpPr>
        <p:spPr>
          <a:xfrm>
            <a:off x="7269480" y="2240280"/>
            <a:ext cx="4114800" cy="11887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250" dirty="0">
                <a:solidFill>
                  <a:srgbClr val="475569"/>
                </a:solidFill>
                <a:latin typeface="Calibri"/>
                <a:cs typeface="Segoe UI"/>
              </a:rPr>
              <a:t>Close the 9 critical-priority gaps and the quick wins first.</a:t>
            </a:r>
            <a:endParaRPr lang="en-US" sz="1250" dirty="0"/>
          </a:p>
        </p:txBody>
      </p:sp>
      <p:sp>
        <p:nvSpPr>
          <p:cNvPr id="20" name="Shape 20"/>
          <p:cNvSpPr/>
          <p:nvPr/>
        </p:nvSpPr>
        <p:spPr>
          <a:xfrm>
            <a:off x="548640" y="3703320"/>
            <a:ext cx="5440680" cy="2011680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21" name="Shape 21"/>
          <p:cNvSpPr/>
          <p:nvPr/>
        </p:nvSpPr>
        <p:spPr>
          <a:xfrm>
            <a:off x="822960" y="3977640"/>
            <a:ext cx="640080" cy="640080"/>
          </a:xfrm>
          <a:prstGeom prst="ellipse">
            <a:avLst/>
          </a:prstGeom>
          <a:solidFill>
            <a:srgbClr val="0A316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/>
                <a:cs typeface="Segoe UI"/>
              </a:rPr>
              <a:t>3</a:t>
            </a:r>
            <a:endParaRPr lang="en-US" sz="1800" dirty="0"/>
          </a:p>
        </p:txBody>
      </p:sp>
      <p:sp>
        <p:nvSpPr>
          <p:cNvPr id="22" name="Shape 22"/>
          <p:cNvSpPr/>
          <p:nvPr/>
        </p:nvSpPr>
        <p:spPr>
          <a:xfrm>
            <a:off x="1645920" y="3931920"/>
            <a:ext cx="41148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700" b="1" dirty="0">
                <a:solidFill>
                  <a:srgbClr val="0F172A"/>
                </a:solidFill>
                <a:latin typeface="Calibri"/>
                <a:cs typeface="Segoe UI"/>
              </a:rPr>
              <a:t>Validate applicability</a:t>
            </a:r>
            <a:endParaRPr lang="en-US" sz="1700" dirty="0"/>
          </a:p>
        </p:txBody>
      </p:sp>
      <p:sp>
        <p:nvSpPr>
          <p:cNvPr id="23" name="Shape 23"/>
          <p:cNvSpPr/>
          <p:nvPr/>
        </p:nvSpPr>
        <p:spPr>
          <a:xfrm>
            <a:off x="1645920" y="4480560"/>
            <a:ext cx="4114800" cy="11887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250" dirty="0">
                <a:solidFill>
                  <a:srgbClr val="475569"/>
                </a:solidFill>
                <a:latin typeface="Calibri"/>
                <a:cs typeface="Segoe UI"/>
              </a:rPr>
              <a:t>Confirm the applicability conclusions with qualified legal counsel.</a:t>
            </a:r>
            <a:endParaRPr lang="en-US" sz="1250" dirty="0"/>
          </a:p>
        </p:txBody>
      </p:sp>
      <p:sp>
        <p:nvSpPr>
          <p:cNvPr id="24" name="Shape 24"/>
          <p:cNvSpPr/>
          <p:nvPr/>
        </p:nvSpPr>
        <p:spPr>
          <a:xfrm>
            <a:off x="6172200" y="3703320"/>
            <a:ext cx="5440680" cy="2011680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25" name="Shape 25"/>
          <p:cNvSpPr/>
          <p:nvPr/>
        </p:nvSpPr>
        <p:spPr>
          <a:xfrm>
            <a:off x="6446520" y="3977640"/>
            <a:ext cx="640080" cy="640080"/>
          </a:xfrm>
          <a:prstGeom prst="ellipse">
            <a:avLst/>
          </a:prstGeom>
          <a:solidFill>
            <a:srgbClr val="0A316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/>
                <a:cs typeface="Segoe UI"/>
              </a:rPr>
              <a:t>4</a:t>
            </a:r>
            <a:endParaRPr lang="en-US" sz="1800" dirty="0"/>
          </a:p>
        </p:txBody>
      </p:sp>
      <p:sp>
        <p:nvSpPr>
          <p:cNvPr id="26" name="Shape 26"/>
          <p:cNvSpPr/>
          <p:nvPr/>
        </p:nvSpPr>
        <p:spPr>
          <a:xfrm>
            <a:off x="7269480" y="3931920"/>
            <a:ext cx="41148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700" b="1" dirty="0">
                <a:solidFill>
                  <a:srgbClr val="0F172A"/>
                </a:solidFill>
                <a:latin typeface="Calibri"/>
                <a:cs typeface="Segoe UI"/>
              </a:rPr>
              <a:t>Track and report</a:t>
            </a:r>
            <a:endParaRPr lang="en-US" sz="1700" dirty="0"/>
          </a:p>
        </p:txBody>
      </p:sp>
      <p:sp>
        <p:nvSpPr>
          <p:cNvPr id="27" name="Shape 27"/>
          <p:cNvSpPr/>
          <p:nvPr/>
        </p:nvSpPr>
        <p:spPr>
          <a:xfrm>
            <a:off x="7269480" y="4480560"/>
            <a:ext cx="4114800" cy="11887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250" dirty="0">
                <a:solidFill>
                  <a:srgbClr val="475569"/>
                </a:solidFill>
                <a:latin typeface="Calibri"/>
                <a:cs typeface="Segoe UI"/>
              </a:rPr>
              <a:t>Monthly progress reviews from the remediation plan; quarterly board reporting.</a:t>
            </a:r>
            <a:endParaRPr lang="en-US" sz="1250" dirty="0"/>
          </a:p>
        </p:txBody>
      </p:sp>
      <p:sp>
        <p:nvSpPr>
          <p:cNvPr id="28" name="Shape 28"/>
          <p:cNvSpPr/>
          <p:nvPr/>
        </p:nvSpPr>
        <p:spPr>
          <a:xfrm>
            <a:off x="548640" y="5943600"/>
            <a:ext cx="11064240" cy="4572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i="1" dirty="0">
                <a:solidFill>
                  <a:srgbClr val="94A3B8"/>
                </a:solidFill>
                <a:latin typeface="Calibri"/>
                <a:cs typeface="Segoe UI"/>
              </a:rPr>
              <a:t>This assessment provides general cybersecurity compliance guidance and is not legal advice or a formal regulatory determination. Applicability should be validated with qualified legal, compliance, and cybersecurity professionals.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UCCT">
  <a:themeElements>
    <a:clrScheme name="NUCCT">
      <a:dk1>
        <a:sysClr val="windowText" lastClr="000000"/>
      </a:dk1>
      <a:lt1>
        <a:sysClr val="window" lastClr="FFFFFF"/>
      </a:lt1>
      <a:dk2>
        <a:srgbClr val="0F172A"/>
      </a:dk2>
      <a:lt2>
        <a:srgbClr val="EEF2F6"/>
      </a:lt2>
      <a:accent1>
        <a:srgbClr val="0A3161"/>
      </a:accent1>
      <a:accent2>
        <a:srgbClr val="B31942"/>
      </a:accent2>
      <a:accent3>
        <a:srgbClr val="1E9E6A"/>
      </a:accent3>
      <a:accent4>
        <a:srgbClr val="E0A21B"/>
      </a:accent4>
      <a:accent5>
        <a:srgbClr val="D64545"/>
      </a:accent5>
      <a:accent6>
        <a:srgbClr val="3B82F6"/>
      </a:accent6>
      <a:hlink>
        <a:srgbClr val="0A3161"/>
      </a:hlink>
      <a:folHlink>
        <a:srgbClr val="6B21A8"/>
      </a:folHlink>
    </a:clrScheme>
    <a:fontScheme name="NUCC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NUCCT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USA Cyber Security Compliance Check (NUCCT) by Niyyasoft – Example Healthcare Corporation</dc:title>
  <dc:creator>NUCCT</dc:creator>
  <cp:lastModifiedBy>NUCCT</cp:lastModifiedBy>
  <dcterms:created xsi:type="dcterms:W3CDTF">2026-09-20T19:27:24Z</dcterms:created>
  <dcterms:modified xsi:type="dcterms:W3CDTF">2026-09-20T19:27:24Z</dcterms:modified>
</cp:coreProperties>
</file>