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</p:sldIdLst>
  <p:notesMasterIdLst>
    <p:notesMasterId r:id="rId3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notesMaster" Target="notesMasters/notesMaster1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Relationship Id="rId3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X_MASTER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482AF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919472"/>
            <a:ext cx="9144000" cy="224028"/>
          </a:xfrm>
          <a:prstGeom prst="rect">
            <a:avLst/>
          </a:prstGeom>
          <a:solidFill>
            <a:srgbClr val="F5F5F7"/>
          </a:solidFill>
          <a:ln/>
        </p:spPr>
      </p:sp>
      <p:sp>
        <p:nvSpPr>
          <p:cNvPr id="4" name="Text 2"/>
          <p:cNvSpPr/>
          <p:nvPr/>
        </p:nvSpPr>
        <p:spPr>
          <a:xfrm>
            <a:off x="320040" y="4928616"/>
            <a:ext cx="27432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65656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Nutanix Sizer Ultra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5852160" y="4928616"/>
            <a:ext cx="29718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65656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Contoso Datacentre Modernisation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732520" y="4928616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65656"/>
                </a:solidFill>
                <a:latin typeface="Segoe UI"/>
                <a:ea typeface="Segoe UI"/>
                <a:cs typeface="Segoe UI"/>
              </a:defRPr>
            </a:lvl1pPr>
          </a:lstStyle>
          <a:p>
            <a:pPr algn="l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732520" y="4928616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65656"/>
                </a:solidFill>
                <a:latin typeface="Segoe UI"/>
                <a:ea typeface="Segoe UI"/>
                <a:cs typeface="Segoe UI"/>
              </a:defRPr>
            </a:lvl1pPr>
          </a:lstStyle>
          <a:p>
            <a:pPr algn="l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3131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" cy="5143500"/>
          </a:xfrm>
          <a:prstGeom prst="rect">
            <a:avLst/>
          </a:prstGeom>
          <a:solidFill>
            <a:srgbClr val="482AF6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1371600"/>
            <a:ext cx="7863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300" kern="0" dirty="0">
                <a:solidFill>
                  <a:srgbClr val="7855F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NUTANIX SIZER ULTRA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640080" y="1828800"/>
            <a:ext cx="78638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Cluster Sizing &amp; Design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640080" y="2697480"/>
            <a:ext cx="78638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7855F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Contoso Datacentre Modernisation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640080" y="3200400"/>
            <a:ext cx="78638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BDBDD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Contoso Ltd   |   Solution Architect   |   2026-09-20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640080" y="3931920"/>
            <a:ext cx="78638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22 x Nutanix NX-8170-G9   |   RF2, N+1   |   NCI Pro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11480" y="274320"/>
            <a:ext cx="83210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3131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Executive summary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411480" y="694944"/>
            <a:ext cx="8321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65656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Contoso Datacentre Modernisation - sized 2026-09-20</a:t>
            </a:r>
            <a:endParaRPr lang="en-US" sz="1100" dirty="0"/>
          </a:p>
        </p:txBody>
      </p:sp>
      <p:sp>
        <p:nvSpPr>
          <p:cNvPr id="4" name="Shape 2"/>
          <p:cNvSpPr/>
          <p:nvPr/>
        </p:nvSpPr>
        <p:spPr>
          <a:xfrm>
            <a:off x="411480" y="969264"/>
            <a:ext cx="822960" cy="41148"/>
          </a:xfrm>
          <a:prstGeom prst="rect">
            <a:avLst/>
          </a:prstGeom>
          <a:solidFill>
            <a:srgbClr val="482AF6"/>
          </a:solidFill>
          <a:ln/>
        </p:spPr>
      </p:sp>
      <p:sp>
        <p:nvSpPr>
          <p:cNvPr id="5" name="Shape 3"/>
          <p:cNvSpPr/>
          <p:nvPr/>
        </p:nvSpPr>
        <p:spPr>
          <a:xfrm>
            <a:off x="411480" y="1188720"/>
            <a:ext cx="1965960" cy="1051560"/>
          </a:xfrm>
          <a:prstGeom prst="roundRect">
            <a:avLst>
              <a:gd name="adj" fmla="val 5217"/>
            </a:avLst>
          </a:prstGeom>
          <a:solidFill>
            <a:srgbClr val="F5F5F7"/>
          </a:solidFill>
          <a:ln w="9525">
            <a:solidFill>
              <a:srgbClr val="E4E4EC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411480" y="1298448"/>
            <a:ext cx="196596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482AF6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22</a:t>
            </a:r>
            <a:endParaRPr lang="en-US" sz="2600" dirty="0"/>
          </a:p>
        </p:txBody>
      </p:sp>
      <p:sp>
        <p:nvSpPr>
          <p:cNvPr id="7" name="Text 5"/>
          <p:cNvSpPr/>
          <p:nvPr/>
        </p:nvSpPr>
        <p:spPr>
          <a:xfrm>
            <a:off x="411480" y="1792224"/>
            <a:ext cx="19659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50" dirty="0">
                <a:solidFill>
                  <a:srgbClr val="565656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Nodes</a:t>
            </a:r>
            <a:endParaRPr lang="en-US" sz="950" dirty="0"/>
          </a:p>
        </p:txBody>
      </p:sp>
      <p:sp>
        <p:nvSpPr>
          <p:cNvPr id="8" name="Shape 6"/>
          <p:cNvSpPr/>
          <p:nvPr/>
        </p:nvSpPr>
        <p:spPr>
          <a:xfrm>
            <a:off x="2487168" y="1188720"/>
            <a:ext cx="1965960" cy="1051560"/>
          </a:xfrm>
          <a:prstGeom prst="roundRect">
            <a:avLst>
              <a:gd name="adj" fmla="val 5217"/>
            </a:avLst>
          </a:prstGeom>
          <a:solidFill>
            <a:srgbClr val="F5F5F7"/>
          </a:solidFill>
          <a:ln w="9525">
            <a:solidFill>
              <a:srgbClr val="E4E4EC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2487168" y="1298448"/>
            <a:ext cx="196596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482AF6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1408</a:t>
            </a:r>
            <a:endParaRPr lang="en-US" sz="2600" dirty="0"/>
          </a:p>
        </p:txBody>
      </p:sp>
      <p:sp>
        <p:nvSpPr>
          <p:cNvPr id="10" name="Text 8"/>
          <p:cNvSpPr/>
          <p:nvPr/>
        </p:nvSpPr>
        <p:spPr>
          <a:xfrm>
            <a:off x="2487168" y="1792224"/>
            <a:ext cx="19659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50" dirty="0">
                <a:solidFill>
                  <a:srgbClr val="565656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Physical cores</a:t>
            </a:r>
            <a:endParaRPr lang="en-US" sz="950" dirty="0"/>
          </a:p>
        </p:txBody>
      </p:sp>
      <p:sp>
        <p:nvSpPr>
          <p:cNvPr id="11" name="Shape 9"/>
          <p:cNvSpPr/>
          <p:nvPr/>
        </p:nvSpPr>
        <p:spPr>
          <a:xfrm>
            <a:off x="4562856" y="1188720"/>
            <a:ext cx="1965960" cy="1051560"/>
          </a:xfrm>
          <a:prstGeom prst="roundRect">
            <a:avLst>
              <a:gd name="adj" fmla="val 5217"/>
            </a:avLst>
          </a:prstGeom>
          <a:solidFill>
            <a:srgbClr val="F5F5F7"/>
          </a:solidFill>
          <a:ln w="9525">
            <a:solidFill>
              <a:srgbClr val="E4E4EC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562856" y="1298448"/>
            <a:ext cx="196596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482AF6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22,528 GB</a:t>
            </a:r>
            <a:endParaRPr lang="en-US" sz="2600" dirty="0"/>
          </a:p>
        </p:txBody>
      </p:sp>
      <p:sp>
        <p:nvSpPr>
          <p:cNvPr id="13" name="Text 11"/>
          <p:cNvSpPr/>
          <p:nvPr/>
        </p:nvSpPr>
        <p:spPr>
          <a:xfrm>
            <a:off x="4562856" y="1792224"/>
            <a:ext cx="19659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50" dirty="0">
                <a:solidFill>
                  <a:srgbClr val="565656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Cluster memory</a:t>
            </a:r>
            <a:endParaRPr lang="en-US" sz="950" dirty="0"/>
          </a:p>
        </p:txBody>
      </p:sp>
      <p:sp>
        <p:nvSpPr>
          <p:cNvPr id="14" name="Shape 12"/>
          <p:cNvSpPr/>
          <p:nvPr/>
        </p:nvSpPr>
        <p:spPr>
          <a:xfrm>
            <a:off x="6638544" y="1188720"/>
            <a:ext cx="1965960" cy="1051560"/>
          </a:xfrm>
          <a:prstGeom prst="roundRect">
            <a:avLst>
              <a:gd name="adj" fmla="val 5217"/>
            </a:avLst>
          </a:prstGeom>
          <a:solidFill>
            <a:srgbClr val="F5F5F7"/>
          </a:solidFill>
          <a:ln w="9525">
            <a:solidFill>
              <a:srgbClr val="E4E4EC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638544" y="1298448"/>
            <a:ext cx="196596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0BA5A5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74.3 TiB</a:t>
            </a:r>
            <a:endParaRPr lang="en-US" sz="2600" dirty="0"/>
          </a:p>
        </p:txBody>
      </p:sp>
      <p:sp>
        <p:nvSpPr>
          <p:cNvPr id="16" name="Text 14"/>
          <p:cNvSpPr/>
          <p:nvPr/>
        </p:nvSpPr>
        <p:spPr>
          <a:xfrm>
            <a:off x="6638544" y="1792224"/>
            <a:ext cx="19659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50" dirty="0">
                <a:solidFill>
                  <a:srgbClr val="565656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Effective capacity</a:t>
            </a:r>
            <a:endParaRPr lang="en-US" sz="950" dirty="0"/>
          </a:p>
        </p:txBody>
      </p:sp>
      <p:sp>
        <p:nvSpPr>
          <p:cNvPr id="17" name="Text 15"/>
          <p:cNvSpPr/>
          <p:nvPr/>
        </p:nvSpPr>
        <p:spPr>
          <a:xfrm>
            <a:off x="411480" y="2423160"/>
            <a:ext cx="8321040" cy="2331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ct val="115000"/>
              </a:lnSpc>
              <a:buSzPct val="100000"/>
              <a:buChar char="•"/>
            </a:pPr>
            <a:r>
              <a:rPr lang="en-US" sz="1150" dirty="0">
                <a:solidFill>
                  <a:srgbClr val="13131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The proposed design is a 22-node Nutanix cluster built on Nutanix NX-8170-G9, sized for 834 virtual machines, 3,248 vCPU, 12,487 GB of RAM and 103.1 TiB of workload data.</a:t>
            </a:r>
            <a:endParaRPr lang="en-US" sz="1150" dirty="0"/>
          </a:p>
          <a:p>
            <a:pPr marL="342900" indent="-342900">
              <a:lnSpc>
                <a:spcPct val="115000"/>
              </a:lnSpc>
              <a:buSzPct val="100000"/>
              <a:buChar char="•"/>
            </a:pPr>
            <a:r>
              <a:rPr lang="en-US" sz="1150" dirty="0">
                <a:solidFill>
                  <a:srgbClr val="13131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Each node is configured with 2 x 32-core processors, 1024 GB of memory and 11.52 TB of raw storage, giving a cluster total of 1,408 physical cores, 22,528 GB of memory and 230.5 TiB raw.</a:t>
            </a:r>
            <a:endParaRPr lang="en-US" sz="1150" dirty="0"/>
          </a:p>
          <a:p>
            <a:pPr marL="342900" indent="-342900">
              <a:lnSpc>
                <a:spcPct val="115000"/>
              </a:lnSpc>
              <a:buSzPct val="100000"/>
              <a:buChar char="•"/>
            </a:pPr>
            <a:r>
              <a:rPr lang="en-US" sz="1150" dirty="0">
                <a:solidFill>
                  <a:srgbClr val="13131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The cluster is sized N+1 with Redundancy Factor 2. After replication, failure reserve and the 75% utilisation ceiling, 74.3 TiB of effective capacity is available for workload data.</a:t>
            </a:r>
            <a:endParaRPr lang="en-US" sz="1150" dirty="0"/>
          </a:p>
          <a:p>
            <a:pPr marL="342900" indent="-342900">
              <a:lnSpc>
                <a:spcPct val="115000"/>
              </a:lnSpc>
              <a:buSzPct val="100000"/>
              <a:buChar char="•"/>
            </a:pPr>
            <a:r>
              <a:rPr lang="en-US" sz="1150" dirty="0">
                <a:solidFill>
                  <a:srgbClr val="13131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The binding constraint on node count is cpu: 22 nodes would be required for CPU, 18 for memory and 22 for storage.</a:t>
            </a:r>
            <a:endParaRPr lang="en-US" sz="1150" dirty="0"/>
          </a:p>
          <a:p>
            <a:pPr marL="342900" indent="-342900">
              <a:lnSpc>
                <a:spcPct val="115000"/>
              </a:lnSpc>
              <a:buSzPct val="100000"/>
              <a:buChar char="•"/>
            </a:pPr>
            <a:r>
              <a:rPr lang="en-US" sz="1150" dirty="0">
                <a:solidFill>
                  <a:srgbClr val="13131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NCI Pro is the recommended licence edition, covering all 1,408 physical cores in the cluster for a 36-month term.</a:t>
            </a:r>
            <a:endParaRPr lang="en-US" sz="11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732520" y="4928616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65656"/>
                </a:solidFill>
                <a:latin typeface="Segoe UI"/>
                <a:ea typeface="Segoe UI"/>
                <a:cs typeface="Segoe UI"/>
              </a:defRPr>
            </a:lvl1pPr>
          </a:lstStyle>
          <a:p>
            <a:pPr algn="l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11480" y="274320"/>
            <a:ext cx="83210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3131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Workload requirements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411480" y="694944"/>
            <a:ext cx="8321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65656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834 VMs | 3,248 vCPU | 12,487 GB RAM | 103.1 TiB data</a:t>
            </a:r>
            <a:endParaRPr lang="en-US" sz="1100" dirty="0"/>
          </a:p>
        </p:txBody>
      </p:sp>
      <p:sp>
        <p:nvSpPr>
          <p:cNvPr id="4" name="Shape 2"/>
          <p:cNvSpPr/>
          <p:nvPr/>
        </p:nvSpPr>
        <p:spPr>
          <a:xfrm>
            <a:off x="411480" y="969264"/>
            <a:ext cx="822960" cy="41148"/>
          </a:xfrm>
          <a:prstGeom prst="rect">
            <a:avLst/>
          </a:prstGeom>
          <a:solidFill>
            <a:srgbClr val="482AF6"/>
          </a:solidFill>
          <a:ln/>
        </p:spPr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11480" y="1143000"/>
          <a:ext cx="8321040" cy="914400"/>
        </p:xfrm>
        <a:graphic>
          <a:graphicData uri="http://schemas.openxmlformats.org/drawingml/2006/table">
            <a:tbl>
              <a:tblPr/>
              <a:tblGrid>
                <a:gridCol w="2011680"/>
                <a:gridCol w="1371600"/>
                <a:gridCol w="640080"/>
                <a:gridCol w="731520"/>
                <a:gridCol w="822960"/>
                <a:gridCol w="822960"/>
                <a:gridCol w="914400"/>
                <a:gridCol w="1005840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Workload</a:t>
                      </a:r>
                      <a:endParaRPr lang="en-US" sz="9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2AF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Use case</a:t>
                      </a:r>
                      <a:endParaRPr lang="en-US" sz="9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2AF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VMs</a:t>
                      </a:r>
                      <a:endParaRPr lang="en-US" sz="9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2AF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vCPU:core</a:t>
                      </a:r>
                      <a:endParaRPr lang="en-US" sz="9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2AF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Total vCPU</a:t>
                      </a:r>
                      <a:endParaRPr lang="en-US" sz="9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2AF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Physical cores</a:t>
                      </a:r>
                      <a:endParaRPr lang="en-US" sz="9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2AF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Total RAM (GB)</a:t>
                      </a:r>
                      <a:endParaRPr lang="en-US" sz="9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2AF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Data (TiB)</a:t>
                      </a:r>
                      <a:endParaRPr lang="en-US" sz="9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2AF6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Windows general server</a:t>
                      </a:r>
                      <a:endParaRPr lang="en-US" sz="9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9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Server Virtualisation</a:t>
                      </a:r>
                      <a:endParaRPr lang="en-US" sz="9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9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180</a:t>
                      </a:r>
                      <a:endParaRPr lang="en-US" sz="9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9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4:1</a:t>
                      </a:r>
                      <a:endParaRPr lang="en-US" sz="9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9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1,012</a:t>
                      </a:r>
                      <a:endParaRPr lang="en-US" sz="9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9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253</a:t>
                      </a:r>
                      <a:endParaRPr lang="en-US" sz="9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9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4,046</a:t>
                      </a:r>
                      <a:endParaRPr lang="en-US" sz="9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9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38.3</a:t>
                      </a:r>
                      <a:endParaRPr lang="en-US" sz="9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9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Linux general server</a:t>
                      </a:r>
                      <a:endParaRPr lang="en-US" sz="9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Server Virtualisation</a:t>
                      </a:r>
                      <a:endParaRPr lang="en-US" sz="9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120</a:t>
                      </a:r>
                      <a:endParaRPr lang="en-US" sz="9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4:1</a:t>
                      </a:r>
                      <a:endParaRPr lang="en-US" sz="9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337</a:t>
                      </a:r>
                      <a:endParaRPr lang="en-US" sz="9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84</a:t>
                      </a:r>
                      <a:endParaRPr lang="en-US" sz="9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1,349</a:t>
                      </a:r>
                      <a:endParaRPr lang="en-US" sz="9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10.9</a:t>
                      </a:r>
                      <a:endParaRPr lang="en-US" sz="9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VDI - knowledge workers</a:t>
                      </a:r>
                      <a:endParaRPr lang="en-US" sz="9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9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VDI / End-User Computing</a:t>
                      </a:r>
                      <a:endParaRPr lang="en-US" sz="9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9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500</a:t>
                      </a:r>
                      <a:endParaRPr lang="en-US" sz="9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9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6:1</a:t>
                      </a:r>
                      <a:endParaRPr lang="en-US" sz="9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9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1,405</a:t>
                      </a:r>
                      <a:endParaRPr lang="en-US" sz="9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9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234</a:t>
                      </a:r>
                      <a:endParaRPr lang="en-US" sz="9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9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4,215</a:t>
                      </a:r>
                      <a:endParaRPr lang="en-US" sz="9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9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28.8</a:t>
                      </a:r>
                      <a:endParaRPr lang="en-US" sz="9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9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SQL Server OLTP</a:t>
                      </a:r>
                      <a:endParaRPr lang="en-US" sz="9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Databases &amp; Business Critical Apps</a:t>
                      </a:r>
                      <a:endParaRPr lang="en-US" sz="9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10</a:t>
                      </a:r>
                      <a:endParaRPr lang="en-US" sz="9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2:1</a:t>
                      </a:r>
                      <a:endParaRPr lang="en-US" sz="9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225</a:t>
                      </a:r>
                      <a:endParaRPr lang="en-US" sz="9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112</a:t>
                      </a:r>
                      <a:endParaRPr lang="en-US" sz="9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1,798</a:t>
                      </a:r>
                      <a:endParaRPr lang="en-US" sz="9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19.2</a:t>
                      </a:r>
                      <a:endParaRPr lang="en-US" sz="9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Kubernetes workers</a:t>
                      </a:r>
                      <a:endParaRPr lang="en-US" sz="9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9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Private Cloud / Mixed Workload</a:t>
                      </a:r>
                      <a:endParaRPr lang="en-US" sz="9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9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24</a:t>
                      </a:r>
                      <a:endParaRPr lang="en-US" sz="9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9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4:1</a:t>
                      </a:r>
                      <a:endParaRPr lang="en-US" sz="9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9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270</a:t>
                      </a:r>
                      <a:endParaRPr lang="en-US" sz="9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9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67</a:t>
                      </a:r>
                      <a:endParaRPr lang="en-US" sz="9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9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1,079</a:t>
                      </a:r>
                      <a:endParaRPr lang="en-US" sz="9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9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5.9</a:t>
                      </a:r>
                      <a:endParaRPr lang="en-US" sz="9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9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TOTAL</a:t>
                      </a:r>
                      <a:endParaRPr lang="en-US" sz="9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834</a:t>
                      </a:r>
                      <a:endParaRPr lang="en-US" sz="9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4.3:1</a:t>
                      </a:r>
                      <a:endParaRPr lang="en-US" sz="9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3,248</a:t>
                      </a:r>
                      <a:endParaRPr lang="en-US" sz="9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751</a:t>
                      </a:r>
                      <a:endParaRPr lang="en-US" sz="9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12,487</a:t>
                      </a:r>
                      <a:endParaRPr lang="en-US" sz="9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103.1</a:t>
                      </a:r>
                      <a:endParaRPr lang="en-US" sz="9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732520" y="4928616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65656"/>
                </a:solidFill>
                <a:latin typeface="Segoe UI"/>
                <a:ea typeface="Segoe UI"/>
                <a:cs typeface="Segoe UI"/>
              </a:defRPr>
            </a:lvl1pPr>
          </a:lstStyle>
          <a:p>
            <a:pPr algn="l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11480" y="274320"/>
            <a:ext cx="83210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3131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Resource demand by workload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411480" y="969264"/>
            <a:ext cx="822960" cy="41148"/>
          </a:xfrm>
          <a:prstGeom prst="rect">
            <a:avLst/>
          </a:prstGeom>
          <a:solidFill>
            <a:srgbClr val="482AF6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732520" y="4928616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65656"/>
                </a:solidFill>
                <a:latin typeface="Segoe UI"/>
                <a:ea typeface="Segoe UI"/>
                <a:cs typeface="Segoe UI"/>
              </a:defRPr>
            </a:lvl1pPr>
          </a:lstStyle>
          <a:p>
            <a:pPr algn="l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11480" y="274320"/>
            <a:ext cx="83210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3131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Why this node count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411480" y="694944"/>
            <a:ext cx="8321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65656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Binding constraint: CPU</a:t>
            </a:r>
            <a:endParaRPr lang="en-US" sz="1100" dirty="0"/>
          </a:p>
        </p:txBody>
      </p:sp>
      <p:sp>
        <p:nvSpPr>
          <p:cNvPr id="4" name="Shape 2"/>
          <p:cNvSpPr/>
          <p:nvPr/>
        </p:nvSpPr>
        <p:spPr>
          <a:xfrm>
            <a:off x="411480" y="969264"/>
            <a:ext cx="822960" cy="41148"/>
          </a:xfrm>
          <a:prstGeom prst="rect">
            <a:avLst/>
          </a:prstGeom>
          <a:solidFill>
            <a:srgbClr val="482AF6"/>
          </a:solidFill>
          <a:ln/>
        </p:spPr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11480" y="1143000"/>
          <a:ext cx="8321040" cy="914400"/>
        </p:xfrm>
        <a:graphic>
          <a:graphicData uri="http://schemas.openxmlformats.org/drawingml/2006/table">
            <a:tbl>
              <a:tblPr/>
              <a:tblGrid>
                <a:gridCol w="1371600"/>
                <a:gridCol w="1097280"/>
                <a:gridCol w="5852160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Driver</a:t>
                      </a:r>
                      <a:endParaRPr lang="en-US" sz="9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2AF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Nodes required</a:t>
                      </a:r>
                      <a:endParaRPr lang="en-US" sz="9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2AF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Calculation</a:t>
                      </a:r>
                      <a:endParaRPr lang="en-US" sz="9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2AF6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CPU</a:t>
                      </a:r>
                      <a:endParaRPr lang="en-US" sz="9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9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22</a:t>
                      </a:r>
                      <a:endParaRPr lang="en-US" sz="9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9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ceil(1,002 cores required / 48.0 usable cores per node) + 1 spare</a:t>
                      </a:r>
                      <a:endParaRPr lang="en-US" sz="9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9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Memory</a:t>
                      </a:r>
                      <a:endParaRPr lang="en-US" sz="9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18</a:t>
                      </a:r>
                      <a:endParaRPr lang="en-US" sz="9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ceil(15,609 GB required / 952 GB usable per node) + 1 spare</a:t>
                      </a:r>
                      <a:endParaRPr lang="en-US" sz="9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Storage</a:t>
                      </a:r>
                      <a:endParaRPr lang="en-US" sz="9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9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22</a:t>
                      </a:r>
                      <a:endParaRPr lang="en-US" sz="9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9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ceil(148.4 TiB after RF / (9.4 TiB x 75%)) + 1 spare</a:t>
                      </a:r>
                      <a:endParaRPr lang="en-US" sz="9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9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Platform minimum</a:t>
                      </a:r>
                      <a:endParaRPr lang="en-US" sz="9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3</a:t>
                      </a:r>
                      <a:endParaRPr lang="en-US" sz="9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RF2 minimum cluster size</a:t>
                      </a:r>
                      <a:endParaRPr lang="en-US" sz="9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SELECTED</a:t>
                      </a:r>
                      <a:endParaRPr lang="en-US" sz="9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9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22</a:t>
                      </a:r>
                      <a:endParaRPr lang="en-US" sz="9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9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Highest of the above (CPU bound)</a:t>
                      </a:r>
                      <a:endParaRPr lang="en-US" sz="9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9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732520" y="4928616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65656"/>
                </a:solidFill>
                <a:latin typeface="Segoe UI"/>
                <a:ea typeface="Segoe UI"/>
                <a:cs typeface="Segoe UI"/>
              </a:defRPr>
            </a:lvl1pPr>
          </a:lstStyle>
          <a:p>
            <a:pPr algn="l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11480" y="274320"/>
            <a:ext cx="83210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3131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Cluster resource balance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411480" y="969264"/>
            <a:ext cx="822960" cy="41148"/>
          </a:xfrm>
          <a:prstGeom prst="rect">
            <a:avLst/>
          </a:prstGeom>
          <a:solidFill>
            <a:srgbClr val="482AF6"/>
          </a:solidFill>
          <a:ln/>
        </p:spPr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11480" y="1143000"/>
          <a:ext cx="4023360" cy="914400"/>
        </p:xfrm>
        <a:graphic>
          <a:graphicData uri="http://schemas.openxmlformats.org/drawingml/2006/table">
            <a:tbl>
              <a:tblPr/>
              <a:tblGrid>
                <a:gridCol w="1371600"/>
                <a:gridCol w="914400"/>
                <a:gridCol w="914400"/>
                <a:gridCol w="822960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Metric</a:t>
                      </a:r>
                      <a:endParaRPr lang="en-US" sz="10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2AF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Required</a:t>
                      </a:r>
                      <a:endParaRPr lang="en-US" sz="10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2AF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Available</a:t>
                      </a:r>
                      <a:endParaRPr lang="en-US" sz="10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2AF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Utilisation</a:t>
                      </a:r>
                      <a:endParaRPr lang="en-US" sz="10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2AF6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Physical cores</a:t>
                      </a:r>
                      <a:endParaRPr lang="en-US" sz="10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9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1,002</a:t>
                      </a:r>
                      <a:endParaRPr lang="en-US" sz="10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9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1,008</a:t>
                      </a:r>
                      <a:endParaRPr lang="en-US" sz="10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9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75%</a:t>
                      </a:r>
                      <a:endParaRPr lang="en-US" sz="10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9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Memory (GB)</a:t>
                      </a:r>
                      <a:endParaRPr lang="en-US" sz="10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15,609</a:t>
                      </a:r>
                      <a:endParaRPr lang="en-US" sz="10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19,992</a:t>
                      </a:r>
                      <a:endParaRPr lang="en-US" sz="10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62%</a:t>
                      </a:r>
                      <a:endParaRPr lang="en-US" sz="10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Usable storage (TiB)</a:t>
                      </a:r>
                      <a:endParaRPr lang="en-US" sz="10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9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148.4</a:t>
                      </a:r>
                      <a:endParaRPr lang="en-US" sz="10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9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198.0</a:t>
                      </a:r>
                      <a:endParaRPr lang="en-US" sz="10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9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75%</a:t>
                      </a:r>
                      <a:endParaRPr lang="en-US" sz="10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9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Estimated IOPS</a:t>
                      </a:r>
                      <a:endParaRPr lang="en-US" sz="10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150,327</a:t>
                      </a:r>
                      <a:endParaRPr lang="en-US" sz="10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3,150,000</a:t>
                      </a:r>
                      <a:endParaRPr lang="en-US" sz="10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5%</a:t>
                      </a:r>
                      <a:endParaRPr lang="en-US" sz="10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732520" y="4928616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65656"/>
                </a:solidFill>
                <a:latin typeface="Segoe UI"/>
                <a:ea typeface="Segoe UI"/>
                <a:cs typeface="Segoe UI"/>
              </a:defRPr>
            </a:lvl1pPr>
          </a:lstStyle>
          <a:p>
            <a:pPr algn="l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11480" y="274320"/>
            <a:ext cx="83210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3131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Storage capacity model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411480" y="694944"/>
            <a:ext cx="8321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65656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103.1 TiB of data becomes 148.4 TiB after efficiency, snapshots and RF2</a:t>
            </a:r>
            <a:endParaRPr lang="en-US" sz="1100" dirty="0"/>
          </a:p>
        </p:txBody>
      </p:sp>
      <p:sp>
        <p:nvSpPr>
          <p:cNvPr id="4" name="Shape 2"/>
          <p:cNvSpPr/>
          <p:nvPr/>
        </p:nvSpPr>
        <p:spPr>
          <a:xfrm>
            <a:off x="411480" y="969264"/>
            <a:ext cx="822960" cy="41148"/>
          </a:xfrm>
          <a:prstGeom prst="rect">
            <a:avLst/>
          </a:prstGeom>
          <a:solidFill>
            <a:srgbClr val="482AF6"/>
          </a:solidFill>
          <a:ln/>
        </p:spPr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11480" y="1143000"/>
          <a:ext cx="4114800" cy="914400"/>
        </p:xfrm>
        <a:graphic>
          <a:graphicData uri="http://schemas.openxmlformats.org/drawingml/2006/table">
            <a:tbl>
              <a:tblPr/>
              <a:tblGrid>
                <a:gridCol w="2651760"/>
                <a:gridCol w="1463040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b="1" dirty="0">
                          <a:solidFill>
                            <a:srgbClr val="FFFFF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Metric</a:t>
                      </a:r>
                      <a:endParaRPr lang="en-US" sz="8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2AF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b="1" dirty="0">
                          <a:solidFill>
                            <a:srgbClr val="FFFFF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Value</a:t>
                      </a:r>
                      <a:endParaRPr lang="en-US" sz="8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2AF6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Workload data (post growth)</a:t>
                      </a:r>
                      <a:endParaRPr lang="en-US" sz="8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9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103.1 TiB</a:t>
                      </a:r>
                      <a:endParaRPr lang="en-US" sz="8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9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Provisioned capacity</a:t>
                      </a:r>
                      <a:endParaRPr lang="en-US" sz="8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160.0 TiB</a:t>
                      </a:r>
                      <a:endParaRPr lang="en-US" sz="8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Combined data efficiency assumed</a:t>
                      </a:r>
                      <a:endParaRPr lang="en-US" sz="8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9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1.6 : 1</a:t>
                      </a:r>
                      <a:endParaRPr lang="en-US" sz="8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9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After data efficiency</a:t>
                      </a:r>
                      <a:endParaRPr lang="en-US" sz="8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62.8 TiB</a:t>
                      </a:r>
                      <a:endParaRPr lang="en-US" sz="8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Snapshot / clone reserve</a:t>
                      </a:r>
                      <a:endParaRPr lang="en-US" sz="8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9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11.4 TiB</a:t>
                      </a:r>
                      <a:endParaRPr lang="en-US" sz="8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9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Usable capacity required</a:t>
                      </a:r>
                      <a:endParaRPr lang="en-US" sz="8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74.2 TiB</a:t>
                      </a:r>
                      <a:endParaRPr lang="en-US" sz="8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Capacity after RF2</a:t>
                      </a:r>
                      <a:endParaRPr lang="en-US" sz="8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9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148.4 TiB</a:t>
                      </a:r>
                      <a:endParaRPr lang="en-US" sz="8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9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Per-node raw</a:t>
                      </a:r>
                      <a:endParaRPr lang="en-US" sz="8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10.5 TiB (11.52 TB)</a:t>
                      </a:r>
                      <a:endParaRPr lang="en-US" sz="8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Per-node usable after AOS overhead</a:t>
                      </a:r>
                      <a:endParaRPr lang="en-US" sz="8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9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9.4 TiB</a:t>
                      </a:r>
                      <a:endParaRPr lang="en-US" sz="8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9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Cluster raw</a:t>
                      </a:r>
                      <a:endParaRPr lang="en-US" sz="8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230.5 TiB</a:t>
                      </a:r>
                      <a:endParaRPr lang="en-US" sz="8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Cluster usable</a:t>
                      </a:r>
                      <a:endParaRPr lang="en-US" sz="8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9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207.5 TiB</a:t>
                      </a:r>
                      <a:endParaRPr lang="en-US" sz="8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9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Cluster usable after N+1</a:t>
                      </a:r>
                      <a:endParaRPr lang="en-US" sz="8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198.0 TiB</a:t>
                      </a:r>
                      <a:endParaRPr lang="en-US" sz="8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Effective workload capacity at the ceiling</a:t>
                      </a:r>
                      <a:endParaRPr lang="en-US" sz="8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9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74.3 TiB</a:t>
                      </a:r>
                      <a:endParaRPr lang="en-US" sz="8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9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Projected storage utilisation</a:t>
                      </a:r>
                      <a:endParaRPr lang="en-US" sz="8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75%</a:t>
                      </a:r>
                      <a:endParaRPr lang="en-US" sz="8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732520" y="4928616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65656"/>
                </a:solidFill>
                <a:latin typeface="Segoe UI"/>
                <a:ea typeface="Segoe UI"/>
                <a:cs typeface="Segoe UI"/>
              </a:defRPr>
            </a:lvl1pPr>
          </a:lstStyle>
          <a:p>
            <a:pPr algn="l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11480" y="274320"/>
            <a:ext cx="83210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3131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Hardware platform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411480" y="694944"/>
            <a:ext cx="8321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65656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Nutanix NX-8170-G9 - from the official Nutanix platform spec sheets</a:t>
            </a:r>
            <a:endParaRPr lang="en-US" sz="1100" dirty="0"/>
          </a:p>
        </p:txBody>
      </p:sp>
      <p:sp>
        <p:nvSpPr>
          <p:cNvPr id="4" name="Shape 2"/>
          <p:cNvSpPr/>
          <p:nvPr/>
        </p:nvSpPr>
        <p:spPr>
          <a:xfrm>
            <a:off x="411480" y="969264"/>
            <a:ext cx="822960" cy="41148"/>
          </a:xfrm>
          <a:prstGeom prst="rect">
            <a:avLst/>
          </a:prstGeom>
          <a:solidFill>
            <a:srgbClr val="482AF6"/>
          </a:solidFill>
          <a:ln/>
        </p:spPr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11480" y="1143000"/>
          <a:ext cx="5852160" cy="914400"/>
        </p:xfrm>
        <a:graphic>
          <a:graphicData uri="http://schemas.openxmlformats.org/drawingml/2006/table">
            <a:tbl>
              <a:tblPr/>
              <a:tblGrid>
                <a:gridCol w="2103120"/>
                <a:gridCol w="3749040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b="1" dirty="0">
                          <a:solidFill>
                            <a:srgbClr val="FFFFF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Attribute</a:t>
                      </a:r>
                      <a:endParaRPr lang="en-US" sz="8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2AF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b="1" dirty="0">
                          <a:solidFill>
                            <a:srgbClr val="FFFFF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Value</a:t>
                      </a:r>
                      <a:endParaRPr lang="en-US" sz="8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2AF6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Vendor</a:t>
                      </a:r>
                      <a:endParaRPr lang="en-US" sz="8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9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Nutanix</a:t>
                      </a:r>
                      <a:endParaRPr lang="en-US" sz="8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9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Model</a:t>
                      </a:r>
                      <a:endParaRPr lang="en-US" sz="8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NX-8170-G9</a:t>
                      </a:r>
                      <a:endParaRPr lang="en-US" sz="8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Published CPU options</a:t>
                      </a:r>
                      <a:endParaRPr lang="en-US" sz="8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9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Dual Intel Xeon 5th Gen. (Emerald Rapids)</a:t>
                      </a:r>
                      <a:endParaRPr lang="en-US" sz="8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9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Sockets</a:t>
                      </a:r>
                      <a:endParaRPr lang="en-US" sz="8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2</a:t>
                      </a:r>
                      <a:endParaRPr lang="en-US" sz="8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Max cores per socket (published)</a:t>
                      </a:r>
                      <a:endParaRPr lang="en-US" sz="8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9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32</a:t>
                      </a:r>
                      <a:endParaRPr lang="en-US" sz="8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9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Max memory per node (published)</a:t>
                      </a:r>
                      <a:endParaRPr lang="en-US" sz="8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4,096 GB</a:t>
                      </a:r>
                      <a:endParaRPr lang="en-US" sz="8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Storage type</a:t>
                      </a:r>
                      <a:endParaRPr lang="en-US" sz="8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9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All SSD SED, All NVMe SED, All SSD, NVMe+NST, All NVMe</a:t>
                      </a:r>
                      <a:endParaRPr lang="en-US" sz="8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9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Form factor</a:t>
                      </a:r>
                      <a:endParaRPr lang="en-US" sz="8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1U1N (1 node per 1U chassis)</a:t>
                      </a:r>
                      <a:endParaRPr lang="en-US" sz="8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Max raw capacity per node (published)</a:t>
                      </a:r>
                      <a:endParaRPr lang="en-US" sz="8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9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184.32 TB</a:t>
                      </a:r>
                      <a:endParaRPr lang="en-US" sz="8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9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Nutanix published use cases</a:t>
                      </a:r>
                      <a:endParaRPr lang="en-US" sz="8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Database and Business Critical Apps, Analytics and Big Data, End-User Computing/Virtual Desktop Infrastructure, Private Cloud, Server Virtualization, IT Apps, Files and Objects</a:t>
                      </a:r>
                      <a:endParaRPr lang="en-US" sz="8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As configured</a:t>
                      </a:r>
                      <a:endParaRPr lang="en-US" sz="8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9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2 x 32 cores, 1024 GB, 11.52 TB raw</a:t>
                      </a:r>
                      <a:endParaRPr lang="en-US" sz="8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9FF"/>
                    </a:solidFill>
                  </a:tcPr>
                </a:tc>
              </a:tr>
            </a:tbl>
          </a:graphicData>
        </a:graphic>
      </p:graphicFrame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09360" y="1145638"/>
            <a:ext cx="2468880" cy="3560885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732520" y="4928616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65656"/>
                </a:solidFill>
                <a:latin typeface="Segoe UI"/>
                <a:ea typeface="Segoe UI"/>
                <a:cs typeface="Segoe UI"/>
              </a:defRPr>
            </a:lvl1pPr>
          </a:lstStyle>
          <a:p>
            <a:pPr algn="l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11480" y="274320"/>
            <a:ext cx="83210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3131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Physical connectivity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411480" y="969264"/>
            <a:ext cx="822960" cy="41148"/>
          </a:xfrm>
          <a:prstGeom prst="rect">
            <a:avLst/>
          </a:prstGeom>
          <a:solidFill>
            <a:srgbClr val="482AF6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37335" y="1051560"/>
            <a:ext cx="6069330" cy="370332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732520" y="4928616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65656"/>
                </a:solidFill>
                <a:latin typeface="Segoe UI"/>
                <a:ea typeface="Segoe UI"/>
                <a:cs typeface="Segoe UI"/>
              </a:defRPr>
            </a:lvl1pPr>
          </a:lstStyle>
          <a:p>
            <a:pPr algn="l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11480" y="274320"/>
            <a:ext cx="83210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3131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Logical architecture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411480" y="969264"/>
            <a:ext cx="822960" cy="41148"/>
          </a:xfrm>
          <a:prstGeom prst="rect">
            <a:avLst/>
          </a:prstGeom>
          <a:solidFill>
            <a:srgbClr val="482AF6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97054" y="1051560"/>
            <a:ext cx="5749892" cy="370332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732520" y="4928616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65656"/>
                </a:solidFill>
                <a:latin typeface="Segoe UI"/>
                <a:ea typeface="Segoe UI"/>
                <a:cs typeface="Segoe UI"/>
              </a:defRPr>
            </a:lvl1pPr>
          </a:lstStyle>
          <a:p>
            <a:pPr algn="l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11480" y="274320"/>
            <a:ext cx="83210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3131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Network design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411480" y="694944"/>
            <a:ext cx="8321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65656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Cisco Nexus 93180YC-FX3 x 2 + out-of-band - 1 of 2</a:t>
            </a:r>
            <a:endParaRPr lang="en-US" sz="1100" dirty="0"/>
          </a:p>
        </p:txBody>
      </p:sp>
      <p:sp>
        <p:nvSpPr>
          <p:cNvPr id="4" name="Shape 2"/>
          <p:cNvSpPr/>
          <p:nvPr/>
        </p:nvSpPr>
        <p:spPr>
          <a:xfrm>
            <a:off x="411480" y="969264"/>
            <a:ext cx="822960" cy="41148"/>
          </a:xfrm>
          <a:prstGeom prst="rect">
            <a:avLst/>
          </a:prstGeom>
          <a:solidFill>
            <a:srgbClr val="482AF6"/>
          </a:solidFill>
          <a:ln/>
        </p:spPr>
      </p:sp>
      <p:graphicFrame>
        <p:nvGraphicFramePr>
          <p:cNvPr id="1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11480" y="1143000"/>
          <a:ext cx="8321040" cy="914400"/>
        </p:xfrm>
        <a:graphic>
          <a:graphicData uri="http://schemas.openxmlformats.org/drawingml/2006/table">
            <a:tbl>
              <a:tblPr/>
              <a:tblGrid>
                <a:gridCol w="2926080"/>
                <a:gridCol w="5394960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FFFFF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Item</a:t>
                      </a:r>
                      <a:endParaRPr lang="en-US" sz="9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2AF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FFFFF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Value</a:t>
                      </a:r>
                      <a:endParaRPr lang="en-US" sz="9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2AF6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Data ToR switch</a:t>
                      </a:r>
                      <a:endParaRPr lang="en-US" sz="9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9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Cisco Nexus 93180YC-FX3</a:t>
                      </a:r>
                      <a:endParaRPr lang="en-US" sz="9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9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ToR switch count</a:t>
                      </a:r>
                      <a:endParaRPr lang="en-US" sz="9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2 (1 redundant pair)</a:t>
                      </a:r>
                      <a:endParaRPr lang="en-US" sz="9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Switch redundancy technology</a:t>
                      </a:r>
                      <a:endParaRPr lang="en-US" sz="9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9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vPC</a:t>
                      </a:r>
                      <a:endParaRPr lang="en-US" sz="9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9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Out-of-band switch</a:t>
                      </a:r>
                      <a:endParaRPr lang="en-US" sz="9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Cisco Nexus 92348GC-X x 1</a:t>
                      </a:r>
                      <a:endParaRPr lang="en-US" sz="9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NIC per node</a:t>
                      </a:r>
                      <a:endParaRPr lang="en-US" sz="9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9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2 x 25 GbE</a:t>
                      </a:r>
                      <a:endParaRPr lang="en-US" sz="9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9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Total node data ports</a:t>
                      </a:r>
                      <a:endParaRPr lang="en-US" sz="9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44</a:t>
                      </a:r>
                      <a:endParaRPr lang="en-US" sz="9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Access port utilisation</a:t>
                      </a:r>
                      <a:endParaRPr lang="en-US" sz="9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9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46%</a:t>
                      </a:r>
                      <a:endParaRPr lang="en-US" sz="9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9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Bond mode</a:t>
                      </a:r>
                      <a:endParaRPr lang="en-US" sz="9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active-backup (Nutanix default)</a:t>
                      </a:r>
                      <a:endParaRPr lang="en-US" sz="9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Switch requirement for bond mode</a:t>
                      </a:r>
                      <a:endParaRPr lang="en-US" sz="9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9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No MLAG required. Both ToR switches carry the same VLANs.</a:t>
                      </a:r>
                      <a:endParaRPr lang="en-US" sz="9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9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Uplinks per switch</a:t>
                      </a:r>
                      <a:endParaRPr lang="en-US" sz="9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2 x 100 G</a:t>
                      </a:r>
                      <a:endParaRPr lang="en-US" sz="9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Northbound bandwidth</a:t>
                      </a:r>
                      <a:endParaRPr lang="en-US" sz="9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9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400 Gbps</a:t>
                      </a:r>
                      <a:endParaRPr lang="en-US" sz="9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9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Node-to-fabric bandwidth</a:t>
                      </a:r>
                      <a:endParaRPr lang="en-US" sz="9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1,100 Gbps</a:t>
                      </a:r>
                      <a:endParaRPr lang="en-US" sz="9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732520" y="4928616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65656"/>
                </a:solidFill>
                <a:latin typeface="Segoe UI"/>
                <a:ea typeface="Segoe UI"/>
                <a:cs typeface="Segoe UI"/>
              </a:defRPr>
            </a:lvl1pPr>
          </a:lstStyle>
          <a:p>
            <a:pPr algn="l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11480" y="274320"/>
            <a:ext cx="83210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3131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Network design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411480" y="694944"/>
            <a:ext cx="8321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65656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Cisco Nexus 93180YC-FX3 x 2 + out-of-band - 2 of 2</a:t>
            </a:r>
            <a:endParaRPr lang="en-US" sz="1100" dirty="0"/>
          </a:p>
        </p:txBody>
      </p:sp>
      <p:sp>
        <p:nvSpPr>
          <p:cNvPr id="4" name="Shape 2"/>
          <p:cNvSpPr/>
          <p:nvPr/>
        </p:nvSpPr>
        <p:spPr>
          <a:xfrm>
            <a:off x="411480" y="969264"/>
            <a:ext cx="822960" cy="41148"/>
          </a:xfrm>
          <a:prstGeom prst="rect">
            <a:avLst/>
          </a:prstGeom>
          <a:solidFill>
            <a:srgbClr val="482AF6"/>
          </a:solidFill>
          <a:ln/>
        </p:spPr>
      </p:sp>
      <p:graphicFrame>
        <p:nvGraphicFramePr>
          <p:cNvPr id="1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11480" y="1143000"/>
          <a:ext cx="8321040" cy="914400"/>
        </p:xfrm>
        <a:graphic>
          <a:graphicData uri="http://schemas.openxmlformats.org/drawingml/2006/table">
            <a:tbl>
              <a:tblPr/>
              <a:tblGrid>
                <a:gridCol w="2926080"/>
                <a:gridCol w="5394960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FFFFF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Item</a:t>
                      </a:r>
                      <a:endParaRPr lang="en-US" sz="9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2AF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FFFFF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Value</a:t>
                      </a:r>
                      <a:endParaRPr lang="en-US" sz="9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2AF6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MTU</a:t>
                      </a:r>
                      <a:endParaRPr lang="en-US" sz="9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9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1500</a:t>
                      </a:r>
                      <a:endParaRPr lang="en-US" sz="9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9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Data cables</a:t>
                      </a:r>
                      <a:endParaRPr lang="en-US" sz="9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44</a:t>
                      </a:r>
                      <a:endParaRPr lang="en-US" sz="9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Uplink cables</a:t>
                      </a:r>
                      <a:endParaRPr lang="en-US" sz="9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9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4</a:t>
                      </a:r>
                      <a:endParaRPr lang="en-US" sz="9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9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Peer-link cables</a:t>
                      </a:r>
                      <a:endParaRPr lang="en-US" sz="9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2</a:t>
                      </a:r>
                      <a:endParaRPr lang="en-US" sz="9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Out-of-band cables</a:t>
                      </a:r>
                      <a:endParaRPr lang="en-US" sz="9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9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22</a:t>
                      </a:r>
                      <a:endParaRPr lang="en-US" sz="9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9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732520" y="4928616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65656"/>
                </a:solidFill>
                <a:latin typeface="Segoe UI"/>
                <a:ea typeface="Segoe UI"/>
                <a:cs typeface="Segoe UI"/>
              </a:defRPr>
            </a:lvl1pPr>
          </a:lstStyle>
          <a:p>
            <a:pPr algn="l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11480" y="274320"/>
            <a:ext cx="83210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3131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VLAN plan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411480" y="969264"/>
            <a:ext cx="822960" cy="41148"/>
          </a:xfrm>
          <a:prstGeom prst="rect">
            <a:avLst/>
          </a:prstGeom>
          <a:solidFill>
            <a:srgbClr val="482AF6"/>
          </a:solidFill>
          <a:ln/>
        </p:spPr>
      </p:sp>
      <p:graphicFrame>
        <p:nvGraphicFramePr>
          <p:cNvPr id="1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11480" y="1143000"/>
          <a:ext cx="8321040" cy="914400"/>
        </p:xfrm>
        <a:graphic>
          <a:graphicData uri="http://schemas.openxmlformats.org/drawingml/2006/table">
            <a:tbl>
              <a:tblPr/>
              <a:tblGrid>
                <a:gridCol w="640080"/>
                <a:gridCol w="2011680"/>
                <a:gridCol w="1371600"/>
                <a:gridCol w="548640"/>
                <a:gridCol w="3749040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FFFFF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VLAN</a:t>
                      </a:r>
                      <a:endParaRPr lang="en-US" sz="9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2AF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FFFFF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Purpose</a:t>
                      </a:r>
                      <a:endParaRPr lang="en-US" sz="9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2AF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FFFFF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Example subnet</a:t>
                      </a:r>
                      <a:endParaRPr lang="en-US" sz="9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2AF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FFFFF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MTU</a:t>
                      </a:r>
                      <a:endParaRPr lang="en-US" sz="9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2AF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FFFFF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Notes</a:t>
                      </a:r>
                      <a:endParaRPr lang="en-US" sz="9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2AF6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10</a:t>
                      </a:r>
                      <a:endParaRPr lang="en-US" sz="9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9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CVM / AHV Management</a:t>
                      </a:r>
                      <a:endParaRPr lang="en-US" sz="9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9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10.10.10.0/24</a:t>
                      </a:r>
                      <a:endParaRPr lang="en-US" sz="9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9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1500</a:t>
                      </a:r>
                      <a:endParaRPr lang="en-US" sz="9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9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CVM eth0 and AHV host management. Must be the same L2 for all nodes in a cluster.</a:t>
                      </a:r>
                      <a:endParaRPr lang="en-US" sz="9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9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20</a:t>
                      </a:r>
                      <a:endParaRPr lang="en-US" sz="9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Backplane / Storage (optional)</a:t>
                      </a:r>
                      <a:endParaRPr lang="en-US" sz="9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10.10.20.0/24</a:t>
                      </a:r>
                      <a:endParaRPr lang="en-US" sz="9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9000</a:t>
                      </a:r>
                      <a:endParaRPr lang="en-US" sz="9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Only when network segmentation for the storage backplane is enabled.</a:t>
                      </a:r>
                      <a:endParaRPr lang="en-US" sz="9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100</a:t>
                      </a:r>
                      <a:endParaRPr lang="en-US" sz="9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9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VM Guest Networks</a:t>
                      </a:r>
                      <a:endParaRPr lang="en-US" sz="9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9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10.10.100.0/22</a:t>
                      </a:r>
                      <a:endParaRPr lang="en-US" sz="9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9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1500</a:t>
                      </a:r>
                      <a:endParaRPr lang="en-US" sz="9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9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One or more guest VLANs presented to br0 as AHV networks.</a:t>
                      </a:r>
                      <a:endParaRPr lang="en-US" sz="9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9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30</a:t>
                      </a:r>
                      <a:endParaRPr lang="en-US" sz="9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Live Migration (ESXi vMotion)</a:t>
                      </a:r>
                      <a:endParaRPr lang="en-US" sz="9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10.10.30.0/24</a:t>
                      </a:r>
                      <a:endParaRPr lang="en-US" sz="9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9000</a:t>
                      </a:r>
                      <a:endParaRPr lang="en-US" sz="9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Only for ESXi clusters. AHV live migration uses the management network.</a:t>
                      </a:r>
                      <a:endParaRPr lang="en-US" sz="9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99</a:t>
                      </a:r>
                      <a:endParaRPr lang="en-US" sz="9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9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Out-of-band / IPMI</a:t>
                      </a:r>
                      <a:endParaRPr lang="en-US" sz="9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9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10.10.99.0/24</a:t>
                      </a:r>
                      <a:endParaRPr lang="en-US" sz="9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9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1500</a:t>
                      </a:r>
                      <a:endParaRPr lang="en-US" sz="9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9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IPMI / iDRAC / XCC / CIMC / iRMC. Separate physical switch recommended.</a:t>
                      </a:r>
                      <a:endParaRPr lang="en-US" sz="9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9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40</a:t>
                      </a:r>
                      <a:endParaRPr lang="en-US" sz="9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DR / Replication</a:t>
                      </a:r>
                      <a:endParaRPr lang="en-US" sz="9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10.10.40.0/24</a:t>
                      </a:r>
                      <a:endParaRPr lang="en-US" sz="9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1500</a:t>
                      </a:r>
                      <a:endParaRPr lang="en-US" sz="9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Async / NearSync / Metro replication traffic to the secondary site.</a:t>
                      </a:r>
                      <a:endParaRPr lang="en-US" sz="9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732520" y="4928616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65656"/>
                </a:solidFill>
                <a:latin typeface="Segoe UI"/>
                <a:ea typeface="Segoe UI"/>
                <a:cs typeface="Segoe UI"/>
              </a:defRPr>
            </a:lvl1pPr>
          </a:lstStyle>
          <a:p>
            <a:pPr algn="l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11480" y="274320"/>
            <a:ext cx="83210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3131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Licensing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411480" y="694944"/>
            <a:ext cx="8321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65656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NCI Pro - Per physical CPU core</a:t>
            </a:r>
            <a:endParaRPr lang="en-US" sz="1100" dirty="0"/>
          </a:p>
        </p:txBody>
      </p:sp>
      <p:sp>
        <p:nvSpPr>
          <p:cNvPr id="4" name="Shape 2"/>
          <p:cNvSpPr/>
          <p:nvPr/>
        </p:nvSpPr>
        <p:spPr>
          <a:xfrm>
            <a:off x="411480" y="969264"/>
            <a:ext cx="822960" cy="41148"/>
          </a:xfrm>
          <a:prstGeom prst="rect">
            <a:avLst/>
          </a:prstGeom>
          <a:solidFill>
            <a:srgbClr val="482AF6"/>
          </a:solidFill>
          <a:ln/>
        </p:spPr>
      </p:sp>
      <p:graphicFrame>
        <p:nvGraphicFramePr>
          <p:cNvPr id="1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11480" y="1143000"/>
          <a:ext cx="8321040" cy="914400"/>
        </p:xfrm>
        <a:graphic>
          <a:graphicData uri="http://schemas.openxmlformats.org/drawingml/2006/table">
            <a:tbl>
              <a:tblPr/>
              <a:tblGrid>
                <a:gridCol w="1737360"/>
                <a:gridCol w="2377440"/>
                <a:gridCol w="1828800"/>
                <a:gridCol w="1097280"/>
                <a:gridCol w="1280160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SKU (generic)</a:t>
                      </a:r>
                      <a:endParaRPr lang="en-US" sz="9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2AF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Product</a:t>
                      </a:r>
                      <a:endParaRPr lang="en-US" sz="9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2AF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Metric</a:t>
                      </a:r>
                      <a:endParaRPr lang="en-US" sz="9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2AF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Qty</a:t>
                      </a:r>
                      <a:endParaRPr lang="en-US" sz="9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2AF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Term</a:t>
                      </a:r>
                      <a:endParaRPr lang="en-US" sz="9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2AF6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NCI-PRO-CORE</a:t>
                      </a:r>
                      <a:endParaRPr lang="en-US" sz="9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9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NCI Pro</a:t>
                      </a:r>
                      <a:endParaRPr lang="en-US" sz="9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9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Physical CPU core</a:t>
                      </a:r>
                      <a:endParaRPr lang="en-US" sz="9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9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1,408</a:t>
                      </a:r>
                      <a:endParaRPr lang="en-US" sz="9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9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36</a:t>
                      </a:r>
                      <a:endParaRPr lang="en-US" sz="9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9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NCM-PRO-CORE</a:t>
                      </a:r>
                      <a:endParaRPr lang="en-US" sz="9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NCM Pro</a:t>
                      </a:r>
                      <a:endParaRPr lang="en-US" sz="9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Physical CPU core</a:t>
                      </a:r>
                      <a:endParaRPr lang="en-US" sz="9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1,408</a:t>
                      </a:r>
                      <a:endParaRPr lang="en-US" sz="9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36</a:t>
                      </a:r>
                      <a:endParaRPr lang="en-US" sz="9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ADVREP-ADDON</a:t>
                      </a:r>
                      <a:endParaRPr lang="en-US" sz="9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9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Advanced Replication (Advanced DR)</a:t>
                      </a:r>
                      <a:endParaRPr lang="en-US" sz="9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9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Physical CPU core</a:t>
                      </a:r>
                      <a:endParaRPr lang="en-US" sz="9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9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1,408</a:t>
                      </a:r>
                      <a:endParaRPr lang="en-US" sz="9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9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36</a:t>
                      </a:r>
                      <a:endParaRPr lang="en-US" sz="9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9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732520" y="4928616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65656"/>
                </a:solidFill>
                <a:latin typeface="Segoe UI"/>
                <a:ea typeface="Segoe UI"/>
                <a:cs typeface="Segoe UI"/>
              </a:defRPr>
            </a:lvl1pPr>
          </a:lstStyle>
          <a:p>
            <a:pPr algn="l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11480" y="274320"/>
            <a:ext cx="83210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3131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Why this edition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411480" y="969264"/>
            <a:ext cx="822960" cy="41148"/>
          </a:xfrm>
          <a:prstGeom prst="rect">
            <a:avLst/>
          </a:prstGeom>
          <a:solidFill>
            <a:srgbClr val="482AF6"/>
          </a:solidFill>
          <a:ln/>
        </p:spPr>
      </p:sp>
      <p:sp>
        <p:nvSpPr>
          <p:cNvPr id="4" name="Text 2"/>
          <p:cNvSpPr/>
          <p:nvPr/>
        </p:nvSpPr>
        <p:spPr>
          <a:xfrm>
            <a:off x="411480" y="1188720"/>
            <a:ext cx="832104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100" dirty="0">
                <a:solidFill>
                  <a:srgbClr val="13131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Data-at-rest encryption with native KMS requires NCI Pro or higher.</a:t>
            </a:r>
            <a:endParaRPr lang="en-US" sz="1100" dirty="0"/>
          </a:p>
          <a:p>
            <a:pPr marL="342900" indent="-342900">
              <a:buSzPct val="100000"/>
              <a:buChar char="•"/>
            </a:pPr>
            <a:r>
              <a:rPr lang="en-US" sz="1100" dirty="0">
                <a:solidFill>
                  <a:srgbClr val="13131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Cluster of 22 nodes exceeds the 12-node NCI Starter limit.</a:t>
            </a:r>
            <a:endParaRPr lang="en-US" sz="1100" dirty="0"/>
          </a:p>
          <a:p>
            <a:pPr marL="342900" indent="-342900">
              <a:buSzPct val="100000"/>
              <a:buChar char="•"/>
            </a:pPr>
            <a:r>
              <a:rPr lang="en-US" sz="1100" dirty="0">
                <a:solidFill>
                  <a:srgbClr val="13131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Multi-site Async / MST replication requires NCI Pro.</a:t>
            </a:r>
            <a:endParaRPr lang="en-US" sz="1100" dirty="0"/>
          </a:p>
        </p:txBody>
      </p:sp>
      <p:graphicFrame>
        <p:nvGraphicFramePr>
          <p:cNvPr id="1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11480" y="2788920"/>
          <a:ext cx="8321040" cy="914400"/>
        </p:xfrm>
        <a:graphic>
          <a:graphicData uri="http://schemas.openxmlformats.org/drawingml/2006/table">
            <a:tbl>
              <a:tblPr/>
              <a:tblGrid>
                <a:gridCol w="1188720"/>
                <a:gridCol w="1371600"/>
                <a:gridCol w="1097280"/>
                <a:gridCol w="4663440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b="1" dirty="0">
                          <a:solidFill>
                            <a:srgbClr val="FFFFF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Edition</a:t>
                      </a:r>
                      <a:endParaRPr lang="en-US" sz="8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2AF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b="1" dirty="0">
                          <a:solidFill>
                            <a:srgbClr val="FFFFF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Licensing metric</a:t>
                      </a:r>
                      <a:endParaRPr lang="en-US" sz="8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2AF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b="1" dirty="0">
                          <a:solidFill>
                            <a:srgbClr val="FFFFF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Max cluster size</a:t>
                      </a:r>
                      <a:endParaRPr lang="en-US" sz="8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2AF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b="1" dirty="0">
                          <a:solidFill>
                            <a:srgbClr val="FFFFF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Key capabilities</a:t>
                      </a:r>
                      <a:endParaRPr lang="en-US" sz="8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2AF6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NCI Starter</a:t>
                      </a:r>
                      <a:endParaRPr lang="en-US" sz="8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9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Per physical CPU core</a:t>
                      </a:r>
                      <a:endParaRPr lang="en-US" sz="8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9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12 nodes</a:t>
                      </a:r>
                      <a:endParaRPr lang="en-US" sz="8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9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AOS distributed storage + AHV hypervisor; Prism Element management, REST APIs, Lifecycle Manager (LCM); Nutanix Insights / Pulse; Native async Disaster Recovery, VM snapshots (1-hour minimum RPO)</a:t>
                      </a:r>
                      <a:endParaRPr lang="en-US" sz="8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9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NCI Pro</a:t>
                      </a:r>
                      <a:endParaRPr lang="en-US" sz="8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Per physical CPU core</a:t>
                      </a:r>
                      <a:endParaRPr lang="en-US" sz="8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No limit</a:t>
                      </a:r>
                      <a:endParaRPr lang="en-US" sz="8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Everything in Starter; Tunable redundancy - RF2 and RF3; Erasure Coding (EC-X) capacity optimisation; Data-at-rest encryption + native KMS (included from 7.3)</a:t>
                      </a:r>
                      <a:endParaRPr lang="en-US" sz="8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NCI Ultimate</a:t>
                      </a:r>
                      <a:endParaRPr lang="en-US" sz="8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9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Per physical CPU core</a:t>
                      </a:r>
                      <a:endParaRPr lang="en-US" sz="8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9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No limit</a:t>
                      </a:r>
                      <a:endParaRPr lang="en-US" sz="8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9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Everything in Pro; Advanced Replication - Metro Availability, Synchronous and NearSync (RPO = 0); Cross-cluster live migration; Runbook automation / orchestrated DR</a:t>
                      </a:r>
                      <a:endParaRPr lang="en-US" sz="8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9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732520" y="4928616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65656"/>
                </a:solidFill>
                <a:latin typeface="Segoe UI"/>
                <a:ea typeface="Segoe UI"/>
                <a:cs typeface="Segoe UI"/>
              </a:defRPr>
            </a:lvl1pPr>
          </a:lstStyle>
          <a:p>
            <a:pPr algn="l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11480" y="274320"/>
            <a:ext cx="83210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3131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Growth projection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411480" y="694944"/>
            <a:ext cx="8321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65656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12% compound growth per year</a:t>
            </a:r>
            <a:endParaRPr lang="en-US" sz="1100" dirty="0"/>
          </a:p>
        </p:txBody>
      </p:sp>
      <p:sp>
        <p:nvSpPr>
          <p:cNvPr id="4" name="Shape 2"/>
          <p:cNvSpPr/>
          <p:nvPr/>
        </p:nvSpPr>
        <p:spPr>
          <a:xfrm>
            <a:off x="411480" y="969264"/>
            <a:ext cx="822960" cy="41148"/>
          </a:xfrm>
          <a:prstGeom prst="rect">
            <a:avLst/>
          </a:prstGeom>
          <a:solidFill>
            <a:srgbClr val="482AF6"/>
          </a:solidFill>
          <a:ln/>
        </p:spPr>
      </p:sp>
      <p:graphicFrame>
        <p:nvGraphicFramePr>
          <p:cNvPr id="1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0" y="1188720"/>
          <a:ext cx="32004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1280160"/>
                <a:gridCol w="1005840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Year</a:t>
                      </a:r>
                      <a:endParaRPr lang="en-US" sz="10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2AF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Data (TiB)</a:t>
                      </a:r>
                      <a:endParaRPr lang="en-US" sz="10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2AF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Nodes</a:t>
                      </a:r>
                      <a:endParaRPr lang="en-US" sz="10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2AF6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0</a:t>
                      </a:r>
                      <a:endParaRPr lang="en-US" sz="10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9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73.4</a:t>
                      </a:r>
                      <a:endParaRPr lang="en-US" sz="10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9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16</a:t>
                      </a:r>
                      <a:endParaRPr lang="en-US" sz="10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9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1</a:t>
                      </a:r>
                      <a:endParaRPr lang="en-US" sz="10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82.2</a:t>
                      </a:r>
                      <a:endParaRPr lang="en-US" sz="10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18</a:t>
                      </a:r>
                      <a:endParaRPr lang="en-US" sz="10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2</a:t>
                      </a:r>
                      <a:endParaRPr lang="en-US" sz="10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9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92.0</a:t>
                      </a:r>
                      <a:endParaRPr lang="en-US" sz="10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9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20</a:t>
                      </a:r>
                      <a:endParaRPr lang="en-US" sz="10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9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3</a:t>
                      </a:r>
                      <a:endParaRPr lang="en-US" sz="10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103.1</a:t>
                      </a:r>
                      <a:endParaRPr lang="en-US" sz="10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22</a:t>
                      </a:r>
                      <a:endParaRPr lang="en-US" sz="10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4</a:t>
                      </a:r>
                      <a:endParaRPr lang="en-US" sz="10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9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115.5</a:t>
                      </a:r>
                      <a:endParaRPr lang="en-US" sz="10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9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25</a:t>
                      </a:r>
                      <a:endParaRPr lang="en-US" sz="10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9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5</a:t>
                      </a:r>
                      <a:endParaRPr lang="en-US" sz="10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129.3</a:t>
                      </a:r>
                      <a:endParaRPr lang="en-US" sz="10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28</a:t>
                      </a:r>
                      <a:endParaRPr lang="en-US" sz="10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732520" y="4928616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65656"/>
                </a:solidFill>
                <a:latin typeface="Segoe UI"/>
                <a:ea typeface="Segoe UI"/>
                <a:cs typeface="Segoe UI"/>
              </a:defRPr>
            </a:lvl1pPr>
          </a:lstStyle>
          <a:p>
            <a:pPr algn="l"/>
            <a:fld id="{F7021451-1387-4CA6-816F-3879F97B5CBC}" type="slidenum">
              <a:rPr b="0" lang="en-US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11480" y="274320"/>
            <a:ext cx="83210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3131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Nutanix best practices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411480" y="694944"/>
            <a:ext cx="8321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65656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Server Virtualisation</a:t>
            </a:r>
            <a:endParaRPr lang="en-US" sz="1100" dirty="0"/>
          </a:p>
        </p:txBody>
      </p:sp>
      <p:sp>
        <p:nvSpPr>
          <p:cNvPr id="4" name="Shape 2"/>
          <p:cNvSpPr/>
          <p:nvPr/>
        </p:nvSpPr>
        <p:spPr>
          <a:xfrm>
            <a:off x="411480" y="969264"/>
            <a:ext cx="822960" cy="41148"/>
          </a:xfrm>
          <a:prstGeom prst="rect">
            <a:avLst/>
          </a:prstGeom>
          <a:solidFill>
            <a:srgbClr val="482AF6"/>
          </a:solidFill>
          <a:ln/>
        </p:spPr>
      </p:sp>
      <p:sp>
        <p:nvSpPr>
          <p:cNvPr id="5" name="Text 3"/>
          <p:cNvSpPr/>
          <p:nvPr/>
        </p:nvSpPr>
        <p:spPr>
          <a:xfrm>
            <a:off x="411480" y="1188720"/>
            <a:ext cx="8321040" cy="3566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ct val="120000"/>
              </a:lnSpc>
              <a:buSzPct val="100000"/>
              <a:buChar char="•"/>
            </a:pPr>
            <a:r>
              <a:rPr lang="en-US" sz="1050" dirty="0">
                <a:solidFill>
                  <a:srgbClr val="13131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Size every RF2 cluster for N+1 on BOTH compute and storage so a failed node can be fully rebuilt and its VMs restarted.</a:t>
            </a:r>
            <a:endParaRPr lang="en-US" sz="1050" dirty="0"/>
          </a:p>
          <a:p>
            <a:pPr marL="342900" indent="-342900">
              <a:lnSpc>
                <a:spcPct val="120000"/>
              </a:lnSpc>
              <a:buSzPct val="100000"/>
              <a:buChar char="•"/>
            </a:pPr>
            <a:r>
              <a:rPr lang="en-US" sz="1050" dirty="0">
                <a:solidFill>
                  <a:srgbClr val="13131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Minimum 3 nodes for RF2. Use RF3 (minimum 5 nodes) where a double failure must be survivable.</a:t>
            </a:r>
            <a:endParaRPr lang="en-US" sz="1050" dirty="0"/>
          </a:p>
          <a:p>
            <a:pPr marL="342900" indent="-342900">
              <a:lnSpc>
                <a:spcPct val="120000"/>
              </a:lnSpc>
              <a:buSzPct val="100000"/>
              <a:buChar char="•"/>
            </a:pPr>
            <a:r>
              <a:rPr lang="en-US" sz="1050" dirty="0">
                <a:solidFill>
                  <a:srgbClr val="13131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Keep a uniform node model inside a cluster; mixed models are supported but the cluster inherits the lowest common capability.</a:t>
            </a:r>
            <a:endParaRPr lang="en-US" sz="1050" dirty="0"/>
          </a:p>
          <a:p>
            <a:pPr marL="342900" indent="-342900">
              <a:lnSpc>
                <a:spcPct val="120000"/>
              </a:lnSpc>
              <a:buSzPct val="100000"/>
              <a:buChar char="•"/>
            </a:pPr>
            <a:r>
              <a:rPr lang="en-US" sz="1050" dirty="0">
                <a:solidFill>
                  <a:srgbClr val="13131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Default CVM allocation is 12 vCPU / 32 GB RAM. All CVM vCPUs must fit inside a single NUMA socket.</a:t>
            </a:r>
            <a:endParaRPr lang="en-US" sz="1050" dirty="0"/>
          </a:p>
          <a:p>
            <a:pPr marL="342900" indent="-342900">
              <a:lnSpc>
                <a:spcPct val="120000"/>
              </a:lnSpc>
              <a:buSzPct val="100000"/>
              <a:buChar char="•"/>
            </a:pPr>
            <a:r>
              <a:rPr lang="en-US" sz="1050" dirty="0">
                <a:solidFill>
                  <a:srgbClr val="13131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Do not exceed roughly 4:1 vCPU-to-physical-core for general server workloads before validating with real utilisation data.</a:t>
            </a:r>
            <a:endParaRPr lang="en-US" sz="1050" dirty="0"/>
          </a:p>
          <a:p>
            <a:pPr marL="342900" indent="-342900">
              <a:lnSpc>
                <a:spcPct val="120000"/>
              </a:lnSpc>
              <a:buSzPct val="100000"/>
              <a:buChar char="•"/>
            </a:pPr>
            <a:r>
              <a:rPr lang="en-US" sz="1050" dirty="0">
                <a:solidFill>
                  <a:srgbClr val="13131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Enable inline compression on all containers; it is on by default and costs almost nothing on modern CPUs.</a:t>
            </a:r>
            <a:endParaRPr lang="en-US" sz="1050" dirty="0"/>
          </a:p>
          <a:p>
            <a:pPr marL="342900" indent="-342900">
              <a:lnSpc>
                <a:spcPct val="120000"/>
              </a:lnSpc>
              <a:buSzPct val="100000"/>
              <a:buChar char="•"/>
            </a:pPr>
            <a:r>
              <a:rPr lang="en-US" sz="1050" dirty="0">
                <a:solidFill>
                  <a:srgbClr val="13131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Use one storage container per policy (compression/EC/encryption), not one per application.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732520" y="4928616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65656"/>
                </a:solidFill>
                <a:latin typeface="Segoe UI"/>
                <a:ea typeface="Segoe UI"/>
                <a:cs typeface="Segoe UI"/>
              </a:defRPr>
            </a:lvl1pPr>
          </a:lstStyle>
          <a:p>
            <a:pPr algn="l"/>
            <a:fld id="{F7021451-1387-4CA6-816F-3879F97B5CBC}" type="slidenum">
              <a:rPr b="0" lang="en-US"/>
              <a:t>17</a:t>
            </a:fld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11480" y="274320"/>
            <a:ext cx="83210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3131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Nutanix best practices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411480" y="694944"/>
            <a:ext cx="8321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65656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VDI / End-User Computing</a:t>
            </a:r>
            <a:endParaRPr lang="en-US" sz="1100" dirty="0"/>
          </a:p>
        </p:txBody>
      </p:sp>
      <p:sp>
        <p:nvSpPr>
          <p:cNvPr id="4" name="Shape 2"/>
          <p:cNvSpPr/>
          <p:nvPr/>
        </p:nvSpPr>
        <p:spPr>
          <a:xfrm>
            <a:off x="411480" y="969264"/>
            <a:ext cx="822960" cy="41148"/>
          </a:xfrm>
          <a:prstGeom prst="rect">
            <a:avLst/>
          </a:prstGeom>
          <a:solidFill>
            <a:srgbClr val="482AF6"/>
          </a:solidFill>
          <a:ln/>
        </p:spPr>
      </p:sp>
      <p:sp>
        <p:nvSpPr>
          <p:cNvPr id="5" name="Text 3"/>
          <p:cNvSpPr/>
          <p:nvPr/>
        </p:nvSpPr>
        <p:spPr>
          <a:xfrm>
            <a:off x="411480" y="1188720"/>
            <a:ext cx="8321040" cy="3566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ct val="120000"/>
              </a:lnSpc>
              <a:buSzPct val="100000"/>
              <a:buChar char="•"/>
            </a:pPr>
            <a:r>
              <a:rPr lang="en-US" sz="1050" dirty="0">
                <a:solidFill>
                  <a:srgbClr val="13131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All-flash is strongly recommended for VDI; boot and logon storms are latency-bound, not capacity-bound.</a:t>
            </a:r>
            <a:endParaRPr lang="en-US" sz="1050" dirty="0"/>
          </a:p>
          <a:p>
            <a:pPr marL="342900" indent="-342900">
              <a:lnSpc>
                <a:spcPct val="120000"/>
              </a:lnSpc>
              <a:buSzPct val="100000"/>
              <a:buChar char="•"/>
            </a:pPr>
            <a:r>
              <a:rPr lang="en-US" sz="1050" dirty="0">
                <a:solidFill>
                  <a:srgbClr val="13131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If performance-tier deduplication is enabled, raise CVM memory to 24 GB minimum; inline compression alone needs 16 GB.</a:t>
            </a:r>
            <a:endParaRPr lang="en-US" sz="1050" dirty="0"/>
          </a:p>
          <a:p>
            <a:pPr marL="342900" indent="-342900">
              <a:lnSpc>
                <a:spcPct val="120000"/>
              </a:lnSpc>
              <a:buSzPct val="100000"/>
              <a:buChar char="•"/>
            </a:pPr>
            <a:r>
              <a:rPr lang="en-US" sz="1050" dirty="0">
                <a:solidFill>
                  <a:srgbClr val="13131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Typical density planning: 6:1 vCPU-to-core for knowledge workers, 4:1 for power users, 8:1+ only for task workers.</a:t>
            </a:r>
            <a:endParaRPr lang="en-US" sz="1050" dirty="0"/>
          </a:p>
          <a:p>
            <a:pPr marL="342900" indent="-342900">
              <a:lnSpc>
                <a:spcPct val="120000"/>
              </a:lnSpc>
              <a:buSzPct val="100000"/>
              <a:buChar char="•"/>
            </a:pPr>
            <a:r>
              <a:rPr lang="en-US" sz="1050" dirty="0">
                <a:solidFill>
                  <a:srgbClr val="13131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Size for a 20-25% CPU headroom so a boot storm or a node failure does not saturate the surviving hosts.</a:t>
            </a:r>
            <a:endParaRPr lang="en-US" sz="1050" dirty="0"/>
          </a:p>
          <a:p>
            <a:pPr marL="342900" indent="-342900">
              <a:lnSpc>
                <a:spcPct val="120000"/>
              </a:lnSpc>
              <a:buSzPct val="100000"/>
              <a:buChar char="•"/>
            </a:pPr>
            <a:r>
              <a:rPr lang="en-US" sz="1050" dirty="0">
                <a:solidFill>
                  <a:srgbClr val="13131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Use instant/linked clones so Nutanix deduplication and Shadow Clones can serve the golden image from every node.</a:t>
            </a:r>
            <a:endParaRPr lang="en-US" sz="1050" dirty="0"/>
          </a:p>
          <a:p>
            <a:pPr marL="342900" indent="-342900">
              <a:lnSpc>
                <a:spcPct val="120000"/>
              </a:lnSpc>
              <a:buSzPct val="100000"/>
              <a:buChar char="•"/>
            </a:pPr>
            <a:r>
              <a:rPr lang="en-US" sz="1050" dirty="0">
                <a:solidFill>
                  <a:srgbClr val="13131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Separate the VDI cluster from server workloads when the desktop count exceeds roughly 1,000 seats.</a:t>
            </a:r>
            <a:endParaRPr lang="en-US" sz="1050" dirty="0"/>
          </a:p>
          <a:p>
            <a:pPr marL="342900" indent="-342900">
              <a:lnSpc>
                <a:spcPct val="120000"/>
              </a:lnSpc>
              <a:buSzPct val="100000"/>
              <a:buChar char="•"/>
            </a:pPr>
            <a:r>
              <a:rPr lang="en-US" sz="1050" dirty="0">
                <a:solidFill>
                  <a:srgbClr val="13131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For vGPU-backed desktops select a GPU-capable platform and NCI Pro or higher (vGPU is a Pro feature).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732520" y="4928616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65656"/>
                </a:solidFill>
                <a:latin typeface="Segoe UI"/>
                <a:ea typeface="Segoe UI"/>
                <a:cs typeface="Segoe UI"/>
              </a:defRPr>
            </a:lvl1pPr>
          </a:lstStyle>
          <a:p>
            <a:pPr algn="l"/>
            <a:fld id="{F7021451-1387-4CA6-816F-3879F97B5CBC}" type="slidenum">
              <a:rPr b="0" lang="en-US"/>
              <a:t>18</a:t>
            </a:fld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11480" y="274320"/>
            <a:ext cx="83210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3131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Nutanix best practices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411480" y="694944"/>
            <a:ext cx="8321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65656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Databases &amp; Business Critical Apps (1)</a:t>
            </a:r>
            <a:endParaRPr lang="en-US" sz="1100" dirty="0"/>
          </a:p>
        </p:txBody>
      </p:sp>
      <p:sp>
        <p:nvSpPr>
          <p:cNvPr id="4" name="Shape 2"/>
          <p:cNvSpPr/>
          <p:nvPr/>
        </p:nvSpPr>
        <p:spPr>
          <a:xfrm>
            <a:off x="411480" y="969264"/>
            <a:ext cx="822960" cy="41148"/>
          </a:xfrm>
          <a:prstGeom prst="rect">
            <a:avLst/>
          </a:prstGeom>
          <a:solidFill>
            <a:srgbClr val="482AF6"/>
          </a:solidFill>
          <a:ln/>
        </p:spPr>
      </p:sp>
      <p:sp>
        <p:nvSpPr>
          <p:cNvPr id="5" name="Text 3"/>
          <p:cNvSpPr/>
          <p:nvPr/>
        </p:nvSpPr>
        <p:spPr>
          <a:xfrm>
            <a:off x="411480" y="1188720"/>
            <a:ext cx="8321040" cy="3566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ct val="120000"/>
              </a:lnSpc>
              <a:buSzPct val="100000"/>
              <a:buChar char="•"/>
            </a:pPr>
            <a:r>
              <a:rPr lang="en-US" sz="1050" dirty="0">
                <a:solidFill>
                  <a:srgbClr val="13131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Nutanix recommends 16 vCPU and 64 GB RAM for the CVM on storage-heavy database nodes (minimum 12 vCPU).</a:t>
            </a:r>
            <a:endParaRPr lang="en-US" sz="1050" dirty="0"/>
          </a:p>
          <a:p>
            <a:pPr marL="342900" indent="-342900">
              <a:lnSpc>
                <a:spcPct val="120000"/>
              </a:lnSpc>
              <a:buSzPct val="100000"/>
              <a:buChar char="•"/>
            </a:pPr>
            <a:r>
              <a:rPr lang="en-US" sz="1050" dirty="0">
                <a:solidFill>
                  <a:srgbClr val="13131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Increase CVM memory to 64 GB for heavy I/O to enlarge the metadata cache and reduce latency.</a:t>
            </a:r>
            <a:endParaRPr lang="en-US" sz="1050" dirty="0"/>
          </a:p>
          <a:p>
            <a:pPr marL="342900" indent="-342900">
              <a:lnSpc>
                <a:spcPct val="120000"/>
              </a:lnSpc>
              <a:buSzPct val="100000"/>
              <a:buChar char="•"/>
            </a:pPr>
            <a:r>
              <a:rPr lang="en-US" sz="1050" dirty="0">
                <a:solidFill>
                  <a:srgbClr val="13131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All CVM vCPUs must fit within a single socket - do not assign more vCPUs than the cores available on one socket.</a:t>
            </a:r>
            <a:endParaRPr lang="en-US" sz="1050" dirty="0"/>
          </a:p>
          <a:p>
            <a:pPr marL="342900" indent="-342900">
              <a:lnSpc>
                <a:spcPct val="120000"/>
              </a:lnSpc>
              <a:buSzPct val="100000"/>
              <a:buChar char="•"/>
            </a:pPr>
            <a:r>
              <a:rPr lang="en-US" sz="1050" dirty="0">
                <a:solidFill>
                  <a:srgbClr val="13131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Do not enable deduplication for database containers; enable inline compression instead.</a:t>
            </a:r>
            <a:endParaRPr lang="en-US" sz="1050" dirty="0"/>
          </a:p>
          <a:p>
            <a:pPr marL="342900" indent="-342900">
              <a:lnSpc>
                <a:spcPct val="120000"/>
              </a:lnSpc>
              <a:buSzPct val="100000"/>
              <a:buChar char="•"/>
            </a:pPr>
            <a:r>
              <a:rPr lang="en-US" sz="1050" dirty="0">
                <a:solidFill>
                  <a:srgbClr val="13131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Keep vCPU-to-core at or below 2:1 for tier-1 databases, and 1:1 for licence-bound or latency-critical instances.</a:t>
            </a:r>
            <a:endParaRPr lang="en-US" sz="1050" dirty="0"/>
          </a:p>
          <a:p>
            <a:pPr marL="342900" indent="-342900">
              <a:lnSpc>
                <a:spcPct val="120000"/>
              </a:lnSpc>
              <a:buSzPct val="100000"/>
              <a:buChar char="•"/>
            </a:pPr>
            <a:r>
              <a:rPr lang="en-US" sz="1050" dirty="0">
                <a:solidFill>
                  <a:srgbClr val="13131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Use all-flash / NVMe platforms and keep the cluster below 75% storage utilisation for consistent latency.</a:t>
            </a:r>
            <a:endParaRPr lang="en-US" sz="1050" dirty="0"/>
          </a:p>
          <a:p>
            <a:pPr marL="342900" indent="-342900">
              <a:lnSpc>
                <a:spcPct val="120000"/>
              </a:lnSpc>
              <a:buSzPct val="100000"/>
              <a:buChar char="•"/>
            </a:pPr>
            <a:r>
              <a:rPr lang="en-US" sz="1050" dirty="0">
                <a:solidFill>
                  <a:srgbClr val="13131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Align database VM vCPU counts to the physical core and NUMA topology of the node to avoid vNUMA fragmentation.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732520" y="4928616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65656"/>
                </a:solidFill>
                <a:latin typeface="Segoe UI"/>
                <a:ea typeface="Segoe UI"/>
                <a:cs typeface="Segoe UI"/>
              </a:defRPr>
            </a:lvl1pPr>
          </a:lstStyle>
          <a:p>
            <a:pPr algn="l"/>
            <a:fld id="{F7021451-1387-4CA6-816F-3879F97B5CBC}" type="slidenum">
              <a:rPr b="0" lang="en-US"/>
              <a:t>19</a:t>
            </a:fld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11480" y="274320"/>
            <a:ext cx="83210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3131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Nutanix best practices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411480" y="694944"/>
            <a:ext cx="8321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65656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Databases &amp; Business Critical Apps (2)</a:t>
            </a:r>
            <a:endParaRPr lang="en-US" sz="1100" dirty="0"/>
          </a:p>
        </p:txBody>
      </p:sp>
      <p:sp>
        <p:nvSpPr>
          <p:cNvPr id="4" name="Shape 2"/>
          <p:cNvSpPr/>
          <p:nvPr/>
        </p:nvSpPr>
        <p:spPr>
          <a:xfrm>
            <a:off x="411480" y="969264"/>
            <a:ext cx="822960" cy="41148"/>
          </a:xfrm>
          <a:prstGeom prst="rect">
            <a:avLst/>
          </a:prstGeom>
          <a:solidFill>
            <a:srgbClr val="482AF6"/>
          </a:solidFill>
          <a:ln/>
        </p:spPr>
      </p:sp>
      <p:sp>
        <p:nvSpPr>
          <p:cNvPr id="5" name="Text 3"/>
          <p:cNvSpPr/>
          <p:nvPr/>
        </p:nvSpPr>
        <p:spPr>
          <a:xfrm>
            <a:off x="411480" y="1188720"/>
            <a:ext cx="8321040" cy="3566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ct val="120000"/>
              </a:lnSpc>
              <a:buSzPct val="100000"/>
              <a:buChar char="•"/>
            </a:pPr>
            <a:r>
              <a:rPr lang="en-US" sz="1050" dirty="0">
                <a:solidFill>
                  <a:srgbClr val="13131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Consider Nutanix Database Service (NDB) for provisioning, patching and copy-data management.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732520" y="4928616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65656"/>
                </a:solidFill>
                <a:latin typeface="Segoe UI"/>
                <a:ea typeface="Segoe UI"/>
                <a:cs typeface="Segoe UI"/>
              </a:defRPr>
            </a:lvl1pPr>
          </a:lstStyle>
          <a:p>
            <a:pPr algn="l"/>
            <a:fld id="{F7021451-1387-4CA6-816F-3879F97B5CBC}" type="slidenum">
              <a:rPr b="0" lang="en-US"/>
              <a:t>20</a:t>
            </a:fld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11480" y="274320"/>
            <a:ext cx="83210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3131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Nutanix best practices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411480" y="694944"/>
            <a:ext cx="8321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65656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Private Cloud / Mixed Workload</a:t>
            </a:r>
            <a:endParaRPr lang="en-US" sz="1100" dirty="0"/>
          </a:p>
        </p:txBody>
      </p:sp>
      <p:sp>
        <p:nvSpPr>
          <p:cNvPr id="4" name="Shape 2"/>
          <p:cNvSpPr/>
          <p:nvPr/>
        </p:nvSpPr>
        <p:spPr>
          <a:xfrm>
            <a:off x="411480" y="969264"/>
            <a:ext cx="822960" cy="41148"/>
          </a:xfrm>
          <a:prstGeom prst="rect">
            <a:avLst/>
          </a:prstGeom>
          <a:solidFill>
            <a:srgbClr val="482AF6"/>
          </a:solidFill>
          <a:ln/>
        </p:spPr>
      </p:sp>
      <p:sp>
        <p:nvSpPr>
          <p:cNvPr id="5" name="Text 3"/>
          <p:cNvSpPr/>
          <p:nvPr/>
        </p:nvSpPr>
        <p:spPr>
          <a:xfrm>
            <a:off x="411480" y="1188720"/>
            <a:ext cx="8321040" cy="3566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ct val="120000"/>
              </a:lnSpc>
              <a:buSzPct val="100000"/>
              <a:buChar char="•"/>
            </a:pPr>
            <a:r>
              <a:rPr lang="en-US" sz="1050" dirty="0">
                <a:solidFill>
                  <a:srgbClr val="13131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Use Nutanix Cloud Manager (NCM) for capacity planning, rightsizing, showback and self-service.</a:t>
            </a:r>
            <a:endParaRPr lang="en-US" sz="1050" dirty="0"/>
          </a:p>
          <a:p>
            <a:pPr marL="342900" indent="-342900">
              <a:lnSpc>
                <a:spcPct val="120000"/>
              </a:lnSpc>
              <a:buSzPct val="100000"/>
              <a:buChar char="•"/>
            </a:pPr>
            <a:r>
              <a:rPr lang="en-US" sz="1050" dirty="0">
                <a:solidFill>
                  <a:srgbClr val="13131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Separate clusters by lifecycle (prod / non-prod) rather than by application where possible.</a:t>
            </a:r>
            <a:endParaRPr lang="en-US" sz="1050" dirty="0"/>
          </a:p>
          <a:p>
            <a:pPr marL="342900" indent="-342900">
              <a:lnSpc>
                <a:spcPct val="120000"/>
              </a:lnSpc>
              <a:buSzPct val="100000"/>
              <a:buChar char="•"/>
            </a:pPr>
            <a:r>
              <a:rPr lang="en-US" sz="1050" dirty="0">
                <a:solidFill>
                  <a:srgbClr val="13131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Standardise on one or two node models to keep LCM, spares and licensing simple.</a:t>
            </a:r>
            <a:endParaRPr lang="en-US" sz="1050" dirty="0"/>
          </a:p>
          <a:p>
            <a:pPr marL="342900" indent="-342900">
              <a:lnSpc>
                <a:spcPct val="120000"/>
              </a:lnSpc>
              <a:buSzPct val="100000"/>
              <a:buChar char="•"/>
            </a:pPr>
            <a:r>
              <a:rPr lang="en-US" sz="1050" dirty="0">
                <a:solidFill>
                  <a:srgbClr val="13131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Reserve 20-25% CPU and RAM headroom so rightsizing and burst do not push the cluster into contention.</a:t>
            </a:r>
            <a:endParaRPr lang="en-US" sz="1050" dirty="0"/>
          </a:p>
          <a:p>
            <a:pPr marL="342900" indent="-342900">
              <a:lnSpc>
                <a:spcPct val="120000"/>
              </a:lnSpc>
              <a:buSzPct val="100000"/>
              <a:buChar char="•"/>
            </a:pPr>
            <a:r>
              <a:rPr lang="en-US" sz="1050" dirty="0">
                <a:solidFill>
                  <a:srgbClr val="13131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Use categories and Flow Network Security for tenant isolation (Ultimate, or Pro plus the Security add-on).</a:t>
            </a:r>
            <a:endParaRPr lang="en-US" sz="1050" dirty="0"/>
          </a:p>
          <a:p>
            <a:pPr marL="342900" indent="-342900">
              <a:lnSpc>
                <a:spcPct val="120000"/>
              </a:lnSpc>
              <a:buSzPct val="100000"/>
              <a:buChar char="•"/>
            </a:pPr>
            <a:r>
              <a:rPr lang="en-US" sz="1050" dirty="0">
                <a:solidFill>
                  <a:srgbClr val="13131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Deploy Prism Central as a scale-out 3-VM instance for production private cloud.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732520" y="4928616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65656"/>
                </a:solidFill>
                <a:latin typeface="Segoe UI"/>
                <a:ea typeface="Segoe UI"/>
                <a:cs typeface="Segoe UI"/>
              </a:defRPr>
            </a:lvl1pPr>
          </a:lstStyle>
          <a:p>
            <a:pPr algn="l"/>
            <a:fld id="{F7021451-1387-4CA6-816F-3879F97B5CBC}" type="slidenum">
              <a:rPr b="0" lang="en-US"/>
              <a:t>21</a:t>
            </a:fld>
            <a:endParaRPr 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11480" y="274320"/>
            <a:ext cx="83210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3131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Nutanix best practices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411480" y="694944"/>
            <a:ext cx="8321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65656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Cross-cutting Nutanix design rules (1)</a:t>
            </a:r>
            <a:endParaRPr lang="en-US" sz="1100" dirty="0"/>
          </a:p>
        </p:txBody>
      </p:sp>
      <p:sp>
        <p:nvSpPr>
          <p:cNvPr id="4" name="Shape 2"/>
          <p:cNvSpPr/>
          <p:nvPr/>
        </p:nvSpPr>
        <p:spPr>
          <a:xfrm>
            <a:off x="411480" y="969264"/>
            <a:ext cx="822960" cy="41148"/>
          </a:xfrm>
          <a:prstGeom prst="rect">
            <a:avLst/>
          </a:prstGeom>
          <a:solidFill>
            <a:srgbClr val="482AF6"/>
          </a:solidFill>
          <a:ln/>
        </p:spPr>
      </p:sp>
      <p:sp>
        <p:nvSpPr>
          <p:cNvPr id="5" name="Text 3"/>
          <p:cNvSpPr/>
          <p:nvPr/>
        </p:nvSpPr>
        <p:spPr>
          <a:xfrm>
            <a:off x="411480" y="1188720"/>
            <a:ext cx="8321040" cy="3566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ct val="120000"/>
              </a:lnSpc>
              <a:buSzPct val="100000"/>
              <a:buChar char="•"/>
            </a:pPr>
            <a:r>
              <a:rPr lang="en-US" sz="1050" dirty="0">
                <a:solidFill>
                  <a:srgbClr val="13131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Cluster resiliency: RF2 requires a minimum of 3 nodes; RF3 requires a minimum of 5 nodes. Size N+1 (or N+2 for RF3) so a failed node's VMs restart and its data re-protects.</a:t>
            </a:r>
            <a:endParaRPr lang="en-US" sz="1050" dirty="0"/>
          </a:p>
          <a:p>
            <a:pPr marL="342900" indent="-342900">
              <a:lnSpc>
                <a:spcPct val="120000"/>
              </a:lnSpc>
              <a:buSzPct val="100000"/>
              <a:buChar char="•"/>
            </a:pPr>
            <a:r>
              <a:rPr lang="en-US" sz="1050" dirty="0">
                <a:solidFill>
                  <a:srgbClr val="13131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Storage headroom: Keep steady-state utilisation at or below the configured ceiling. Nutanix flags Data Resiliency as critical when free space drops below the capacity needed to rebuild a node.</a:t>
            </a:r>
            <a:endParaRPr lang="en-US" sz="1050" dirty="0"/>
          </a:p>
          <a:p>
            <a:pPr marL="342900" indent="-342900">
              <a:lnSpc>
                <a:spcPct val="120000"/>
              </a:lnSpc>
              <a:buSzPct val="100000"/>
              <a:buChar char="•"/>
            </a:pPr>
            <a:r>
              <a:rPr lang="en-US" sz="1050" dirty="0">
                <a:solidFill>
                  <a:srgbClr val="13131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CVM: Every node runs a Controller VM. Reserve its vCPU and RAM out of usable host capacity - the default is 12 vCPU / 32 GB, rising to 16 vCPU / 64 GB for database-heavy nodes.</a:t>
            </a:r>
            <a:endParaRPr lang="en-US" sz="1050" dirty="0"/>
          </a:p>
          <a:p>
            <a:pPr marL="342900" indent="-342900">
              <a:lnSpc>
                <a:spcPct val="120000"/>
              </a:lnSpc>
              <a:buSzPct val="100000"/>
              <a:buChar char="•"/>
            </a:pPr>
            <a:r>
              <a:rPr lang="en-US" sz="1050" dirty="0">
                <a:solidFill>
                  <a:srgbClr val="13131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NUMA: All CVM vCPUs must fit inside one physical socket. Do not assign more CVM vCPUs than the cores available on a single socket.</a:t>
            </a:r>
            <a:endParaRPr lang="en-US" sz="1050" dirty="0"/>
          </a:p>
          <a:p>
            <a:pPr marL="342900" indent="-342900">
              <a:lnSpc>
                <a:spcPct val="120000"/>
              </a:lnSpc>
              <a:buSzPct val="100000"/>
              <a:buChar char="•"/>
            </a:pPr>
            <a:r>
              <a:rPr lang="en-US" sz="1050" dirty="0">
                <a:solidFill>
                  <a:srgbClr val="13131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Data efficiency: Inline compression should be on everywhere. Deduplication suits VDI and backup, not databases. EC-X suits cold data and needs 4+ nodes (6+ recommended).</a:t>
            </a:r>
            <a:endParaRPr lang="en-US" sz="1050" dirty="0"/>
          </a:p>
          <a:p>
            <a:pPr marL="342900" indent="-342900">
              <a:lnSpc>
                <a:spcPct val="120000"/>
              </a:lnSpc>
              <a:buSzPct val="100000"/>
              <a:buChar char="•"/>
            </a:pPr>
            <a:r>
              <a:rPr lang="en-US" sz="1050" dirty="0">
                <a:solidFill>
                  <a:srgbClr val="13131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Mixed clusters: NCI editions are set per cluster. A cluster with mixed licences defaults to the lowest tier, so licence every node in a cluster at the same edition.</a:t>
            </a:r>
            <a:endParaRPr lang="en-US" sz="1050" dirty="0"/>
          </a:p>
          <a:p>
            <a:pPr marL="342900" indent="-342900">
              <a:lnSpc>
                <a:spcPct val="120000"/>
              </a:lnSpc>
              <a:buSzPct val="100000"/>
              <a:buChar char="•"/>
            </a:pPr>
            <a:r>
              <a:rPr lang="en-US" sz="1050" dirty="0">
                <a:solidFill>
                  <a:srgbClr val="13131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Networking: Use two leaf/ToR switches with redundant uplinks per node. Nutanix recommends active-backup bonding by default; use balance-tcp (LACP) only with a properly configured MLAG/vPC pair.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732520" y="4928616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65656"/>
                </a:solidFill>
                <a:latin typeface="Segoe UI"/>
                <a:ea typeface="Segoe UI"/>
                <a:cs typeface="Segoe UI"/>
              </a:defRPr>
            </a:lvl1pPr>
          </a:lstStyle>
          <a:p>
            <a:pPr algn="l"/>
            <a:fld id="{F7021451-1387-4CA6-816F-3879F97B5CBC}" type="slidenum">
              <a:rPr b="0" lang="en-US"/>
              <a:t>22</a:t>
            </a:fld>
            <a:endParaRPr lang="en-US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11480" y="274320"/>
            <a:ext cx="83210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3131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Nutanix best practices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411480" y="694944"/>
            <a:ext cx="8321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65656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Cross-cutting Nutanix design rules (2)</a:t>
            </a:r>
            <a:endParaRPr lang="en-US" sz="1100" dirty="0"/>
          </a:p>
        </p:txBody>
      </p:sp>
      <p:sp>
        <p:nvSpPr>
          <p:cNvPr id="4" name="Shape 2"/>
          <p:cNvSpPr/>
          <p:nvPr/>
        </p:nvSpPr>
        <p:spPr>
          <a:xfrm>
            <a:off x="411480" y="969264"/>
            <a:ext cx="822960" cy="41148"/>
          </a:xfrm>
          <a:prstGeom prst="rect">
            <a:avLst/>
          </a:prstGeom>
          <a:solidFill>
            <a:srgbClr val="482AF6"/>
          </a:solidFill>
          <a:ln/>
        </p:spPr>
      </p:sp>
      <p:sp>
        <p:nvSpPr>
          <p:cNvPr id="5" name="Text 3"/>
          <p:cNvSpPr/>
          <p:nvPr/>
        </p:nvSpPr>
        <p:spPr>
          <a:xfrm>
            <a:off x="411480" y="1188720"/>
            <a:ext cx="8321040" cy="3566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ct val="120000"/>
              </a:lnSpc>
              <a:buSzPct val="100000"/>
              <a:buChar char="•"/>
            </a:pPr>
            <a:r>
              <a:rPr lang="en-US" sz="1050" dirty="0">
                <a:solidFill>
                  <a:srgbClr val="13131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Network speed: 10 GbE is the practical minimum; 25 GbE or faster is recommended for all-flash/NVMe nodes and for any cluster carrying database or VDI workloads.</a:t>
            </a:r>
            <a:endParaRPr lang="en-US" sz="1050" dirty="0"/>
          </a:p>
          <a:p>
            <a:pPr marL="342900" indent="-342900">
              <a:lnSpc>
                <a:spcPct val="120000"/>
              </a:lnSpc>
              <a:buSzPct val="100000"/>
              <a:buChar char="•"/>
            </a:pPr>
            <a:r>
              <a:rPr lang="en-US" sz="1050" dirty="0">
                <a:solidFill>
                  <a:srgbClr val="13131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Out-of-band: Every node needs an IPMI/iDRAC/XCC/CIMC port on a separate management switch or VLAN for Foundation, LCM and remote console.</a:t>
            </a:r>
            <a:endParaRPr lang="en-US" sz="1050" dirty="0"/>
          </a:p>
          <a:p>
            <a:pPr marL="342900" indent="-342900">
              <a:lnSpc>
                <a:spcPct val="120000"/>
              </a:lnSpc>
              <a:buSzPct val="100000"/>
              <a:buChar char="•"/>
            </a:pPr>
            <a:r>
              <a:rPr lang="en-US" sz="1050" dirty="0">
                <a:solidFill>
                  <a:srgbClr val="13131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Lifecycle: Standardise node models per cluster and keep AOS, AHV, firmware and Prism Central on versions validated together by Lifecycle Manager (LCM).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732520" y="4928616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65656"/>
                </a:solidFill>
                <a:latin typeface="Segoe UI"/>
                <a:ea typeface="Segoe UI"/>
                <a:cs typeface="Segoe UI"/>
              </a:defRPr>
            </a:lvl1pPr>
          </a:lstStyle>
          <a:p>
            <a:pPr algn="l"/>
            <a:fld id="{F7021451-1387-4CA6-816F-3879F97B5CBC}" type="slidenum">
              <a:rPr b="0" lang="en-US"/>
              <a:t>23</a:t>
            </a:fld>
            <a:endParaRPr lang="en-U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11480" y="274320"/>
            <a:ext cx="83210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3131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Generic bill of quantities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411480" y="694944"/>
            <a:ext cx="8321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65656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Hardware - Nutanix cluster nodes</a:t>
            </a:r>
            <a:endParaRPr lang="en-US" sz="1100" dirty="0"/>
          </a:p>
        </p:txBody>
      </p:sp>
      <p:sp>
        <p:nvSpPr>
          <p:cNvPr id="4" name="Shape 2"/>
          <p:cNvSpPr/>
          <p:nvPr/>
        </p:nvSpPr>
        <p:spPr>
          <a:xfrm>
            <a:off x="411480" y="969264"/>
            <a:ext cx="822960" cy="41148"/>
          </a:xfrm>
          <a:prstGeom prst="rect">
            <a:avLst/>
          </a:prstGeom>
          <a:solidFill>
            <a:srgbClr val="482AF6"/>
          </a:solidFill>
          <a:ln/>
        </p:spPr>
      </p:sp>
      <p:graphicFrame>
        <p:nvGraphicFramePr>
          <p:cNvPr id="2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11480" y="1143000"/>
          <a:ext cx="8321040" cy="914400"/>
        </p:xfrm>
        <a:graphic>
          <a:graphicData uri="http://schemas.openxmlformats.org/drawingml/2006/table">
            <a:tbl>
              <a:tblPr/>
              <a:tblGrid>
                <a:gridCol w="1828800"/>
                <a:gridCol w="4754880"/>
                <a:gridCol w="731520"/>
                <a:gridCol w="1005840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SKU (generic)</a:t>
                      </a:r>
                      <a:endParaRPr lang="en-US" sz="9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2AF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Description</a:t>
                      </a:r>
                      <a:endParaRPr lang="en-US" sz="9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2AF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Qty</a:t>
                      </a:r>
                      <a:endParaRPr lang="en-US" sz="9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2AF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UoM</a:t>
                      </a:r>
                      <a:endParaRPr lang="en-US" sz="9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2AF6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NUTANIX-NX-8170-G9-NODE</a:t>
                      </a:r>
                      <a:endParaRPr lang="en-US" sz="9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9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Nutanix NX-8170-G9 node - 2x CPU, 32 cores/socket, 1024 GB RAM, 11.52 TB raw storage</a:t>
                      </a:r>
                      <a:endParaRPr lang="en-US" sz="9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9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22</a:t>
                      </a:r>
                      <a:endParaRPr lang="en-US" sz="9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9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node</a:t>
                      </a:r>
                      <a:endParaRPr lang="en-US" sz="9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9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NUTANIX-CPU-32C</a:t>
                      </a:r>
                      <a:endParaRPr lang="en-US" sz="9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CPU - 32 core processor (Dual Intel Xeon 5th Gen. (Emerald Rapids))</a:t>
                      </a:r>
                      <a:endParaRPr lang="en-US" sz="9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44</a:t>
                      </a:r>
                      <a:endParaRPr lang="en-US" sz="9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ea</a:t>
                      </a:r>
                      <a:endParaRPr lang="en-US" sz="9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MEM-32GB</a:t>
                      </a:r>
                      <a:endParaRPr lang="en-US" sz="9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9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Memory - 32 GB DIMM</a:t>
                      </a:r>
                      <a:endParaRPr lang="en-US" sz="9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9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704</a:t>
                      </a:r>
                      <a:endParaRPr lang="en-US" sz="9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9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ea</a:t>
                      </a:r>
                      <a:endParaRPr lang="en-US" sz="9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9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DRV-NVME</a:t>
                      </a:r>
                      <a:endParaRPr lang="en-US" sz="9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Data drives - 1.92 TB NVMe SSD</a:t>
                      </a:r>
                      <a:endParaRPr lang="en-US" sz="9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132</a:t>
                      </a:r>
                      <a:endParaRPr lang="en-US" sz="9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ea</a:t>
                      </a:r>
                      <a:endParaRPr lang="en-US" sz="9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NIC-25G-2P</a:t>
                      </a:r>
                      <a:endParaRPr lang="en-US" sz="9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9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Network adapter - 2 x 25 GbE per node</a:t>
                      </a:r>
                      <a:endParaRPr lang="en-US" sz="9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9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22</a:t>
                      </a:r>
                      <a:endParaRPr lang="en-US" sz="9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9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ea</a:t>
                      </a:r>
                      <a:endParaRPr lang="en-US" sz="9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9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RAILKIT-STD</a:t>
                      </a:r>
                      <a:endParaRPr lang="en-US" sz="9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Rail kit / cable management arm</a:t>
                      </a:r>
                      <a:endParaRPr lang="en-US" sz="9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22</a:t>
                      </a:r>
                      <a:endParaRPr lang="en-US" sz="9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ea</a:t>
                      </a:r>
                      <a:endParaRPr lang="en-US" sz="9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PWR-C13-C14</a:t>
                      </a:r>
                      <a:endParaRPr lang="en-US" sz="9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9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Power cords (redundant PSU feeds)</a:t>
                      </a:r>
                      <a:endParaRPr lang="en-US" sz="9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9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44</a:t>
                      </a:r>
                      <a:endParaRPr lang="en-US" sz="9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9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ea</a:t>
                      </a:r>
                      <a:endParaRPr lang="en-US" sz="9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9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732520" y="4928616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65656"/>
                </a:solidFill>
                <a:latin typeface="Segoe UI"/>
                <a:ea typeface="Segoe UI"/>
                <a:cs typeface="Segoe UI"/>
              </a:defRPr>
            </a:lvl1pPr>
          </a:lstStyle>
          <a:p>
            <a:pPr algn="l"/>
            <a:fld id="{F7021451-1387-4CA6-816F-3879F97B5CBC}" type="slidenum">
              <a:rPr b="0" lang="en-US"/>
              <a:t>24</a:t>
            </a:fld>
            <a:endParaRPr lang="en-US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11480" y="274320"/>
            <a:ext cx="83210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3131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Generic bill of quantities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411480" y="694944"/>
            <a:ext cx="8321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65656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Network - top of rack and out of band</a:t>
            </a:r>
            <a:endParaRPr lang="en-US" sz="1100" dirty="0"/>
          </a:p>
        </p:txBody>
      </p:sp>
      <p:sp>
        <p:nvSpPr>
          <p:cNvPr id="4" name="Shape 2"/>
          <p:cNvSpPr/>
          <p:nvPr/>
        </p:nvSpPr>
        <p:spPr>
          <a:xfrm>
            <a:off x="411480" y="969264"/>
            <a:ext cx="822960" cy="41148"/>
          </a:xfrm>
          <a:prstGeom prst="rect">
            <a:avLst/>
          </a:prstGeom>
          <a:solidFill>
            <a:srgbClr val="482AF6"/>
          </a:solidFill>
          <a:ln/>
        </p:spPr>
      </p:sp>
      <p:graphicFrame>
        <p:nvGraphicFramePr>
          <p:cNvPr id="2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11480" y="1143000"/>
          <a:ext cx="8321040" cy="914400"/>
        </p:xfrm>
        <a:graphic>
          <a:graphicData uri="http://schemas.openxmlformats.org/drawingml/2006/table">
            <a:tbl>
              <a:tblPr/>
              <a:tblGrid>
                <a:gridCol w="1828800"/>
                <a:gridCol w="4754880"/>
                <a:gridCol w="731520"/>
                <a:gridCol w="1005840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SKU (generic)</a:t>
                      </a:r>
                      <a:endParaRPr lang="en-US" sz="9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2AF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Description</a:t>
                      </a:r>
                      <a:endParaRPr lang="en-US" sz="9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2AF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Qty</a:t>
                      </a:r>
                      <a:endParaRPr lang="en-US" sz="9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2AF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UoM</a:t>
                      </a:r>
                      <a:endParaRPr lang="en-US" sz="9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2AF6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CISCO-NEXUS93180YC-FX3</a:t>
                      </a:r>
                      <a:endParaRPr lang="en-US" sz="9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9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Cisco Nexus 93180YC-FX3 - data ToR switch (48x 25G + 6x 100G)</a:t>
                      </a:r>
                      <a:endParaRPr lang="en-US" sz="9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9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2</a:t>
                      </a:r>
                      <a:endParaRPr lang="en-US" sz="9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9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ea</a:t>
                      </a:r>
                      <a:endParaRPr lang="en-US" sz="9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9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CISCO-NEXUS92348GC-X-OOB</a:t>
                      </a:r>
                      <a:endParaRPr lang="en-US" sz="9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Cisco Nexus 92348GC-X - out-of-band management switch</a:t>
                      </a:r>
                      <a:endParaRPr lang="en-US" sz="9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1</a:t>
                      </a:r>
                      <a:endParaRPr lang="en-US" sz="9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ea</a:t>
                      </a:r>
                      <a:endParaRPr lang="en-US" sz="9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CAB-25G-SFP28</a:t>
                      </a:r>
                      <a:endParaRPr lang="en-US" sz="9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9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Node-to-ToR cabling - 25G SFP28 DAC / optic + LC patch</a:t>
                      </a:r>
                      <a:endParaRPr lang="en-US" sz="9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9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44</a:t>
                      </a:r>
                      <a:endParaRPr lang="en-US" sz="9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9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ea</a:t>
                      </a:r>
                      <a:endParaRPr lang="en-US" sz="9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9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CAB-100G-QSFP28</a:t>
                      </a:r>
                      <a:endParaRPr lang="en-US" sz="9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Switch uplinks to spine/core - 100G QSFP28 DAC / optic</a:t>
                      </a:r>
                      <a:endParaRPr lang="en-US" sz="9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4</a:t>
                      </a:r>
                      <a:endParaRPr lang="en-US" sz="9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ea</a:t>
                      </a:r>
                      <a:endParaRPr lang="en-US" sz="9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CAB-100G-QSFP28-PEER</a:t>
                      </a:r>
                      <a:endParaRPr lang="en-US" sz="9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9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vPC peer-link cabling between the ToR pair</a:t>
                      </a:r>
                      <a:endParaRPr lang="en-US" sz="9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9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2</a:t>
                      </a:r>
                      <a:endParaRPr lang="en-US" sz="9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9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ea</a:t>
                      </a:r>
                      <a:endParaRPr lang="en-US" sz="9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9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CAB-1G-RJ45</a:t>
                      </a:r>
                      <a:endParaRPr lang="en-US" sz="9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Out-of-band cabling - Cat6A copper patch (RJ45)</a:t>
                      </a:r>
                      <a:endParaRPr lang="en-US" sz="9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22</a:t>
                      </a:r>
                      <a:endParaRPr lang="en-US" sz="9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ea</a:t>
                      </a:r>
                      <a:endParaRPr lang="en-US" sz="9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732520" y="4928616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65656"/>
                </a:solidFill>
                <a:latin typeface="Segoe UI"/>
                <a:ea typeface="Segoe UI"/>
                <a:cs typeface="Segoe UI"/>
              </a:defRPr>
            </a:lvl1pPr>
          </a:lstStyle>
          <a:p>
            <a:pPr algn="l"/>
            <a:fld id="{F7021451-1387-4CA6-816F-3879F97B5CBC}" type="slidenum">
              <a:rPr b="0" lang="en-US"/>
              <a:t>25</a:t>
            </a:fld>
            <a:endParaRPr lang="en-US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11480" y="274320"/>
            <a:ext cx="83210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3131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Generic bill of quantities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411480" y="694944"/>
            <a:ext cx="8321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65656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Nutanix software licences</a:t>
            </a:r>
            <a:endParaRPr lang="en-US" sz="1100" dirty="0"/>
          </a:p>
        </p:txBody>
      </p:sp>
      <p:sp>
        <p:nvSpPr>
          <p:cNvPr id="4" name="Shape 2"/>
          <p:cNvSpPr/>
          <p:nvPr/>
        </p:nvSpPr>
        <p:spPr>
          <a:xfrm>
            <a:off x="411480" y="969264"/>
            <a:ext cx="822960" cy="41148"/>
          </a:xfrm>
          <a:prstGeom prst="rect">
            <a:avLst/>
          </a:prstGeom>
          <a:solidFill>
            <a:srgbClr val="482AF6"/>
          </a:solidFill>
          <a:ln/>
        </p:spPr>
      </p:sp>
      <p:graphicFrame>
        <p:nvGraphicFramePr>
          <p:cNvPr id="2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11480" y="1143000"/>
          <a:ext cx="8321040" cy="914400"/>
        </p:xfrm>
        <a:graphic>
          <a:graphicData uri="http://schemas.openxmlformats.org/drawingml/2006/table">
            <a:tbl>
              <a:tblPr/>
              <a:tblGrid>
                <a:gridCol w="1828800"/>
                <a:gridCol w="4754880"/>
                <a:gridCol w="731520"/>
                <a:gridCol w="1005840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SKU (generic)</a:t>
                      </a:r>
                      <a:endParaRPr lang="en-US" sz="9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2AF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Description</a:t>
                      </a:r>
                      <a:endParaRPr lang="en-US" sz="9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2AF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Qty</a:t>
                      </a:r>
                      <a:endParaRPr lang="en-US" sz="9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2AF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UoM</a:t>
                      </a:r>
                      <a:endParaRPr lang="en-US" sz="9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2AF6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NCI-PRO-CORE</a:t>
                      </a:r>
                      <a:endParaRPr lang="en-US" sz="9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9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NCI Pro - Physical CPU core</a:t>
                      </a:r>
                      <a:endParaRPr lang="en-US" sz="9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9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1408</a:t>
                      </a:r>
                      <a:endParaRPr lang="en-US" sz="9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9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Physical CPU core</a:t>
                      </a:r>
                      <a:endParaRPr lang="en-US" sz="9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9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NCM-PRO-CORE</a:t>
                      </a:r>
                      <a:endParaRPr lang="en-US" sz="9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NCM Pro - Physical CPU core</a:t>
                      </a:r>
                      <a:endParaRPr lang="en-US" sz="9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1408</a:t>
                      </a:r>
                      <a:endParaRPr lang="en-US" sz="9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Physical CPU core</a:t>
                      </a:r>
                      <a:endParaRPr lang="en-US" sz="9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ADVREP-ADDON</a:t>
                      </a:r>
                      <a:endParaRPr lang="en-US" sz="9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9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Advanced Replication (Advanced DR) - Physical CPU core</a:t>
                      </a:r>
                      <a:endParaRPr lang="en-US" sz="9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9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1408</a:t>
                      </a:r>
                      <a:endParaRPr lang="en-US" sz="9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9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Physical CPU core</a:t>
                      </a:r>
                      <a:endParaRPr lang="en-US" sz="9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9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732520" y="4928616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65656"/>
                </a:solidFill>
                <a:latin typeface="Segoe UI"/>
                <a:ea typeface="Segoe UI"/>
                <a:cs typeface="Segoe UI"/>
              </a:defRPr>
            </a:lvl1pPr>
          </a:lstStyle>
          <a:p>
            <a:pPr algn="l"/>
            <a:fld id="{F7021451-1387-4CA6-816F-3879F97B5CBC}" type="slidenum">
              <a:rPr b="0" lang="en-US"/>
              <a:t>26</a:t>
            </a:fld>
            <a:endParaRPr lang="en-US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11480" y="274320"/>
            <a:ext cx="83210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3131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Generic bill of quantities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411480" y="694944"/>
            <a:ext cx="8321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65656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Support and services</a:t>
            </a:r>
            <a:endParaRPr lang="en-US" sz="1100" dirty="0"/>
          </a:p>
        </p:txBody>
      </p:sp>
      <p:sp>
        <p:nvSpPr>
          <p:cNvPr id="4" name="Shape 2"/>
          <p:cNvSpPr/>
          <p:nvPr/>
        </p:nvSpPr>
        <p:spPr>
          <a:xfrm>
            <a:off x="411480" y="969264"/>
            <a:ext cx="822960" cy="41148"/>
          </a:xfrm>
          <a:prstGeom prst="rect">
            <a:avLst/>
          </a:prstGeom>
          <a:solidFill>
            <a:srgbClr val="482AF6"/>
          </a:solidFill>
          <a:ln/>
        </p:spPr>
      </p:sp>
      <p:graphicFrame>
        <p:nvGraphicFramePr>
          <p:cNvPr id="2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11480" y="1143000"/>
          <a:ext cx="8321040" cy="914400"/>
        </p:xfrm>
        <a:graphic>
          <a:graphicData uri="http://schemas.openxmlformats.org/drawingml/2006/table">
            <a:tbl>
              <a:tblPr/>
              <a:tblGrid>
                <a:gridCol w="1828800"/>
                <a:gridCol w="4754880"/>
                <a:gridCol w="731520"/>
                <a:gridCol w="1005840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SKU (generic)</a:t>
                      </a:r>
                      <a:endParaRPr lang="en-US" sz="9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2AF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Description</a:t>
                      </a:r>
                      <a:endParaRPr lang="en-US" sz="9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2AF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Qty</a:t>
                      </a:r>
                      <a:endParaRPr lang="en-US" sz="9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2AF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UoM</a:t>
                      </a:r>
                      <a:endParaRPr lang="en-US" sz="9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2AF6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SUPPORT-PRODUCTION-36M</a:t>
                      </a:r>
                      <a:endParaRPr lang="en-US" sz="9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9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Nutanix Production support - hardware and software</a:t>
                      </a:r>
                      <a:endParaRPr lang="en-US" sz="9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9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22</a:t>
                      </a:r>
                      <a:endParaRPr lang="en-US" sz="9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9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node</a:t>
                      </a:r>
                      <a:endParaRPr lang="en-US" sz="9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9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SVC-FOUNDATION-DEPLOY</a:t>
                      </a:r>
                      <a:endParaRPr lang="en-US" sz="9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Deployment services - Foundation imaging, cluster creation, Prism Central, network integration</a:t>
                      </a:r>
                      <a:endParaRPr lang="en-US" sz="9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1</a:t>
                      </a:r>
                      <a:endParaRPr lang="en-US" sz="9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engagement</a:t>
                      </a:r>
                      <a:endParaRPr lang="en-US" sz="9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SVC-MIGRATION-MOVE</a:t>
                      </a:r>
                      <a:endParaRPr lang="en-US" sz="9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9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Workload migration services (Nutanix Move / cross-hypervisor conversion)</a:t>
                      </a:r>
                      <a:endParaRPr lang="en-US" sz="9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9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9</a:t>
                      </a:r>
                      <a:endParaRPr lang="en-US" sz="9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9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wave of 100 VMs</a:t>
                      </a:r>
                      <a:endParaRPr lang="en-US" sz="9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9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SVC-KNOWLEDGE-TRANSFER</a:t>
                      </a:r>
                      <a:endParaRPr lang="en-US" sz="9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Administrator knowledge transfer / handover workshop</a:t>
                      </a:r>
                      <a:endParaRPr lang="en-US" sz="9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1</a:t>
                      </a:r>
                      <a:endParaRPr lang="en-US" sz="9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engagement</a:t>
                      </a:r>
                      <a:endParaRPr lang="en-US" sz="9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732520" y="4928616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65656"/>
                </a:solidFill>
                <a:latin typeface="Segoe UI"/>
                <a:ea typeface="Segoe UI"/>
                <a:cs typeface="Segoe UI"/>
              </a:defRPr>
            </a:lvl1pPr>
          </a:lstStyle>
          <a:p>
            <a:pPr algn="l"/>
            <a:fld id="{F7021451-1387-4CA6-816F-3879F97B5CBC}" type="slidenum">
              <a:rPr b="0" lang="en-US"/>
              <a:t>27</a:t>
            </a:fld>
            <a:endParaRPr lang="en-US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11480" y="274320"/>
            <a:ext cx="83210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3131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Generic bill of quantities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411480" y="694944"/>
            <a:ext cx="8321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65656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Facilities (informational)</a:t>
            </a:r>
            <a:endParaRPr lang="en-US" sz="1100" dirty="0"/>
          </a:p>
        </p:txBody>
      </p:sp>
      <p:sp>
        <p:nvSpPr>
          <p:cNvPr id="4" name="Shape 2"/>
          <p:cNvSpPr/>
          <p:nvPr/>
        </p:nvSpPr>
        <p:spPr>
          <a:xfrm>
            <a:off x="411480" y="969264"/>
            <a:ext cx="822960" cy="41148"/>
          </a:xfrm>
          <a:prstGeom prst="rect">
            <a:avLst/>
          </a:prstGeom>
          <a:solidFill>
            <a:srgbClr val="482AF6"/>
          </a:solidFill>
          <a:ln/>
        </p:spPr>
      </p:sp>
      <p:graphicFrame>
        <p:nvGraphicFramePr>
          <p:cNvPr id="2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11480" y="1143000"/>
          <a:ext cx="8321040" cy="914400"/>
        </p:xfrm>
        <a:graphic>
          <a:graphicData uri="http://schemas.openxmlformats.org/drawingml/2006/table">
            <a:tbl>
              <a:tblPr/>
              <a:tblGrid>
                <a:gridCol w="1828800"/>
                <a:gridCol w="4754880"/>
                <a:gridCol w="731520"/>
                <a:gridCol w="1005840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SKU (generic)</a:t>
                      </a:r>
                      <a:endParaRPr lang="en-US" sz="9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2AF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Description</a:t>
                      </a:r>
                      <a:endParaRPr lang="en-US" sz="9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2AF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Qty</a:t>
                      </a:r>
                      <a:endParaRPr lang="en-US" sz="9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2AF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UoM</a:t>
                      </a:r>
                      <a:endParaRPr lang="en-US" sz="9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2AF6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RACK-U</a:t>
                      </a:r>
                      <a:endParaRPr lang="en-US" sz="9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9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Rack units consumed by Nutanix nodes</a:t>
                      </a:r>
                      <a:endParaRPr lang="en-US" sz="9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9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22</a:t>
                      </a:r>
                      <a:endParaRPr lang="en-US" sz="9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9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RU</a:t>
                      </a:r>
                      <a:endParaRPr lang="en-US" sz="9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9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PWR-KW</a:t>
                      </a:r>
                      <a:endParaRPr lang="en-US" sz="9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Estimated peak power draw</a:t>
                      </a:r>
                      <a:endParaRPr lang="en-US" sz="9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21.8</a:t>
                      </a:r>
                      <a:endParaRPr lang="en-US" sz="9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kW</a:t>
                      </a:r>
                      <a:endParaRPr lang="en-US" sz="9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COOL-BTU</a:t>
                      </a:r>
                      <a:endParaRPr lang="en-US" sz="9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9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Estimated heat load</a:t>
                      </a:r>
                      <a:endParaRPr lang="en-US" sz="9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9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74388</a:t>
                      </a:r>
                      <a:endParaRPr lang="en-US" sz="9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9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BTU/hr</a:t>
                      </a:r>
                      <a:endParaRPr lang="en-US" sz="9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9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732520" y="4928616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65656"/>
                </a:solidFill>
                <a:latin typeface="Segoe UI"/>
                <a:ea typeface="Segoe UI"/>
                <a:cs typeface="Segoe UI"/>
              </a:defRPr>
            </a:lvl1pPr>
          </a:lstStyle>
          <a:p>
            <a:pPr algn="l"/>
            <a:fld id="{F7021451-1387-4CA6-816F-3879F97B5CBC}" type="slidenum">
              <a:rPr b="0" lang="en-US"/>
              <a:t>28</a:t>
            </a:fld>
            <a:endParaRPr lang="en-US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11480" y="274320"/>
            <a:ext cx="83210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3131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Design validation findings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411480" y="969264"/>
            <a:ext cx="822960" cy="41148"/>
          </a:xfrm>
          <a:prstGeom prst="rect">
            <a:avLst/>
          </a:prstGeom>
          <a:solidFill>
            <a:srgbClr val="482AF6"/>
          </a:solidFill>
          <a:ln/>
        </p:spPr>
      </p:sp>
      <p:graphicFrame>
        <p:nvGraphicFramePr>
          <p:cNvPr id="3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11480" y="1143000"/>
          <a:ext cx="8321040" cy="914400"/>
        </p:xfrm>
        <a:graphic>
          <a:graphicData uri="http://schemas.openxmlformats.org/drawingml/2006/table">
            <a:tbl>
              <a:tblPr/>
              <a:tblGrid>
                <a:gridCol w="1097280"/>
                <a:gridCol w="7223760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Severity</a:t>
                      </a:r>
                      <a:endParaRPr lang="en-US" sz="9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2AF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Finding</a:t>
                      </a:r>
                      <a:endParaRPr lang="en-US" sz="9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2AF6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WARN</a:t>
                      </a:r>
                      <a:endParaRPr lang="en-US" sz="9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9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Projected storage utilisation is 75% - close to the configured ceiling. Little room for unplanned growth.</a:t>
                      </a:r>
                      <a:endParaRPr lang="en-US" sz="9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9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INFO</a:t>
                      </a:r>
                      <a:endParaRPr lang="en-US" sz="9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3131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Cluster is 22 nodes, which exceeds the 12-node maximum of NCI Starter. NCI Pro or Ultimate is required.</a:t>
                      </a:r>
                      <a:endParaRPr lang="en-US" sz="9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4E4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732520" y="4928616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65656"/>
                </a:solidFill>
                <a:latin typeface="Segoe UI"/>
                <a:ea typeface="Segoe UI"/>
                <a:cs typeface="Segoe UI"/>
              </a:defRPr>
            </a:lvl1pPr>
          </a:lstStyle>
          <a:p>
            <a:pPr algn="l"/>
            <a:fld id="{F7021451-1387-4CA6-816F-3879F97B5CBC}" type="slidenum">
              <a:rPr b="0" lang="en-US"/>
              <a:t>29</a:t>
            </a:fld>
            <a:endParaRPr lang="en-US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11480" y="274320"/>
            <a:ext cx="83210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3131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Data sources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411480" y="694944"/>
            <a:ext cx="8321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65656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Every figure traces back to an official Nutanix source</a:t>
            </a:r>
            <a:endParaRPr lang="en-US" sz="1100" dirty="0"/>
          </a:p>
        </p:txBody>
      </p:sp>
      <p:sp>
        <p:nvSpPr>
          <p:cNvPr id="4" name="Shape 2"/>
          <p:cNvSpPr/>
          <p:nvPr/>
        </p:nvSpPr>
        <p:spPr>
          <a:xfrm>
            <a:off x="411480" y="969264"/>
            <a:ext cx="822960" cy="41148"/>
          </a:xfrm>
          <a:prstGeom prst="rect">
            <a:avLst/>
          </a:prstGeom>
          <a:solidFill>
            <a:srgbClr val="482AF6"/>
          </a:solidFill>
          <a:ln/>
        </p:spPr>
      </p:sp>
      <p:sp>
        <p:nvSpPr>
          <p:cNvPr id="5" name="Text 3"/>
          <p:cNvSpPr/>
          <p:nvPr/>
        </p:nvSpPr>
        <p:spPr>
          <a:xfrm>
            <a:off x="411480" y="1188720"/>
            <a:ext cx="8321040" cy="3383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ct val="125000"/>
              </a:lnSpc>
              <a:buSzPct val="100000"/>
              <a:buChar char="•"/>
            </a:pPr>
            <a:r>
              <a:rPr lang="en-US" sz="1050" dirty="0">
                <a:solidFill>
                  <a:srgbClr val="565656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Nutanix Hardware Platform Spec Sheets - https://www.nutanix.com/products/hardware-platforms/specsheet</a:t>
            </a:r>
            <a:endParaRPr lang="en-US" sz="1050" dirty="0"/>
          </a:p>
          <a:p>
            <a:pPr marL="342900" indent="-342900">
              <a:lnSpc>
                <a:spcPct val="125000"/>
              </a:lnSpc>
              <a:buSzPct val="100000"/>
              <a:buChar char="•"/>
            </a:pPr>
            <a:r>
              <a:rPr lang="en-US" sz="1050" dirty="0">
                <a:solidFill>
                  <a:srgbClr val="565656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Nutanix Cloud Infrastructure (NCI) datasheet - https://www.nutanix.com/library/datasheets/nci</a:t>
            </a:r>
            <a:endParaRPr lang="en-US" sz="1050" dirty="0"/>
          </a:p>
          <a:p>
            <a:pPr marL="342900" indent="-342900">
              <a:lnSpc>
                <a:spcPct val="125000"/>
              </a:lnSpc>
              <a:buSzPct val="100000"/>
              <a:buChar char="•"/>
            </a:pPr>
            <a:r>
              <a:rPr lang="en-US" sz="1050" dirty="0">
                <a:solidFill>
                  <a:srgbClr val="565656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Nutanix licensing and software options - https://www.nutanix.com/products/cloud-platform/software-options</a:t>
            </a:r>
            <a:endParaRPr lang="en-US" sz="1050" dirty="0"/>
          </a:p>
          <a:p>
            <a:pPr marL="342900" indent="-342900">
              <a:lnSpc>
                <a:spcPct val="125000"/>
              </a:lnSpc>
              <a:buSzPct val="100000"/>
              <a:buChar char="•"/>
            </a:pPr>
            <a:r>
              <a:rPr lang="en-US" sz="1050" dirty="0">
                <a:solidFill>
                  <a:srgbClr val="565656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Nutanix Cloud Manager (NCM) datasheet - https://www.nutanix.com/library/datasheets/ncm</a:t>
            </a:r>
            <a:endParaRPr lang="en-US" sz="1050" dirty="0"/>
          </a:p>
          <a:p>
            <a:pPr marL="342900" indent="-342900">
              <a:lnSpc>
                <a:spcPct val="125000"/>
              </a:lnSpc>
              <a:buSzPct val="100000"/>
              <a:buChar char="•"/>
            </a:pPr>
            <a:r>
              <a:rPr lang="en-US" sz="1050" dirty="0">
                <a:solidFill>
                  <a:srgbClr val="565656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Nutanix CVM considerations, Microsoft SQL Server on Nutanix best practice guide (BP-2015)</a:t>
            </a:r>
            <a:endParaRPr lang="en-US" sz="1050" dirty="0"/>
          </a:p>
          <a:p>
            <a:pPr marL="342900" indent="-342900">
              <a:lnSpc>
                <a:spcPct val="125000"/>
              </a:lnSpc>
              <a:buSzPct val="100000"/>
              <a:buChar char="•"/>
            </a:pPr>
            <a:r>
              <a:rPr lang="en-US" sz="1050" dirty="0">
                <a:solidFill>
                  <a:srgbClr val="565656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Oracle on Nutanix best practice guide (BP-2000) - Nutanix configuration</a:t>
            </a:r>
            <a:endParaRPr lang="en-US" sz="1050" dirty="0"/>
          </a:p>
          <a:p>
            <a:pPr marL="342900" indent="-342900">
              <a:lnSpc>
                <a:spcPct val="125000"/>
              </a:lnSpc>
              <a:buSzPct val="100000"/>
              <a:buChar char="•"/>
            </a:pPr>
            <a:r>
              <a:rPr lang="en-US" sz="1050" dirty="0">
                <a:solidFill>
                  <a:srgbClr val="565656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Nutanix Hybrid Cloud Reference Architecture - compute and storage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732520" y="4928616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65656"/>
                </a:solidFill>
                <a:latin typeface="Segoe UI"/>
                <a:ea typeface="Segoe UI"/>
                <a:cs typeface="Segoe UI"/>
              </a:defRPr>
            </a:lvl1pPr>
          </a:lstStyle>
          <a:p>
            <a:pPr algn="l"/>
            <a:fld id="{F7021451-1387-4CA6-816F-3879F97B5CBC}" type="slidenum">
              <a:rPr b="0" lang="en-US"/>
              <a:t>30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30</Slides>
  <Notes>30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</vt:vector>
  </TitlesOfParts>
  <Company>Contoso Ltd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Contoso Datacentre Modernisation - Nutanix Sizing</dc:title>
  <dc:subject>PptxGenJS Presentation</dc:subject>
  <dc:creator>Solution Architect</dc:creator>
  <cp:lastModifiedBy>Solution Architect</cp:lastModifiedBy>
  <cp:revision>1</cp:revision>
  <dcterms:created xsi:type="dcterms:W3CDTF">2026-09-20T18:58:08Z</dcterms:created>
  <dcterms:modified xsi:type="dcterms:W3CDTF">2026-09-20T18:58:08Z</dcterms:modified>
</cp:coreProperties>
</file>