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he recommended (balanced) design supports 3,050 users with 2,510 peak concurrent sessions — 3,050 provisioned desktops and 0 RDS hosts.
It runs on 35 virtualization hosts in 3 cluster(s) with 2,176 physical cores, 40,448 GB of installed RAM and 648.7 TB of raw storage on VMware vSphere (ESXi), three-tier with FC shared storage.
Every cluster keeps N+1 failure tolerance; with the failed hosts out of service CPU use peaks at 93.8% and memory at 95.6% of usable capacity.
Horizon access uses 4 Connection Server(s) in 2 pod(s) with Cloud Pod Architecture and 2 Unified Access Gateway appliance(s) for 502 external sessions.
No blocking sizing errors were found. Assumptions and vendor-validation items listed in this report must be confirmed before purchas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VMware vSphere (ESXi), three-tier with FC shared storage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Generated from the saved revision. Shapes and connectors are editabl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Generated from the saved revision. Shapes and connectors are editabl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his matrix is generated from documented Horizon defaults for the features selected in this project. Review it against the actual deployment, product versions, configured (non-default) ports and the organisation's security policy before implementing any firewall chang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0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92aa571a452767656a0c0cd45e86fe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learn.microsoft.com/en-us/troubleshoot/windows-server/networking/service-overview-and-network-port-requirements" TargetMode="External"/>
  <Relationship Id="rId3" Type="http://schemas.openxmlformats.org/officeDocument/2006/relationships/hyperlink" Target="https://docs.nvidia.com/vgpu/latest/grid-vgpu-user-guide/virtual-gpu-types-grid-reference.html" TargetMode="External"/>
  <Relationship Id="rId4" Type="http://schemas.openxmlformats.org/officeDocument/2006/relationships/hyperlink" Target="https://docs.omnissa.com/HorizonOverviewDeployment/Using3DGraphicsApplications" TargetMode="External"/>
  <Relationship Id="rId5" Type="http://schemas.openxmlformats.org/officeDocument/2006/relationships/hyperlink" Target="https://docs.omnissa.com/HorizonOverviewDeployment/BlastExtreme" TargetMode="External"/>
  <Relationship Id="rId6" Type="http://schemas.openxmlformats.org/officeDocument/2006/relationships/hyperlink" Target="https://docs.omnissa.com/Horizon-Security/TCPandUDPPortsforClientsandAgents" TargetMode="External"/>
  <Relationship Id="rId7" Type="http://schemas.openxmlformats.org/officeDocument/2006/relationships/hyperlink" Target="https://configmax.omnissa.com/guest?vmwareproduct=Horizon&amp;release=Horizon%202606" TargetMode="External"/>
  <Relationship Id="rId8" Type="http://schemas.openxmlformats.org/officeDocument/2006/relationships/hyperlink" Target="https://docs.omnissa.com/HorizonOverviewDeployment/HorizonConnectionServer" TargetMode="External"/>
  <Relationship Id="rId9" Type="http://schemas.openxmlformats.org/officeDocument/2006/relationships/hyperlink" Target="https://docs.omnissa.com/HorizonOverviewDeployment/CloudPodArchitectureOverview" TargetMode="External"/>
  <Relationship Id="rId10" Type="http://schemas.openxmlformats.org/officeDocument/2006/relationships/hyperlink" Target="https://docs.omnissa.com/HorizonOverviewDeployment/EstimatingCPURequirementsforVirtualMachineDesktops" TargetMode="External"/>
  <Relationship Id="rId11" Type="http://schemas.openxmlformats.org/officeDocument/2006/relationships/hyperlink" Target="https://docs.omnissa.com/HorizonOverviewDeployment/HorizonConnectionServerMaximumsandConfiguration" TargetMode="External"/>
  <Relationship Id="rId12" Type="http://schemas.openxmlformats.org/officeDocument/2006/relationships/hyperlink" Target="https://docs.omnissa.com/HorizonOverviewDeployment/DesktopTypes" TargetMode="External"/>
  <Relationship Id="rId13" Type="http://schemas.openxmlformats.org/officeDocument/2006/relationships/hyperlink" Target="https://docs.omnissa.com/HorizonOverviewDeployment/ESXiNode" TargetMode="External"/>
  <Relationship Id="rId14" Type="http://schemas.openxmlformats.org/officeDocument/2006/relationships/hyperlink" Target="https://kb.omnissa.com/s/article/78714" TargetMode="External"/>
  <Relationship Id="rId15" Type="http://schemas.openxmlformats.org/officeDocument/2006/relationships/hyperlink" Target="https://kb.omnissa.com/s/article/78715" TargetMode="External"/>
  <Relationship Id="rId16" Type="http://schemas.openxmlformats.org/officeDocument/2006/relationships/hyperlink" Target="https://docs.omnissa.com/HorizonOverviewDeployment/EstimatingMemoryRequirementsforVirtualMachineDesktops" TargetMode="External"/>
  <Relationship Id="rId17" Type="http://schemas.openxmlformats.org/officeDocument/2006/relationships/hyperlink" Target="https://docs.omnissa.com/HorizonOverviewDeployment/MonitorsandScreenResolution" TargetMode="External"/>
  <Relationship Id="rId18" Type="http://schemas.openxmlformats.org/officeDocument/2006/relationships/hyperlink" Target="https://docs.omnissa.com/HorizonOverviewDeployment/NetworkBandwidthConsiderations" TargetMode="External"/>
  <Relationship Id="rId19" Type="http://schemas.openxmlformats.org/officeDocument/2006/relationships/hyperlink" Target="https://techzone.omnissa.com/resource/network-ports-horizon-8" TargetMode="External"/>
  <Relationship Id="rId20" Type="http://schemas.openxmlformats.org/officeDocument/2006/relationships/hyperlink" Target="https://docs.omnissa.com/HorizonOverviewDeployment/Horizon8Pods" TargetMode="External"/>
  <Relationship Id="rId21" Type="http://schemas.openxmlformats.org/officeDocument/2006/relationships/hyperlink" Target="https://docs.omnissa.com/HorizonOverviewDeployment/SharedStorageConsiderations" TargetMode="External"/>
  <Relationship Id="rId22" Type="http://schemas.openxmlformats.org/officeDocument/2006/relationships/hyperlink" Target="https://docs.omnissa.com/HorizonOverviewDeployment/StorageBandwidthConsiderations" TargetMode="External"/>
  <Relationship Id="rId23" Type="http://schemas.openxmlformats.org/officeDocument/2006/relationships/hyperlink" Target="https://docs.omnissa.com/HorizonOverviewDeployment/ChoosingtheAppropriateSystemDiskSiz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71500"/>
            <a:ext cx="685800" cy="6858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71500" y="1524000"/>
            <a:ext cx="800100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mnissa Horizon architec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06FA8">
                    <a:alpha val="100000"/>
                  </a:srgbClr>
                </a:solidFill>
                <a:latin typeface="Calibri"/>
              </a:rPr>
              <a:t><![CDATA[Sample — Engineering design studio, three-tier FC with GP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ustomer: Fabrikam Engineering (fictitiou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FBFBF">
                    <a:alpha val="100000"/>
                  </a:srgbClr>
                </a:solidFill>
                <a:latin typeface="Calibri"/>
              </a:rPr>
              <a:t><![CDATA[Revision 1 — Sample baseline • 2026-10-02 03:56 UT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4191000"/>
            <a:ext cx="80010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FBFBF">
                    <a:alpha val="100000"/>
                  </a:srgbClr>
                </a:solidFill>
                <a:latin typeface="Calibri"/>
              </a:rPr>
              <a:t><![CDATA[Omnissa Sizer by Niyyasoft • Sizing engine 1.0.0 • knowledge base 2026.10.02+2a17927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8F8F8A">
                    <a:alpha val="100000"/>
                  </a:srgbClr>
                </a:solidFill>
                <a:latin typeface="Calibri"/>
              </a:rPr>
              <a:t><![CDATA[Independent planning tool — not produced, certified or endorsed by Omniss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xecutive overview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66700" y="762000"/>
            <a:ext cx="2019300" cy="914400"/>
          </a:xfrm>
          <a:prstGeom prst="rect">
            <a:avLst/>
          </a:prstGeom>
          <a:solidFill>
            <a:srgbClr val="F3F1EC">
              <a:alpha val="100000"/>
            </a:srgbClr>
          </a:solidFill>
          <a:ln w="19050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133350" rIns="91440" tIns="1143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Us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3,05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2438400" y="762000"/>
            <a:ext cx="2019300" cy="914400"/>
          </a:xfrm>
          <a:prstGeom prst="rect">
            <a:avLst/>
          </a:prstGeom>
          <a:solidFill>
            <a:srgbClr val="F3F1EC">
              <a:alpha val="100000"/>
            </a:srgbClr>
          </a:solidFill>
          <a:ln w="19050" cap="flat" cmpd="sng" algn="ctr">
            <a:solidFill>
              <a:srgbClr val="F06FA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133350" rIns="91440" tIns="1143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Peak sessio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,5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4610100" y="762000"/>
            <a:ext cx="2019300" cy="914400"/>
          </a:xfrm>
          <a:prstGeom prst="rect">
            <a:avLst/>
          </a:prstGeom>
          <a:solidFill>
            <a:srgbClr val="F3F1EC">
              <a:alpha val="100000"/>
            </a:srgbClr>
          </a:solidFill>
          <a:ln w="19050" cap="flat" cmpd="sng" algn="ctr">
            <a:solidFill>
              <a:srgbClr val="3ECF8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133350" rIns="91440" tIns="1143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Hosts (3 cluster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781800" y="762000"/>
            <a:ext cx="2019300" cy="914400"/>
          </a:xfrm>
          <a:prstGeom prst="rect">
            <a:avLst/>
          </a:prstGeom>
          <a:solidFill>
            <a:srgbClr val="F3F1EC">
              <a:alpha val="100000"/>
            </a:srgbClr>
          </a:solidFill>
          <a:ln w="19050" cap="flat" cmpd="sng" algn="ctr">
            <a:solidFill>
              <a:srgbClr val="3ECF8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133350" rIns="91440" tIns="1143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Physical c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,176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266700" y="1828800"/>
            <a:ext cx="2019300" cy="914400"/>
          </a:xfrm>
          <a:prstGeom prst="rect">
            <a:avLst/>
          </a:prstGeom>
          <a:solidFill>
            <a:srgbClr val="F3F1EC">
              <a:alpha val="100000"/>
            </a:srgbClr>
          </a:solidFill>
          <a:ln w="19050" cap="flat" cmpd="sng" algn="ctr">
            <a:solidFill>
              <a:srgbClr val="EDC22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133350" rIns="91440" tIns="1143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Installed RA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0,448 GB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438400" y="1828800"/>
            <a:ext cx="2019300" cy="914400"/>
          </a:xfrm>
          <a:prstGeom prst="rect">
            <a:avLst/>
          </a:prstGeom>
          <a:solidFill>
            <a:srgbClr val="F3F1EC">
              <a:alpha val="100000"/>
            </a:srgbClr>
          </a:solidFill>
          <a:ln w="19050" cap="flat" cmpd="sng" algn="ctr">
            <a:solidFill>
              <a:srgbClr val="EDC22E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133350" rIns="91440" tIns="1143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Raw stor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648.7 TB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610100" y="1828800"/>
            <a:ext cx="2019300" cy="914400"/>
          </a:xfrm>
          <a:prstGeom prst="rect">
            <a:avLst/>
          </a:prstGeom>
          <a:solidFill>
            <a:srgbClr val="F3F1EC">
              <a:alpha val="100000"/>
            </a:srgbClr>
          </a:solidFill>
          <a:ln w="19050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133350" rIns="91440" tIns="1143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Connection Servers / UA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 / 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781800" y="1828800"/>
            <a:ext cx="2019300" cy="914400"/>
          </a:xfrm>
          <a:prstGeom prst="rect">
            <a:avLst/>
          </a:prstGeom>
          <a:solidFill>
            <a:srgbClr val="F3F1EC">
              <a:alpha val="100000"/>
            </a:srgbClr>
          </a:solidFill>
          <a:ln w="19050" cap="flat" cmpd="sng" algn="ctr">
            <a:solidFill>
              <a:srgbClr val="0B0B0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133350" rIns="91440" tIns="1143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Peak IOP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4,50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266700" y="3009900"/>
            <a:ext cx="8610600" cy="1809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The recommended (balanced) design supports 3,050 users with 2,510 peak concurrent sessions — 3,050 provisioned desktops and 0 RDS host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It runs on 35 virtualization hosts in 3 cluster(s) with 2,176 physical cores, 40,448 GB of installed RAM and 648.7 TB of raw storage on VMware vSphere (ESXi), three-tier with FC shared storag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Every cluster keeps N+1 failure tolerance; with the failed hosts out of service CPU use peaks at 93.8% and memory at 95.6% of usable capac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Horizon access uses 4 Connection Server(s) in 2 pod(s) with Cloud Pod Architecture and 2 Unified Access Gateway appliance(s) for 502 external session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No blocking sizing errors were found. Assumptions and vendor-validation items listed in this report must be confirmed before purcha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quirements and assumptions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266700" y="685800"/>
          <a:ext cx="8610600" cy="0"/>
        </p:xfrm>
        <a:graphic>
          <a:graphicData uri="http://schemas.openxmlformats.org/drawingml/2006/table">
            <a:tbl>
              <a:tblPr firstRow="1" bandRow="1"/>
              <a:tblGrid>
                <a:gridCol w="1809750"/>
                <a:gridCol w="1047750"/>
                <a:gridCol w="857250"/>
                <a:gridCol w="952500"/>
                <a:gridCol w="3943350"/>
              </a:tblGrid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Workloa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yp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urrenc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9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Key inpu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Engineering office us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DI dedicat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5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0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vCPU / 6 GB, 2× 1080p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AD workstations (vGPU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DI dedicat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5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00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 vCPU / 32 GB, 2× 1080p, L40S-8Q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Software develop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DI dedicat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0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9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 vCPU / 8 GB, 2× 1080p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"/>
          <p:cNvSpPr txBox="1"/>
          <p:nvPr/>
        </p:nvSpPr>
        <p:spPr>
          <a:xfrm>
            <a:off x="266700" y="3143250"/>
            <a:ext cx="86106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Key assumptions (validate in a pilo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Design maximum hosts per cluster: 32 hos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Load balancer appliances per tier: 2 applian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Minimum hosts in a management cluster: 2 hos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Infrastructure VM vCPU to physical core ratio: 2 vCPU/co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Design powered-on VMs per vCenter Server: 20000 VM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Maximum host memory allocation: 95 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Hypervisor memory overhead per VM: 200 MB (vendor validation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orkload sizing summary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266700" y="685800"/>
          <a:ext cx="8610600" cy="0"/>
        </p:xfrm>
        <a:graphic>
          <a:graphicData uri="http://schemas.openxmlformats.org/drawingml/2006/table">
            <a:tbl>
              <a:tblPr firstRow="1" bandRow="1"/>
              <a:tblGrid>
                <a:gridCol w="2476500"/>
                <a:gridCol w="1047750"/>
                <a:gridCol w="1524000"/>
                <a:gridCol w="1047750"/>
                <a:gridCol w="1047750"/>
                <a:gridCol w="1466850"/>
              </a:tblGrid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Workloa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ssion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ktops / RDS hos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CPU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r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mory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Engineering office us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0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5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5,0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33.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5,55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AD workstations (vGPU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5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5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2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00.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,83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Software develop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6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,60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00.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,28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" descr=""/>
          <p:cNvGraphicFramePr>
            <a:graphicFrameLocks noGrp="1"/>
          </p:cNvGraphicFramePr>
          <p:nvPr/>
        </p:nvGraphicFramePr>
        <p:xfrm>
          <a:off x="266700" y="2857500"/>
          <a:ext cx="8610600" cy="0"/>
        </p:xfrm>
        <a:graphic>
          <a:graphicData uri="http://schemas.openxmlformats.org/drawingml/2006/table">
            <a:tbl>
              <a:tblPr firstRow="1" bandRow="1"/>
              <a:tblGrid>
                <a:gridCol w="2476500"/>
                <a:gridCol w="1047750"/>
                <a:gridCol w="1047750"/>
                <a:gridCol w="1047750"/>
                <a:gridCol w="1524000"/>
                <a:gridCol w="1466850"/>
              </a:tblGrid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cenario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s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r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M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w T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Baseli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,05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04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7,88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48.7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Balanc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,05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176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0,44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48.7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Performanc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,050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,68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50,176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48.7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Growth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,48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,00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55,808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51.6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nfrastructure design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266700" y="685800"/>
          <a:ext cx="8610600" cy="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1238250"/>
                <a:gridCol w="2095500"/>
                <a:gridCol w="952500"/>
                <a:gridCol w="952500"/>
                <a:gridCol w="1371600"/>
              </a:tblGrid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s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r hos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PU us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M us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fter failur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2 (1× N+1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×32 cores, 1,024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7.6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1.2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1.8% / 95.6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GPU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1 (1× N+1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×32 cores, 1,536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85.2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0.8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3.8% / 33.9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nagement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(1× N+1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×16 cores, 512 GB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4.4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2.7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8.8% / 25.3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"/>
          <p:cNvSpPr txBox="1"/>
          <p:nvPr/>
        </p:nvSpPr>
        <p:spPr>
          <a:xfrm>
            <a:off x="266700" y="2857500"/>
            <a:ext cx="86106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Mware vSphere (ESXi), three-tier with FC shared stor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Horizon: 4 Connection Servers, 2 pod(s) with Cloud Pod Architecture, 1 vCenter Server(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External access: 2 Unified Access Gateway appliances (standard, 3 NIC) for 502 sessio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Storage: 1,451.11 TB usable across all components; Shared storage array (FC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ogical architecture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sp>
        <p:nvSpPr>
          <p:cNvPr id="7" name="" descr=""/>
          <p:cNvSpPr/>
          <p:nvPr/>
        </p:nvSpPr>
        <p:spPr>
          <a:xfrm>
            <a:off x="5438775" y="990600"/>
            <a:ext cx="1152525" cy="1400175"/>
          </a:xfrm>
          <a:prstGeom prst="roundRect">
            <a:avLst/>
          </a:prstGeom>
          <a:solidFill>
            <a:srgbClr val="E7F7F0">
              <a:alpha val="100000"/>
            </a:srgbClr>
          </a:solidFill>
          <a:ln w="9525">
            <a:solidFill>
              <a:srgbClr val="B5B1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8" name=""/>
          <p:cNvCxnSpPr/>
          <p:nvPr/>
        </p:nvCxnSpPr>
        <p:spPr>
          <a:xfrm>
            <a:off x="1428750" y="1276350"/>
            <a:ext cx="333375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"/>
          <p:cNvCxnSpPr/>
          <p:nvPr/>
        </p:nvCxnSpPr>
        <p:spPr>
          <a:xfrm>
            <a:off x="1762125" y="1276350"/>
            <a:ext cx="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"/>
          <p:cNvCxnSpPr/>
          <p:nvPr/>
        </p:nvCxnSpPr>
        <p:spPr>
          <a:xfrm>
            <a:off x="1762125" y="1276350"/>
            <a:ext cx="333375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" descr=""/>
          <p:cNvSpPr/>
          <p:nvPr/>
        </p:nvSpPr>
        <p:spPr>
          <a:xfrm rot="5400000">
            <a:off x="2057400" y="123825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12" name=""/>
          <p:cNvCxnSpPr/>
          <p:nvPr/>
        </p:nvCxnSpPr>
        <p:spPr>
          <a:xfrm>
            <a:off x="2609850" y="1419225"/>
            <a:ext cx="0" cy="6667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"/>
          <p:cNvCxnSpPr/>
          <p:nvPr/>
        </p:nvCxnSpPr>
        <p:spPr>
          <a:xfrm>
            <a:off x="2609850" y="1485900"/>
            <a:ext cx="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"/>
          <p:cNvCxnSpPr/>
          <p:nvPr/>
        </p:nvCxnSpPr>
        <p:spPr>
          <a:xfrm>
            <a:off x="2609850" y="1485900"/>
            <a:ext cx="0" cy="952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" descr=""/>
          <p:cNvSpPr/>
          <p:nvPr/>
        </p:nvSpPr>
        <p:spPr>
          <a:xfrm rot="10800000">
            <a:off x="2571750" y="154305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16" name=""/>
          <p:cNvCxnSpPr/>
          <p:nvPr/>
        </p:nvCxnSpPr>
        <p:spPr>
          <a:xfrm>
            <a:off x="3124200" y="1724025"/>
            <a:ext cx="581025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"/>
          <p:cNvCxnSpPr/>
          <p:nvPr/>
        </p:nvCxnSpPr>
        <p:spPr>
          <a:xfrm flipV="1">
            <a:off x="3705225" y="1247775"/>
            <a:ext cx="0" cy="4762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"/>
          <p:cNvCxnSpPr/>
          <p:nvPr/>
        </p:nvCxnSpPr>
        <p:spPr>
          <a:xfrm>
            <a:off x="3705225" y="1247775"/>
            <a:ext cx="9525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" descr=""/>
          <p:cNvSpPr/>
          <p:nvPr/>
        </p:nvSpPr>
        <p:spPr>
          <a:xfrm rot="5400000">
            <a:off x="3762375" y="1209675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20" name=""/>
          <p:cNvCxnSpPr/>
          <p:nvPr/>
        </p:nvCxnSpPr>
        <p:spPr>
          <a:xfrm>
            <a:off x="1428750" y="1724025"/>
            <a:ext cx="2276475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"/>
          <p:cNvCxnSpPr/>
          <p:nvPr/>
        </p:nvCxnSpPr>
        <p:spPr>
          <a:xfrm flipV="1">
            <a:off x="3705225" y="1295400"/>
            <a:ext cx="0" cy="42862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"/>
          <p:cNvCxnSpPr/>
          <p:nvPr/>
        </p:nvCxnSpPr>
        <p:spPr>
          <a:xfrm>
            <a:off x="3705225" y="1295400"/>
            <a:ext cx="9525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" descr=""/>
          <p:cNvSpPr/>
          <p:nvPr/>
        </p:nvSpPr>
        <p:spPr>
          <a:xfrm rot="5400000">
            <a:off x="3762375" y="125730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24" name=""/>
          <p:cNvCxnSpPr/>
          <p:nvPr/>
        </p:nvCxnSpPr>
        <p:spPr>
          <a:xfrm>
            <a:off x="4314825" y="1419225"/>
            <a:ext cx="0" cy="6667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"/>
          <p:cNvCxnSpPr/>
          <p:nvPr/>
        </p:nvCxnSpPr>
        <p:spPr>
          <a:xfrm flipV="1">
            <a:off x="4276725" y="1485900"/>
            <a:ext cx="3810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"/>
          <p:cNvCxnSpPr/>
          <p:nvPr/>
        </p:nvCxnSpPr>
        <p:spPr>
          <a:xfrm>
            <a:off x="4276725" y="1485900"/>
            <a:ext cx="0" cy="952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" descr=""/>
          <p:cNvSpPr/>
          <p:nvPr/>
        </p:nvSpPr>
        <p:spPr>
          <a:xfrm rot="10800000">
            <a:off x="4238625" y="154305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28" name=""/>
          <p:cNvCxnSpPr/>
          <p:nvPr/>
        </p:nvCxnSpPr>
        <p:spPr>
          <a:xfrm>
            <a:off x="2609850" y="1876425"/>
            <a:ext cx="0" cy="28003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" name=""/>
          <p:cNvCxnSpPr/>
          <p:nvPr/>
        </p:nvCxnSpPr>
        <p:spPr>
          <a:xfrm>
            <a:off x="2609850" y="4676775"/>
            <a:ext cx="337185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"/>
          <p:cNvCxnSpPr/>
          <p:nvPr/>
        </p:nvCxnSpPr>
        <p:spPr>
          <a:xfrm flipV="1">
            <a:off x="5981700" y="2390775"/>
            <a:ext cx="0" cy="228600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" descr=""/>
          <p:cNvSpPr/>
          <p:nvPr/>
        </p:nvSpPr>
        <p:spPr>
          <a:xfrm>
            <a:off x="5943600" y="2352675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32" name=""/>
          <p:cNvCxnSpPr/>
          <p:nvPr/>
        </p:nvCxnSpPr>
        <p:spPr>
          <a:xfrm>
            <a:off x="914400" y="1876425"/>
            <a:ext cx="0" cy="28384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" name=""/>
          <p:cNvCxnSpPr/>
          <p:nvPr/>
        </p:nvCxnSpPr>
        <p:spPr>
          <a:xfrm>
            <a:off x="914400" y="4714875"/>
            <a:ext cx="5133975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" name=""/>
          <p:cNvCxnSpPr/>
          <p:nvPr/>
        </p:nvCxnSpPr>
        <p:spPr>
          <a:xfrm flipV="1">
            <a:off x="6048375" y="2390775"/>
            <a:ext cx="0" cy="232410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" descr=""/>
          <p:cNvSpPr/>
          <p:nvPr/>
        </p:nvSpPr>
        <p:spPr>
          <a:xfrm>
            <a:off x="6010275" y="2352675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36" name=""/>
          <p:cNvCxnSpPr/>
          <p:nvPr/>
        </p:nvCxnSpPr>
        <p:spPr>
          <a:xfrm flipV="1">
            <a:off x="4924425" y="1685925"/>
            <a:ext cx="51435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7" name=""/>
          <p:cNvCxnSpPr/>
          <p:nvPr/>
        </p:nvCxnSpPr>
        <p:spPr>
          <a:xfrm>
            <a:off x="4924425" y="1685925"/>
            <a:ext cx="0" cy="190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8" name=""/>
          <p:cNvCxnSpPr/>
          <p:nvPr/>
        </p:nvCxnSpPr>
        <p:spPr>
          <a:xfrm flipV="1">
            <a:off x="4829175" y="1704975"/>
            <a:ext cx="9525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" name="" descr=""/>
          <p:cNvSpPr/>
          <p:nvPr/>
        </p:nvSpPr>
        <p:spPr>
          <a:xfrm rot="16200000">
            <a:off x="4791075" y="1666875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40" name=""/>
          <p:cNvCxnSpPr/>
          <p:nvPr/>
        </p:nvCxnSpPr>
        <p:spPr>
          <a:xfrm>
            <a:off x="6591300" y="1647825"/>
            <a:ext cx="514350" cy="0"/>
          </a:xfrm>
          <a:prstGeom prst="line">
            <a:avLst/>
          </a:prstGeom>
          <a:ln w="19050" cap="flat" cmpd="sng" algn="ctr">
            <a:solidFill>
              <a:srgbClr val="0E8A5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"/>
          <p:cNvCxnSpPr/>
          <p:nvPr/>
        </p:nvCxnSpPr>
        <p:spPr>
          <a:xfrm>
            <a:off x="7105650" y="1647825"/>
            <a:ext cx="0" cy="533400"/>
          </a:xfrm>
          <a:prstGeom prst="line">
            <a:avLst/>
          </a:prstGeom>
          <a:ln w="19050" cap="flat" cmpd="sng" algn="ctr">
            <a:solidFill>
              <a:srgbClr val="0E8A5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" name=""/>
          <p:cNvCxnSpPr/>
          <p:nvPr/>
        </p:nvCxnSpPr>
        <p:spPr>
          <a:xfrm>
            <a:off x="7105650" y="2181225"/>
            <a:ext cx="95250" cy="0"/>
          </a:xfrm>
          <a:prstGeom prst="line">
            <a:avLst/>
          </a:prstGeom>
          <a:ln w="19050" cap="flat" cmpd="sng" algn="ctr">
            <a:solidFill>
              <a:srgbClr val="0E8A5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" descr=""/>
          <p:cNvSpPr/>
          <p:nvPr/>
        </p:nvSpPr>
        <p:spPr>
          <a:xfrm rot="5400000">
            <a:off x="7162800" y="2143125"/>
            <a:ext cx="76200" cy="76200"/>
          </a:xfrm>
          <a:prstGeom prst="triangle">
            <a:avLst/>
          </a:prstGeom>
          <a:solidFill>
            <a:srgbClr val="0E8A5A">
              <a:alpha val="100000"/>
            </a:srgbClr>
          </a:solidFill>
          <a:ln w="9525">
            <a:solidFill>
              <a:srgbClr val="0E8A5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44" name=""/>
          <p:cNvCxnSpPr/>
          <p:nvPr/>
        </p:nvCxnSpPr>
        <p:spPr>
          <a:xfrm>
            <a:off x="6591300" y="1685925"/>
            <a:ext cx="514350" cy="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5" name=""/>
          <p:cNvCxnSpPr/>
          <p:nvPr/>
        </p:nvCxnSpPr>
        <p:spPr>
          <a:xfrm>
            <a:off x="7105650" y="1685925"/>
            <a:ext cx="0" cy="923925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6" name=""/>
          <p:cNvCxnSpPr/>
          <p:nvPr/>
        </p:nvCxnSpPr>
        <p:spPr>
          <a:xfrm>
            <a:off x="7105650" y="2609850"/>
            <a:ext cx="95250" cy="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" name="" descr=""/>
          <p:cNvSpPr/>
          <p:nvPr/>
        </p:nvSpPr>
        <p:spPr>
          <a:xfrm rot="5400000">
            <a:off x="7162800" y="2571750"/>
            <a:ext cx="76200" cy="76200"/>
          </a:xfrm>
          <a:prstGeom prst="triangle">
            <a:avLst/>
          </a:prstGeom>
          <a:solidFill>
            <a:srgbClr val="B8860B">
              <a:alpha val="100000"/>
            </a:srgbClr>
          </a:solidFill>
          <a:ln w="9525">
            <a:solidFill>
              <a:srgbClr val="B886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48" name=""/>
          <p:cNvCxnSpPr/>
          <p:nvPr/>
        </p:nvCxnSpPr>
        <p:spPr>
          <a:xfrm>
            <a:off x="6591300" y="1733550"/>
            <a:ext cx="514350" cy="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9" name=""/>
          <p:cNvCxnSpPr/>
          <p:nvPr/>
        </p:nvCxnSpPr>
        <p:spPr>
          <a:xfrm>
            <a:off x="7105650" y="1733550"/>
            <a:ext cx="0" cy="135255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0" name=""/>
          <p:cNvCxnSpPr/>
          <p:nvPr/>
        </p:nvCxnSpPr>
        <p:spPr>
          <a:xfrm>
            <a:off x="7105650" y="3086100"/>
            <a:ext cx="95250" cy="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1" name="" descr=""/>
          <p:cNvSpPr/>
          <p:nvPr/>
        </p:nvSpPr>
        <p:spPr>
          <a:xfrm rot="5400000">
            <a:off x="7162800" y="3048000"/>
            <a:ext cx="76200" cy="76200"/>
          </a:xfrm>
          <a:prstGeom prst="triangle">
            <a:avLst/>
          </a:prstGeom>
          <a:solidFill>
            <a:srgbClr val="B8860B">
              <a:alpha val="100000"/>
            </a:srgbClr>
          </a:solidFill>
          <a:ln w="9525">
            <a:solidFill>
              <a:srgbClr val="B886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52" name=""/>
          <p:cNvCxnSpPr/>
          <p:nvPr/>
        </p:nvCxnSpPr>
        <p:spPr>
          <a:xfrm flipV="1">
            <a:off x="4352925" y="914400"/>
            <a:ext cx="0" cy="6667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3" name=""/>
          <p:cNvCxnSpPr/>
          <p:nvPr/>
        </p:nvCxnSpPr>
        <p:spPr>
          <a:xfrm>
            <a:off x="4352925" y="914400"/>
            <a:ext cx="3362325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4" name=""/>
          <p:cNvCxnSpPr/>
          <p:nvPr/>
        </p:nvCxnSpPr>
        <p:spPr>
          <a:xfrm>
            <a:off x="7715250" y="914400"/>
            <a:ext cx="0" cy="2095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5" name="" descr=""/>
          <p:cNvSpPr/>
          <p:nvPr/>
        </p:nvSpPr>
        <p:spPr>
          <a:xfrm rot="10800000">
            <a:off x="7677150" y="1085850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56" name=""/>
          <p:cNvCxnSpPr/>
          <p:nvPr/>
        </p:nvCxnSpPr>
        <p:spPr>
          <a:xfrm>
            <a:off x="4829175" y="1752600"/>
            <a:ext cx="95250" cy="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7" name=""/>
          <p:cNvCxnSpPr/>
          <p:nvPr/>
        </p:nvCxnSpPr>
        <p:spPr>
          <a:xfrm>
            <a:off x="4924425" y="1752600"/>
            <a:ext cx="0" cy="904875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8" name=""/>
          <p:cNvCxnSpPr/>
          <p:nvPr/>
        </p:nvCxnSpPr>
        <p:spPr>
          <a:xfrm>
            <a:off x="4924425" y="2657475"/>
            <a:ext cx="2276475" cy="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9" name="" descr=""/>
          <p:cNvSpPr/>
          <p:nvPr/>
        </p:nvSpPr>
        <p:spPr>
          <a:xfrm rot="5400000">
            <a:off x="7162800" y="2619375"/>
            <a:ext cx="76200" cy="76200"/>
          </a:xfrm>
          <a:prstGeom prst="triangle">
            <a:avLst/>
          </a:prstGeom>
          <a:solidFill>
            <a:srgbClr val="B8860B">
              <a:alpha val="100000"/>
            </a:srgbClr>
          </a:solidFill>
          <a:ln w="9525">
            <a:solidFill>
              <a:srgbClr val="B886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60" name=""/>
          <p:cNvCxnSpPr/>
          <p:nvPr/>
        </p:nvCxnSpPr>
        <p:spPr>
          <a:xfrm flipV="1">
            <a:off x="3724275" y="1704975"/>
            <a:ext cx="7620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1" name=""/>
          <p:cNvCxnSpPr/>
          <p:nvPr/>
        </p:nvCxnSpPr>
        <p:spPr>
          <a:xfrm>
            <a:off x="3724275" y="1704975"/>
            <a:ext cx="0" cy="9334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2" name=""/>
          <p:cNvCxnSpPr/>
          <p:nvPr/>
        </p:nvCxnSpPr>
        <p:spPr>
          <a:xfrm>
            <a:off x="3724275" y="2638425"/>
            <a:ext cx="7620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3" name="" descr=""/>
          <p:cNvSpPr/>
          <p:nvPr/>
        </p:nvSpPr>
        <p:spPr>
          <a:xfrm rot="5400000">
            <a:off x="3762375" y="2600325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64" name=""/>
          <p:cNvCxnSpPr/>
          <p:nvPr/>
        </p:nvCxnSpPr>
        <p:spPr>
          <a:xfrm>
            <a:off x="4314825" y="1876425"/>
            <a:ext cx="0" cy="571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5" name=""/>
          <p:cNvCxnSpPr/>
          <p:nvPr/>
        </p:nvCxnSpPr>
        <p:spPr>
          <a:xfrm>
            <a:off x="4314825" y="1933575"/>
            <a:ext cx="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6" name=""/>
          <p:cNvCxnSpPr/>
          <p:nvPr/>
        </p:nvCxnSpPr>
        <p:spPr>
          <a:xfrm>
            <a:off x="4314825" y="1933575"/>
            <a:ext cx="0" cy="952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7" name="" descr=""/>
          <p:cNvSpPr/>
          <p:nvPr/>
        </p:nvSpPr>
        <p:spPr>
          <a:xfrm rot="10800000">
            <a:off x="4276725" y="1990725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68" name=""/>
          <p:cNvCxnSpPr/>
          <p:nvPr/>
        </p:nvCxnSpPr>
        <p:spPr>
          <a:xfrm flipV="1">
            <a:off x="3686175" y="1752600"/>
            <a:ext cx="11430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69" name=""/>
          <p:cNvCxnSpPr/>
          <p:nvPr/>
        </p:nvCxnSpPr>
        <p:spPr>
          <a:xfrm>
            <a:off x="3686175" y="1752600"/>
            <a:ext cx="0" cy="133350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0" name=""/>
          <p:cNvCxnSpPr/>
          <p:nvPr/>
        </p:nvCxnSpPr>
        <p:spPr>
          <a:xfrm>
            <a:off x="3686175" y="3086100"/>
            <a:ext cx="11430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1" name="" descr=""/>
          <p:cNvSpPr/>
          <p:nvPr/>
        </p:nvSpPr>
        <p:spPr>
          <a:xfrm rot="5400000">
            <a:off x="3762375" y="3048000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72" name=""/>
          <p:cNvCxnSpPr/>
          <p:nvPr/>
        </p:nvCxnSpPr>
        <p:spPr>
          <a:xfrm>
            <a:off x="4829175" y="2181225"/>
            <a:ext cx="95250" cy="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3" name=""/>
          <p:cNvCxnSpPr/>
          <p:nvPr/>
        </p:nvCxnSpPr>
        <p:spPr>
          <a:xfrm>
            <a:off x="4924425" y="2181225"/>
            <a:ext cx="0" cy="1362075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4" name=""/>
          <p:cNvCxnSpPr/>
          <p:nvPr/>
        </p:nvCxnSpPr>
        <p:spPr>
          <a:xfrm>
            <a:off x="4924425" y="3543300"/>
            <a:ext cx="2276475" cy="0"/>
          </a:xfrm>
          <a:prstGeom prst="line">
            <a:avLst/>
          </a:prstGeom>
          <a:ln w="19050" cap="flat" cmpd="sng" algn="ctr">
            <a:solidFill>
              <a:srgbClr val="B886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5" name="" descr=""/>
          <p:cNvSpPr/>
          <p:nvPr/>
        </p:nvSpPr>
        <p:spPr>
          <a:xfrm rot="5400000">
            <a:off x="7162800" y="3505200"/>
            <a:ext cx="76200" cy="76200"/>
          </a:xfrm>
          <a:prstGeom prst="triangle">
            <a:avLst/>
          </a:prstGeom>
          <a:solidFill>
            <a:srgbClr val="B8860B">
              <a:alpha val="100000"/>
            </a:srgbClr>
          </a:solidFill>
          <a:ln w="9525">
            <a:solidFill>
              <a:srgbClr val="B886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76" name=""/>
          <p:cNvCxnSpPr/>
          <p:nvPr/>
        </p:nvCxnSpPr>
        <p:spPr>
          <a:xfrm>
            <a:off x="7715250" y="1419225"/>
            <a:ext cx="0" cy="66675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7" name=""/>
          <p:cNvCxnSpPr/>
          <p:nvPr/>
        </p:nvCxnSpPr>
        <p:spPr>
          <a:xfrm>
            <a:off x="7715250" y="1485900"/>
            <a:ext cx="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8" name=""/>
          <p:cNvCxnSpPr/>
          <p:nvPr/>
        </p:nvCxnSpPr>
        <p:spPr>
          <a:xfrm>
            <a:off x="7715250" y="1485900"/>
            <a:ext cx="0" cy="952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9" name="" descr=""/>
          <p:cNvSpPr/>
          <p:nvPr/>
        </p:nvSpPr>
        <p:spPr>
          <a:xfrm rot="10800000">
            <a:off x="7677150" y="1543050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0" name=""/>
          <p:cNvSpPr txBox="1"/>
          <p:nvPr/>
        </p:nvSpPr>
        <p:spPr>
          <a:xfrm>
            <a:off x="1228725" y="1228725"/>
            <a:ext cx="74295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TTPS 443, Blast / PCoIP]]></a:t>
            </a:r>
          </a:p>
        </p:txBody>
      </p:sp>
      <p:sp>
        <p:nvSpPr>
          <p:cNvPr id="81" name=""/>
          <p:cNvSpPr txBox="1"/>
          <p:nvPr/>
        </p:nvSpPr>
        <p:spPr>
          <a:xfrm>
            <a:off x="2486025" y="1485900"/>
            <a:ext cx="25717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TCP/UDP]]></a:t>
            </a:r>
          </a:p>
        </p:txBody>
      </p:sp>
      <p:sp>
        <p:nvSpPr>
          <p:cNvPr id="82" name=""/>
          <p:cNvSpPr txBox="1"/>
          <p:nvPr/>
        </p:nvSpPr>
        <p:spPr>
          <a:xfrm>
            <a:off x="3295650" y="1685925"/>
            <a:ext cx="25717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TCP 443]]></a:t>
            </a:r>
          </a:p>
        </p:txBody>
      </p:sp>
      <p:sp>
        <p:nvSpPr>
          <p:cNvPr id="83" name=""/>
          <p:cNvSpPr txBox="1"/>
          <p:nvPr/>
        </p:nvSpPr>
        <p:spPr>
          <a:xfrm>
            <a:off x="1724025" y="1685925"/>
            <a:ext cx="30480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TTPS 443]]></a:t>
            </a:r>
          </a:p>
        </p:txBody>
      </p:sp>
      <p:sp>
        <p:nvSpPr>
          <p:cNvPr id="84" name=""/>
          <p:cNvSpPr txBox="1"/>
          <p:nvPr/>
        </p:nvSpPr>
        <p:spPr>
          <a:xfrm>
            <a:off x="4152900" y="1485900"/>
            <a:ext cx="25717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TCP 443]]></a:t>
            </a:r>
          </a:p>
        </p:txBody>
      </p:sp>
      <p:sp>
        <p:nvSpPr>
          <p:cNvPr id="85" name=""/>
          <p:cNvSpPr txBox="1"/>
          <p:nvPr/>
        </p:nvSpPr>
        <p:spPr>
          <a:xfrm>
            <a:off x="3905250" y="4638675"/>
            <a:ext cx="77152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Blast / PCoIP via gateway]]></a:t>
            </a:r>
          </a:p>
        </p:txBody>
      </p:sp>
      <p:sp>
        <p:nvSpPr>
          <p:cNvPr id="86" name=""/>
          <p:cNvSpPr txBox="1"/>
          <p:nvPr/>
        </p:nvSpPr>
        <p:spPr>
          <a:xfrm>
            <a:off x="3171825" y="4676775"/>
            <a:ext cx="62865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Blast / PCoIP direct]]></a:t>
            </a:r>
          </a:p>
        </p:txBody>
      </p:sp>
      <p:sp>
        <p:nvSpPr>
          <p:cNvPr id="87" name=""/>
          <p:cNvSpPr txBox="1"/>
          <p:nvPr/>
        </p:nvSpPr>
        <p:spPr>
          <a:xfrm>
            <a:off x="4972050" y="1647825"/>
            <a:ext cx="41910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JMS 4001/4002]]></a:t>
            </a:r>
          </a:p>
        </p:txBody>
      </p:sp>
      <p:sp>
        <p:nvSpPr>
          <p:cNvPr id="88" name=""/>
          <p:cNvSpPr txBox="1"/>
          <p:nvPr/>
        </p:nvSpPr>
        <p:spPr>
          <a:xfrm>
            <a:off x="6981825" y="1924050"/>
            <a:ext cx="25717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MB 445]]></a:t>
            </a:r>
          </a:p>
        </p:txBody>
      </p:sp>
      <p:sp>
        <p:nvSpPr>
          <p:cNvPr id="89" name=""/>
          <p:cNvSpPr txBox="1"/>
          <p:nvPr/>
        </p:nvSpPr>
        <p:spPr>
          <a:xfrm>
            <a:off x="6838950" y="2381250"/>
            <a:ext cx="54292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Kerberos/LDAP/DNS]]></a:t>
            </a:r>
          </a:p>
        </p:txBody>
      </p:sp>
      <p:sp>
        <p:nvSpPr>
          <p:cNvPr id="90" name=""/>
          <p:cNvSpPr txBox="1"/>
          <p:nvPr/>
        </p:nvSpPr>
        <p:spPr>
          <a:xfrm>
            <a:off x="7000875" y="2105025"/>
            <a:ext cx="20955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HCP]]></a:t>
            </a:r>
          </a:p>
        </p:txBody>
      </p:sp>
      <p:sp>
        <p:nvSpPr>
          <p:cNvPr id="91" name=""/>
          <p:cNvSpPr txBox="1"/>
          <p:nvPr/>
        </p:nvSpPr>
        <p:spPr>
          <a:xfrm>
            <a:off x="5905500" y="876300"/>
            <a:ext cx="25717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TCP 443]]></a:t>
            </a:r>
          </a:p>
        </p:txBody>
      </p:sp>
      <p:sp>
        <p:nvSpPr>
          <p:cNvPr id="92" name=""/>
          <p:cNvSpPr txBox="1"/>
          <p:nvPr/>
        </p:nvSpPr>
        <p:spPr>
          <a:xfrm>
            <a:off x="5810250" y="2619375"/>
            <a:ext cx="51435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LDAP/GC/Kerberos]]></a:t>
            </a:r>
          </a:p>
        </p:txBody>
      </p:sp>
      <p:sp>
        <p:nvSpPr>
          <p:cNvPr id="93" name=""/>
          <p:cNvSpPr txBox="1"/>
          <p:nvPr/>
        </p:nvSpPr>
        <p:spPr>
          <a:xfrm>
            <a:off x="3571875" y="1943100"/>
            <a:ext cx="30480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vents DB]]></a:t>
            </a:r>
          </a:p>
        </p:txBody>
      </p:sp>
      <p:sp>
        <p:nvSpPr>
          <p:cNvPr id="94" name=""/>
          <p:cNvSpPr txBox="1"/>
          <p:nvPr/>
        </p:nvSpPr>
        <p:spPr>
          <a:xfrm>
            <a:off x="4162425" y="1943100"/>
            <a:ext cx="30480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TCP 32111]]></a:t>
            </a:r>
          </a:p>
        </p:txBody>
      </p:sp>
      <p:sp>
        <p:nvSpPr>
          <p:cNvPr id="95" name=""/>
          <p:cNvSpPr txBox="1"/>
          <p:nvPr/>
        </p:nvSpPr>
        <p:spPr>
          <a:xfrm>
            <a:off x="5905500" y="3495675"/>
            <a:ext cx="30480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RPC to CA]]></a:t>
            </a:r>
          </a:p>
        </p:txBody>
      </p:sp>
      <p:sp>
        <p:nvSpPr>
          <p:cNvPr id="96" name=""/>
          <p:cNvSpPr txBox="1"/>
          <p:nvPr/>
        </p:nvSpPr>
        <p:spPr>
          <a:xfrm>
            <a:off x="7515225" y="1485900"/>
            <a:ext cx="40005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rovisioning]]></a:t>
            </a:r>
          </a:p>
        </p:txBody>
      </p:sp>
      <p:sp>
        <p:nvSpPr>
          <p:cNvPr id="97" name=""/>
          <p:cNvSpPr txBox="1"/>
          <p:nvPr/>
        </p:nvSpPr>
        <p:spPr>
          <a:xfrm>
            <a:off x="5486400" y="1019175"/>
            <a:ext cx="571500" cy="95250"/>
          </a:xfrm>
          <a:prstGeom prst="rect">
            <a:avLst/>
          </a:prstGeom>
          <a:solidFill>
            <a:srgbClr val="E7F7F0">
              <a:alpha val="100000"/>
            </a:srgbClr>
          </a:solidFill>
        </p:spPr>
        <p:txBody>
          <a:bodyPr anchorCtr="0" rtlCol="0" vert="horz" bIns="0" lIns="28575" rIns="9525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ORIZON AGENT]]></a:t>
            </a:r>
          </a:p>
        </p:txBody>
      </p:sp>
      <p:sp>
        <p:nvSpPr>
          <p:cNvPr id="98" name=""/>
          <p:cNvSpPr txBox="1"/>
          <p:nvPr/>
        </p:nvSpPr>
        <p:spPr>
          <a:xfrm>
            <a:off x="400050" y="723900"/>
            <a:ext cx="1028700" cy="123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USERS]]></a:t>
            </a:r>
          </a:p>
        </p:txBody>
      </p:sp>
      <p:sp>
        <p:nvSpPr>
          <p:cNvPr id="99" name="" descr=""/>
          <p:cNvSpPr/>
          <p:nvPr/>
        </p:nvSpPr>
        <p:spPr>
          <a:xfrm>
            <a:off x="400050" y="1123950"/>
            <a:ext cx="1028700" cy="295275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0B0B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0" name=""/>
          <p:cNvSpPr txBox="1"/>
          <p:nvPr/>
        </p:nvSpPr>
        <p:spPr>
          <a:xfrm>
            <a:off x="428625" y="11334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xternal us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orizon Client / browser]]></a:t>
            </a:r>
          </a:p>
        </p:txBody>
      </p:sp>
      <p:sp>
        <p:nvSpPr>
          <p:cNvPr id="101" name="" descr=""/>
          <p:cNvSpPr/>
          <p:nvPr/>
        </p:nvSpPr>
        <p:spPr>
          <a:xfrm>
            <a:off x="400050" y="1581150"/>
            <a:ext cx="1028700" cy="295275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0B0B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2" name=""/>
          <p:cNvSpPr txBox="1"/>
          <p:nvPr/>
        </p:nvSpPr>
        <p:spPr>
          <a:xfrm>
            <a:off x="428625" y="15906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Internal us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orizon Client / browser]]></a:t>
            </a:r>
          </a:p>
        </p:txBody>
      </p:sp>
      <p:sp>
        <p:nvSpPr>
          <p:cNvPr id="103" name=""/>
          <p:cNvSpPr txBox="1"/>
          <p:nvPr/>
        </p:nvSpPr>
        <p:spPr>
          <a:xfrm>
            <a:off x="2095500" y="723900"/>
            <a:ext cx="1028700" cy="123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DMZ]]></a:t>
            </a:r>
          </a:p>
        </p:txBody>
      </p:sp>
      <p:sp>
        <p:nvSpPr>
          <p:cNvPr id="104" name="" descr=""/>
          <p:cNvSpPr/>
          <p:nvPr/>
        </p:nvSpPr>
        <p:spPr>
          <a:xfrm>
            <a:off x="2095500" y="1123950"/>
            <a:ext cx="1028700" cy="295275"/>
          </a:xfrm>
          <a:prstGeom prst="roundRect">
            <a:avLst/>
          </a:prstGeom>
          <a:solidFill>
            <a:srgbClr val="FDECF3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5" name=""/>
          <p:cNvSpPr txBox="1"/>
          <p:nvPr/>
        </p:nvSpPr>
        <p:spPr>
          <a:xfrm>
            <a:off x="2124075" y="11334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xternal load balan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appliance (HA pair)]]></a:t>
            </a:r>
          </a:p>
        </p:txBody>
      </p:sp>
      <p:sp>
        <p:nvSpPr>
          <p:cNvPr id="106" name="" descr=""/>
          <p:cNvSpPr/>
          <p:nvPr/>
        </p:nvSpPr>
        <p:spPr>
          <a:xfrm>
            <a:off x="2095500" y="1581150"/>
            <a:ext cx="1028700" cy="295275"/>
          </a:xfrm>
          <a:prstGeom prst="roundRect">
            <a:avLst/>
          </a:prstGeom>
          <a:solidFill>
            <a:srgbClr val="FDECF3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7" name=""/>
          <p:cNvSpPr txBox="1"/>
          <p:nvPr/>
        </p:nvSpPr>
        <p:spPr>
          <a:xfrm>
            <a:off x="2124075" y="15906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Unified Access Gatewa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standard, 3-NIC]]></a:t>
            </a:r>
          </a:p>
        </p:txBody>
      </p:sp>
      <p:sp>
        <p:nvSpPr>
          <p:cNvPr id="108" name=""/>
          <p:cNvSpPr txBox="1"/>
          <p:nvPr/>
        </p:nvSpPr>
        <p:spPr>
          <a:xfrm>
            <a:off x="3800475" y="723900"/>
            <a:ext cx="1028700" cy="123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HORIZON SERVICES]]></a:t>
            </a:r>
          </a:p>
        </p:txBody>
      </p:sp>
      <p:sp>
        <p:nvSpPr>
          <p:cNvPr id="109" name="" descr=""/>
          <p:cNvSpPr/>
          <p:nvPr/>
        </p:nvSpPr>
        <p:spPr>
          <a:xfrm>
            <a:off x="3800475" y="1123950"/>
            <a:ext cx="1028700" cy="295275"/>
          </a:xfrm>
          <a:prstGeom prst="roundRect">
            <a:avLst/>
          </a:prstGeom>
          <a:solidFill>
            <a:srgbClr val="FDECF3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0" name=""/>
          <p:cNvSpPr txBox="1"/>
          <p:nvPr/>
        </p:nvSpPr>
        <p:spPr>
          <a:xfrm>
            <a:off x="3829050" y="11334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Internal load balan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appliance (HA pair)]]></a:t>
            </a:r>
          </a:p>
        </p:txBody>
      </p:sp>
      <p:sp>
        <p:nvSpPr>
          <p:cNvPr id="111" name="" descr=""/>
          <p:cNvSpPr/>
          <p:nvPr/>
        </p:nvSpPr>
        <p:spPr>
          <a:xfrm>
            <a:off x="3800475" y="1581150"/>
            <a:ext cx="1028700" cy="295275"/>
          </a:xfrm>
          <a:prstGeom prst="roundRect">
            <a:avLst/>
          </a:prstGeom>
          <a:solidFill>
            <a:srgbClr val="0B0B0B">
              <a:alpha val="100000"/>
            </a:srgbClr>
          </a:solidFill>
          <a:ln w="9525">
            <a:solidFill>
              <a:srgbClr val="0B0B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2" name=""/>
          <p:cNvSpPr txBox="1"/>
          <p:nvPr/>
        </p:nvSpPr>
        <p:spPr>
          <a:xfrm>
            <a:off x="3829050" y="15906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nnection Serv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4 total, 2 pods (CPA), N+1]]></a:t>
            </a:r>
          </a:p>
        </p:txBody>
      </p:sp>
      <p:sp>
        <p:nvSpPr>
          <p:cNvPr id="113" name="" descr=""/>
          <p:cNvSpPr/>
          <p:nvPr/>
        </p:nvSpPr>
        <p:spPr>
          <a:xfrm>
            <a:off x="3800475" y="2028825"/>
            <a:ext cx="1028700" cy="295275"/>
          </a:xfrm>
          <a:prstGeom prst="roundRect">
            <a:avLst/>
          </a:prstGeom>
          <a:solidFill>
            <a:srgbClr val="F3F1EC">
              <a:alpha val="100000"/>
            </a:srgbClr>
          </a:solidFill>
          <a:ln w="9525">
            <a:solidFill>
              <a:srgbClr val="C9C4B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4" name=""/>
          <p:cNvSpPr txBox="1"/>
          <p:nvPr/>
        </p:nvSpPr>
        <p:spPr>
          <a:xfrm>
            <a:off x="3829050" y="2038350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nrollment Serv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True SSO]]></a:t>
            </a:r>
          </a:p>
        </p:txBody>
      </p:sp>
      <p:sp>
        <p:nvSpPr>
          <p:cNvPr id="115" name="" descr=""/>
          <p:cNvSpPr/>
          <p:nvPr/>
        </p:nvSpPr>
        <p:spPr>
          <a:xfrm>
            <a:off x="3800475" y="2486025"/>
            <a:ext cx="1028700" cy="295275"/>
          </a:xfrm>
          <a:prstGeom prst="roundRect">
            <a:avLst/>
          </a:prstGeom>
          <a:solidFill>
            <a:srgbClr val="F3F1EC">
              <a:alpha val="100000"/>
            </a:srgbClr>
          </a:solidFill>
          <a:ln w="9525">
            <a:solidFill>
              <a:srgbClr val="C9C4B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6" name=""/>
          <p:cNvSpPr txBox="1"/>
          <p:nvPr/>
        </p:nvSpPr>
        <p:spPr>
          <a:xfrm>
            <a:off x="3829050" y="2495550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atabase serv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vents DB (SQL Server)]]></a:t>
            </a:r>
          </a:p>
        </p:txBody>
      </p:sp>
      <p:sp>
        <p:nvSpPr>
          <p:cNvPr id="117" name="" descr=""/>
          <p:cNvSpPr/>
          <p:nvPr/>
        </p:nvSpPr>
        <p:spPr>
          <a:xfrm>
            <a:off x="3800475" y="2933700"/>
            <a:ext cx="1028700" cy="295275"/>
          </a:xfrm>
          <a:prstGeom prst="roundRect">
            <a:avLst/>
          </a:prstGeom>
          <a:solidFill>
            <a:srgbClr val="F3F1EC">
              <a:alpha val="100000"/>
            </a:srgbClr>
          </a:solidFill>
          <a:ln w="9525">
            <a:solidFill>
              <a:srgbClr val="C9C4B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8" name=""/>
          <p:cNvSpPr txBox="1"/>
          <p:nvPr/>
        </p:nvSpPr>
        <p:spPr>
          <a:xfrm>
            <a:off x="3829050" y="2952750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Recording Serv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ession recording]]></a:t>
            </a:r>
          </a:p>
        </p:txBody>
      </p:sp>
      <p:sp>
        <p:nvSpPr>
          <p:cNvPr id="119" name=""/>
          <p:cNvSpPr txBox="1"/>
          <p:nvPr/>
        </p:nvSpPr>
        <p:spPr>
          <a:xfrm>
            <a:off x="5495925" y="723900"/>
            <a:ext cx="1028700" cy="123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DESKTOPS AND APPLICATIONS]]></a:t>
            </a:r>
          </a:p>
        </p:txBody>
      </p:sp>
      <p:sp>
        <p:nvSpPr>
          <p:cNvPr id="120" name="" descr=""/>
          <p:cNvSpPr/>
          <p:nvPr/>
        </p:nvSpPr>
        <p:spPr>
          <a:xfrm>
            <a:off x="5495925" y="1123950"/>
            <a:ext cx="1028700" cy="295275"/>
          </a:xfrm>
          <a:prstGeom prst="roundRect">
            <a:avLst/>
          </a:prstGeom>
          <a:solidFill>
            <a:srgbClr val="E7F7F0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1" name=""/>
          <p:cNvSpPr txBox="1"/>
          <p:nvPr/>
        </p:nvSpPr>
        <p:spPr>
          <a:xfrm>
            <a:off x="5534025" y="11334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ngineering office us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500 desktops in 2 pools]]></a:t>
            </a:r>
          </a:p>
        </p:txBody>
      </p:sp>
      <p:sp>
        <p:nvSpPr>
          <p:cNvPr id="122" name="" descr=""/>
          <p:cNvSpPr/>
          <p:nvPr/>
        </p:nvSpPr>
        <p:spPr>
          <a:xfrm>
            <a:off x="5495925" y="1581150"/>
            <a:ext cx="1028700" cy="295275"/>
          </a:xfrm>
          <a:prstGeom prst="roundRect">
            <a:avLst/>
          </a:prstGeom>
          <a:solidFill>
            <a:srgbClr val="E7F7F0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3" name=""/>
          <p:cNvSpPr txBox="1"/>
          <p:nvPr/>
        </p:nvSpPr>
        <p:spPr>
          <a:xfrm>
            <a:off x="5534025" y="15906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AD workstations (vGPU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50 desktops in 1 pool, L40S-8Q]]></a:t>
            </a:r>
          </a:p>
        </p:txBody>
      </p:sp>
      <p:sp>
        <p:nvSpPr>
          <p:cNvPr id="124" name="" descr=""/>
          <p:cNvSpPr/>
          <p:nvPr/>
        </p:nvSpPr>
        <p:spPr>
          <a:xfrm>
            <a:off x="5495925" y="2028825"/>
            <a:ext cx="1028700" cy="295275"/>
          </a:xfrm>
          <a:prstGeom prst="roundRect">
            <a:avLst/>
          </a:prstGeom>
          <a:solidFill>
            <a:srgbClr val="E7F7F0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5" name=""/>
          <p:cNvSpPr txBox="1"/>
          <p:nvPr/>
        </p:nvSpPr>
        <p:spPr>
          <a:xfrm>
            <a:off x="5534025" y="2038350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oftware develop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00 desktops in 1 pool]]></a:t>
            </a:r>
          </a:p>
        </p:txBody>
      </p:sp>
      <p:sp>
        <p:nvSpPr>
          <p:cNvPr id="126" name=""/>
          <p:cNvSpPr txBox="1"/>
          <p:nvPr/>
        </p:nvSpPr>
        <p:spPr>
          <a:xfrm>
            <a:off x="7200900" y="723900"/>
            <a:ext cx="1028700" cy="123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PLATFORM AND SERVICES]]></a:t>
            </a:r>
          </a:p>
        </p:txBody>
      </p:sp>
      <p:sp>
        <p:nvSpPr>
          <p:cNvPr id="127" name="" descr=""/>
          <p:cNvSpPr/>
          <p:nvPr/>
        </p:nvSpPr>
        <p:spPr>
          <a:xfrm>
            <a:off x="7200900" y="1123950"/>
            <a:ext cx="1028700" cy="295275"/>
          </a:xfrm>
          <a:prstGeom prst="roundRect">
            <a:avLst/>
          </a:prstGeom>
          <a:solidFill>
            <a:srgbClr val="F3F1EC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8" name=""/>
          <p:cNvSpPr txBox="1"/>
          <p:nvPr/>
        </p:nvSpPr>
        <p:spPr>
          <a:xfrm>
            <a:off x="7229475" y="11334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Center Serv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 instance]]></a:t>
            </a:r>
          </a:p>
        </p:txBody>
      </p:sp>
      <p:sp>
        <p:nvSpPr>
          <p:cNvPr id="129" name="" descr=""/>
          <p:cNvSpPr/>
          <p:nvPr/>
        </p:nvSpPr>
        <p:spPr>
          <a:xfrm>
            <a:off x="7200900" y="1581150"/>
            <a:ext cx="1028700" cy="295275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0B0B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0" name=""/>
          <p:cNvSpPr txBox="1"/>
          <p:nvPr/>
        </p:nvSpPr>
        <p:spPr>
          <a:xfrm>
            <a:off x="7229475" y="159067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irtualization platfor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vSphere + FC array, 35 hosts]]></a:t>
            </a:r>
          </a:p>
        </p:txBody>
      </p:sp>
      <p:sp>
        <p:nvSpPr>
          <p:cNvPr id="131" name="" descr=""/>
          <p:cNvSpPr/>
          <p:nvPr/>
        </p:nvSpPr>
        <p:spPr>
          <a:xfrm>
            <a:off x="7200900" y="2028825"/>
            <a:ext cx="1028700" cy="295275"/>
          </a:xfrm>
          <a:prstGeom prst="roundRect">
            <a:avLst/>
          </a:prstGeom>
          <a:solidFill>
            <a:srgbClr val="E7F7F0">
              <a:alpha val="100000"/>
            </a:srgbClr>
          </a:solidFill>
          <a:ln w="9525">
            <a:solidFill>
              <a:srgbClr val="0E8A5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2" name=""/>
          <p:cNvSpPr txBox="1"/>
          <p:nvPr/>
        </p:nvSpPr>
        <p:spPr>
          <a:xfrm>
            <a:off x="7229475" y="2038350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rofiles and user d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EM on SMB file services]]></a:t>
            </a:r>
          </a:p>
        </p:txBody>
      </p:sp>
      <p:sp>
        <p:nvSpPr>
          <p:cNvPr id="133" name="" descr=""/>
          <p:cNvSpPr/>
          <p:nvPr/>
        </p:nvSpPr>
        <p:spPr>
          <a:xfrm>
            <a:off x="7200900" y="2486025"/>
            <a:ext cx="1028700" cy="295275"/>
          </a:xfrm>
          <a:prstGeom prst="roundRect">
            <a:avLst/>
          </a:prstGeom>
          <a:solidFill>
            <a:srgbClr val="FFF8E6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4" name=""/>
          <p:cNvSpPr txBox="1"/>
          <p:nvPr/>
        </p:nvSpPr>
        <p:spPr>
          <a:xfrm>
            <a:off x="7229475" y="2495550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Active Directory / D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xisting domain controllers]]></a:t>
            </a:r>
          </a:p>
        </p:txBody>
      </p:sp>
      <p:sp>
        <p:nvSpPr>
          <p:cNvPr id="135" name="" descr=""/>
          <p:cNvSpPr/>
          <p:nvPr/>
        </p:nvSpPr>
        <p:spPr>
          <a:xfrm>
            <a:off x="7200900" y="2933700"/>
            <a:ext cx="1028700" cy="295275"/>
          </a:xfrm>
          <a:prstGeom prst="roundRect">
            <a:avLst/>
          </a:prstGeom>
          <a:solidFill>
            <a:srgbClr val="FFF8E6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6" name=""/>
          <p:cNvSpPr txBox="1"/>
          <p:nvPr/>
        </p:nvSpPr>
        <p:spPr>
          <a:xfrm>
            <a:off x="7229475" y="2952750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HCP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8 desktop scope(s)]]></a:t>
            </a:r>
          </a:p>
        </p:txBody>
      </p:sp>
      <p:sp>
        <p:nvSpPr>
          <p:cNvPr id="137" name="" descr=""/>
          <p:cNvSpPr/>
          <p:nvPr/>
        </p:nvSpPr>
        <p:spPr>
          <a:xfrm>
            <a:off x="7200900" y="3390900"/>
            <a:ext cx="1028700" cy="295275"/>
          </a:xfrm>
          <a:prstGeom prst="roundRect">
            <a:avLst/>
          </a:prstGeom>
          <a:solidFill>
            <a:srgbClr val="FFF8E6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8" name=""/>
          <p:cNvSpPr txBox="1"/>
          <p:nvPr/>
        </p:nvSpPr>
        <p:spPr>
          <a:xfrm>
            <a:off x="7229475" y="340042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Certifica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ublic CA (edge) + internal PKI]]></a:t>
            </a:r>
          </a:p>
        </p:txBody>
      </p:sp>
      <p:sp>
        <p:nvSpPr>
          <p:cNvPr id="139" name="" descr=""/>
          <p:cNvSpPr/>
          <p:nvPr/>
        </p:nvSpPr>
        <p:spPr>
          <a:xfrm>
            <a:off x="7200900" y="3848100"/>
            <a:ext cx="1028700" cy="295275"/>
          </a:xfrm>
          <a:prstGeom prst="roundRect">
            <a:avLst/>
          </a:prstGeom>
          <a:solidFill>
            <a:srgbClr val="F3F1EC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0" name=""/>
          <p:cNvSpPr txBox="1"/>
          <p:nvPr/>
        </p:nvSpPr>
        <p:spPr>
          <a:xfrm>
            <a:off x="7229475" y="3857625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Monitor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orizon Console and existing moni…]]></a:t>
            </a:r>
          </a:p>
        </p:txBody>
      </p:sp>
      <p:sp>
        <p:nvSpPr>
          <p:cNvPr id="141" name="" descr=""/>
          <p:cNvSpPr/>
          <p:nvPr/>
        </p:nvSpPr>
        <p:spPr>
          <a:xfrm>
            <a:off x="7200900" y="4295775"/>
            <a:ext cx="1028700" cy="295275"/>
          </a:xfrm>
          <a:prstGeom prst="roundRect">
            <a:avLst/>
          </a:prstGeom>
          <a:solidFill>
            <a:srgbClr val="E7F7F0">
              <a:alpha val="100000"/>
            </a:srgbClr>
          </a:solidFill>
          <a:ln w="9525">
            <a:solidFill>
              <a:srgbClr val="0E8A5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2" name=""/>
          <p:cNvSpPr txBox="1"/>
          <p:nvPr/>
        </p:nvSpPr>
        <p:spPr>
          <a:xfrm>
            <a:off x="7229475" y="4305300"/>
            <a:ext cx="971550" cy="2762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Backup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xisting enterprise backup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hysical infrastructure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sp>
        <p:nvSpPr>
          <p:cNvPr id="7" name="" descr=""/>
          <p:cNvSpPr/>
          <p:nvPr/>
        </p:nvSpPr>
        <p:spPr>
          <a:xfrm>
            <a:off x="4362450" y="2286000"/>
            <a:ext cx="1800225" cy="1038225"/>
          </a:xfrm>
          <a:prstGeom prst="roundRect">
            <a:avLst/>
          </a:prstGeom>
          <a:solidFill>
            <a:srgbClr val="FDE2EE">
              <a:alpha val="100000"/>
            </a:srgbClr>
          </a:solidFill>
          <a:ln w="9525">
            <a:solidFill>
              <a:srgbClr val="B5B1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8" name=""/>
          <p:cNvCxnSpPr/>
          <p:nvPr/>
        </p:nvCxnSpPr>
        <p:spPr>
          <a:xfrm flipV="1">
            <a:off x="2447925" y="1343025"/>
            <a:ext cx="0" cy="1714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" name=""/>
          <p:cNvCxnSpPr/>
          <p:nvPr/>
        </p:nvCxnSpPr>
        <p:spPr>
          <a:xfrm>
            <a:off x="2447925" y="1343025"/>
            <a:ext cx="66675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"/>
          <p:cNvCxnSpPr/>
          <p:nvPr/>
        </p:nvCxnSpPr>
        <p:spPr>
          <a:xfrm flipV="1">
            <a:off x="3114675" y="1171575"/>
            <a:ext cx="0" cy="1714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" descr=""/>
          <p:cNvSpPr/>
          <p:nvPr/>
        </p:nvSpPr>
        <p:spPr>
          <a:xfrm>
            <a:off x="3076575" y="1133475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12" name=""/>
          <p:cNvCxnSpPr/>
          <p:nvPr/>
        </p:nvCxnSpPr>
        <p:spPr>
          <a:xfrm flipV="1">
            <a:off x="4438650" y="1343025"/>
            <a:ext cx="0" cy="1714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"/>
          <p:cNvCxnSpPr/>
          <p:nvPr/>
        </p:nvCxnSpPr>
        <p:spPr>
          <a:xfrm flipV="1">
            <a:off x="3771900" y="1343025"/>
            <a:ext cx="66675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"/>
          <p:cNvCxnSpPr/>
          <p:nvPr/>
        </p:nvCxnSpPr>
        <p:spPr>
          <a:xfrm flipV="1">
            <a:off x="3771900" y="1171575"/>
            <a:ext cx="0" cy="1714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" descr=""/>
          <p:cNvSpPr/>
          <p:nvPr/>
        </p:nvSpPr>
        <p:spPr>
          <a:xfrm>
            <a:off x="3733800" y="1133475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16" name=""/>
          <p:cNvCxnSpPr/>
          <p:nvPr/>
        </p:nvCxnSpPr>
        <p:spPr>
          <a:xfrm>
            <a:off x="3114675" y="1666875"/>
            <a:ext cx="657225" cy="0"/>
          </a:xfrm>
          <a:prstGeom prst="line">
            <a:avLst/>
          </a:prstGeom>
          <a:ln w="19050" cap="flat" cmpd="sng" algn="ctr">
            <a:solidFill>
              <a:srgbClr val="0B0B0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" descr=""/>
          <p:cNvSpPr/>
          <p:nvPr/>
        </p:nvSpPr>
        <p:spPr>
          <a:xfrm rot="5400000">
            <a:off x="3733800" y="1628775"/>
            <a:ext cx="76200" cy="76200"/>
          </a:xfrm>
          <a:prstGeom prst="triangle">
            <a:avLst/>
          </a:prstGeom>
          <a:solidFill>
            <a:srgbClr val="0B0B0B">
              <a:alpha val="100000"/>
            </a:srgbClr>
          </a:solidFill>
          <a:ln w="9525">
            <a:solidFill>
              <a:srgbClr val="0B0B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18" name=""/>
          <p:cNvCxnSpPr/>
          <p:nvPr/>
        </p:nvCxnSpPr>
        <p:spPr>
          <a:xfrm flipV="1">
            <a:off x="1371600" y="1933575"/>
            <a:ext cx="0" cy="5143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1371600" y="1933575"/>
            <a:ext cx="47625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"/>
          <p:cNvCxnSpPr/>
          <p:nvPr/>
        </p:nvCxnSpPr>
        <p:spPr>
          <a:xfrm flipV="1">
            <a:off x="1847850" y="1828800"/>
            <a:ext cx="0" cy="10477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" descr=""/>
          <p:cNvSpPr/>
          <p:nvPr/>
        </p:nvSpPr>
        <p:spPr>
          <a:xfrm>
            <a:off x="1809750" y="179070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22" name=""/>
          <p:cNvCxnSpPr/>
          <p:nvPr/>
        </p:nvCxnSpPr>
        <p:spPr>
          <a:xfrm flipV="1">
            <a:off x="1876425" y="1943100"/>
            <a:ext cx="0" cy="50482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"/>
          <p:cNvCxnSpPr/>
          <p:nvPr/>
        </p:nvCxnSpPr>
        <p:spPr>
          <a:xfrm>
            <a:off x="1876425" y="1943100"/>
            <a:ext cx="1952625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"/>
          <p:cNvCxnSpPr/>
          <p:nvPr/>
        </p:nvCxnSpPr>
        <p:spPr>
          <a:xfrm flipV="1">
            <a:off x="3829050" y="1828800"/>
            <a:ext cx="0" cy="11430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" descr=""/>
          <p:cNvSpPr/>
          <p:nvPr/>
        </p:nvSpPr>
        <p:spPr>
          <a:xfrm>
            <a:off x="3790950" y="179070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26" name=""/>
          <p:cNvCxnSpPr/>
          <p:nvPr/>
        </p:nvCxnSpPr>
        <p:spPr>
          <a:xfrm flipV="1">
            <a:off x="857250" y="1285875"/>
            <a:ext cx="0" cy="11620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7" name=""/>
          <p:cNvCxnSpPr/>
          <p:nvPr/>
        </p:nvCxnSpPr>
        <p:spPr>
          <a:xfrm flipV="1">
            <a:off x="523875" y="1285875"/>
            <a:ext cx="333375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" name=""/>
          <p:cNvCxnSpPr/>
          <p:nvPr/>
        </p:nvCxnSpPr>
        <p:spPr>
          <a:xfrm flipV="1">
            <a:off x="523875" y="1171575"/>
            <a:ext cx="0" cy="11430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9" name="" descr=""/>
          <p:cNvSpPr/>
          <p:nvPr/>
        </p:nvSpPr>
        <p:spPr>
          <a:xfrm>
            <a:off x="485775" y="1133475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30" name=""/>
          <p:cNvCxnSpPr/>
          <p:nvPr/>
        </p:nvCxnSpPr>
        <p:spPr>
          <a:xfrm flipV="1">
            <a:off x="3190875" y="1971675"/>
            <a:ext cx="0" cy="4762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"/>
          <p:cNvCxnSpPr/>
          <p:nvPr/>
        </p:nvCxnSpPr>
        <p:spPr>
          <a:xfrm flipV="1">
            <a:off x="1962150" y="1971675"/>
            <a:ext cx="1228725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" name=""/>
          <p:cNvCxnSpPr/>
          <p:nvPr/>
        </p:nvCxnSpPr>
        <p:spPr>
          <a:xfrm flipV="1">
            <a:off x="1962150" y="1828800"/>
            <a:ext cx="0" cy="14287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" descr=""/>
          <p:cNvSpPr/>
          <p:nvPr/>
        </p:nvSpPr>
        <p:spPr>
          <a:xfrm>
            <a:off x="1924050" y="179070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34" name=""/>
          <p:cNvCxnSpPr/>
          <p:nvPr/>
        </p:nvCxnSpPr>
        <p:spPr>
          <a:xfrm flipV="1">
            <a:off x="3705225" y="1990725"/>
            <a:ext cx="0" cy="45720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"/>
          <p:cNvCxnSpPr/>
          <p:nvPr/>
        </p:nvCxnSpPr>
        <p:spPr>
          <a:xfrm>
            <a:off x="3705225" y="1990725"/>
            <a:ext cx="24765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"/>
          <p:cNvCxnSpPr/>
          <p:nvPr/>
        </p:nvCxnSpPr>
        <p:spPr>
          <a:xfrm flipV="1">
            <a:off x="3952875" y="1828800"/>
            <a:ext cx="0" cy="16192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" descr=""/>
          <p:cNvSpPr/>
          <p:nvPr/>
        </p:nvSpPr>
        <p:spPr>
          <a:xfrm>
            <a:off x="3914775" y="179070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38" name=""/>
          <p:cNvCxnSpPr/>
          <p:nvPr/>
        </p:nvCxnSpPr>
        <p:spPr>
          <a:xfrm flipV="1">
            <a:off x="2676525" y="1323975"/>
            <a:ext cx="0" cy="112395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9" name=""/>
          <p:cNvCxnSpPr/>
          <p:nvPr/>
        </p:nvCxnSpPr>
        <p:spPr>
          <a:xfrm flipV="1">
            <a:off x="600075" y="1323975"/>
            <a:ext cx="2076450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0" name=""/>
          <p:cNvCxnSpPr/>
          <p:nvPr/>
        </p:nvCxnSpPr>
        <p:spPr>
          <a:xfrm flipV="1">
            <a:off x="600075" y="1171575"/>
            <a:ext cx="0" cy="15240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1" name="" descr=""/>
          <p:cNvSpPr/>
          <p:nvPr/>
        </p:nvSpPr>
        <p:spPr>
          <a:xfrm>
            <a:off x="561975" y="1133475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42" name=""/>
          <p:cNvCxnSpPr/>
          <p:nvPr/>
        </p:nvCxnSpPr>
        <p:spPr>
          <a:xfrm flipV="1">
            <a:off x="5010150" y="2019300"/>
            <a:ext cx="0" cy="42862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" name=""/>
          <p:cNvCxnSpPr/>
          <p:nvPr/>
        </p:nvCxnSpPr>
        <p:spPr>
          <a:xfrm flipV="1">
            <a:off x="2085975" y="2019300"/>
            <a:ext cx="2924175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" name=""/>
          <p:cNvCxnSpPr/>
          <p:nvPr/>
        </p:nvCxnSpPr>
        <p:spPr>
          <a:xfrm flipV="1">
            <a:off x="2085975" y="1828800"/>
            <a:ext cx="0" cy="19050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" name="" descr=""/>
          <p:cNvSpPr/>
          <p:nvPr/>
        </p:nvSpPr>
        <p:spPr>
          <a:xfrm>
            <a:off x="2047875" y="179070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46" name=""/>
          <p:cNvCxnSpPr/>
          <p:nvPr/>
        </p:nvCxnSpPr>
        <p:spPr>
          <a:xfrm flipV="1">
            <a:off x="5524500" y="2038350"/>
            <a:ext cx="0" cy="409575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"/>
          <p:cNvCxnSpPr/>
          <p:nvPr/>
        </p:nvCxnSpPr>
        <p:spPr>
          <a:xfrm flipV="1">
            <a:off x="4076700" y="2038350"/>
            <a:ext cx="1447800" cy="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" name=""/>
          <p:cNvCxnSpPr/>
          <p:nvPr/>
        </p:nvCxnSpPr>
        <p:spPr>
          <a:xfrm flipV="1">
            <a:off x="4076700" y="1828800"/>
            <a:ext cx="0" cy="209550"/>
          </a:xfrm>
          <a:prstGeom prst="line">
            <a:avLst/>
          </a:prstGeom>
          <a:ln w="19050" cap="flat" cmpd="sng" algn="ctr">
            <a:solidFill>
              <a:srgbClr val="D633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" descr=""/>
          <p:cNvSpPr/>
          <p:nvPr/>
        </p:nvSpPr>
        <p:spPr>
          <a:xfrm>
            <a:off x="4038600" y="1790700"/>
            <a:ext cx="76200" cy="76200"/>
          </a:xfrm>
          <a:prstGeom prst="triangle">
            <a:avLst/>
          </a:prstGeom>
          <a:solidFill>
            <a:srgbClr val="D6336C">
              <a:alpha val="100000"/>
            </a:srgbClr>
          </a:solidFill>
          <a:ln w="9525">
            <a:solidFill>
              <a:srgbClr val="D6336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50" name=""/>
          <p:cNvCxnSpPr/>
          <p:nvPr/>
        </p:nvCxnSpPr>
        <p:spPr>
          <a:xfrm flipV="1">
            <a:off x="4495800" y="1352550"/>
            <a:ext cx="0" cy="1095375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1" name=""/>
          <p:cNvCxnSpPr/>
          <p:nvPr/>
        </p:nvCxnSpPr>
        <p:spPr>
          <a:xfrm flipV="1">
            <a:off x="676275" y="1352550"/>
            <a:ext cx="3819525" cy="0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2" name=""/>
          <p:cNvCxnSpPr/>
          <p:nvPr/>
        </p:nvCxnSpPr>
        <p:spPr>
          <a:xfrm flipV="1">
            <a:off x="676275" y="1171575"/>
            <a:ext cx="0" cy="180975"/>
          </a:xfrm>
          <a:prstGeom prst="line">
            <a:avLst/>
          </a:prstGeom>
          <a:ln w="19050" cap="flat" cmpd="sng" algn="ctr">
            <a:solidFill>
              <a:srgbClr val="6B6B66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3" name="" descr=""/>
          <p:cNvSpPr/>
          <p:nvPr/>
        </p:nvSpPr>
        <p:spPr>
          <a:xfrm>
            <a:off x="638175" y="1133475"/>
            <a:ext cx="76200" cy="76200"/>
          </a:xfrm>
          <a:prstGeom prst="triangle">
            <a:avLst/>
          </a:prstGeom>
          <a:solidFill>
            <a:srgbClr val="6B6B66">
              <a:alpha val="100000"/>
            </a:srgbClr>
          </a:solidFill>
          <a:ln w="9525">
            <a:solidFill>
              <a:srgbClr val="6B6B6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54" name=""/>
          <p:cNvCxnSpPr/>
          <p:nvPr/>
        </p:nvCxnSpPr>
        <p:spPr>
          <a:xfrm>
            <a:off x="1457325" y="3276600"/>
            <a:ext cx="0" cy="9525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"/>
          <p:cNvCxnSpPr/>
          <p:nvPr/>
        </p:nvCxnSpPr>
        <p:spPr>
          <a:xfrm>
            <a:off x="1457325" y="3371850"/>
            <a:ext cx="390525" cy="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" name=""/>
          <p:cNvCxnSpPr/>
          <p:nvPr/>
        </p:nvCxnSpPr>
        <p:spPr>
          <a:xfrm>
            <a:off x="1847850" y="3371850"/>
            <a:ext cx="0" cy="23812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" name="" descr=""/>
          <p:cNvSpPr/>
          <p:nvPr/>
        </p:nvSpPr>
        <p:spPr>
          <a:xfrm rot="10800000">
            <a:off x="1809750" y="3571875"/>
            <a:ext cx="76200" cy="76200"/>
          </a:xfrm>
          <a:prstGeom prst="triangle">
            <a:avLst/>
          </a:prstGeom>
          <a:solidFill>
            <a:srgbClr val="2B579A">
              <a:alpha val="100000"/>
            </a:srgbClr>
          </a:solidFill>
          <a:ln w="9525">
            <a:solidFill>
              <a:srgbClr val="2B57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58" name=""/>
          <p:cNvCxnSpPr/>
          <p:nvPr/>
        </p:nvCxnSpPr>
        <p:spPr>
          <a:xfrm>
            <a:off x="1790700" y="3276600"/>
            <a:ext cx="0" cy="11430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"/>
          <p:cNvCxnSpPr/>
          <p:nvPr/>
        </p:nvCxnSpPr>
        <p:spPr>
          <a:xfrm>
            <a:off x="1790700" y="3390900"/>
            <a:ext cx="2038350" cy="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"/>
          <p:cNvCxnSpPr/>
          <p:nvPr/>
        </p:nvCxnSpPr>
        <p:spPr>
          <a:xfrm>
            <a:off x="3829050" y="3390900"/>
            <a:ext cx="0" cy="21907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" descr=""/>
          <p:cNvSpPr/>
          <p:nvPr/>
        </p:nvSpPr>
        <p:spPr>
          <a:xfrm rot="10800000">
            <a:off x="3790950" y="3571875"/>
            <a:ext cx="76200" cy="76200"/>
          </a:xfrm>
          <a:prstGeom prst="triangle">
            <a:avLst/>
          </a:prstGeom>
          <a:solidFill>
            <a:srgbClr val="2B579A">
              <a:alpha val="100000"/>
            </a:srgbClr>
          </a:solidFill>
          <a:ln w="9525">
            <a:solidFill>
              <a:srgbClr val="2B57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62" name=""/>
          <p:cNvCxnSpPr/>
          <p:nvPr/>
        </p:nvCxnSpPr>
        <p:spPr>
          <a:xfrm>
            <a:off x="3276600" y="3276600"/>
            <a:ext cx="0" cy="14287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"/>
          <p:cNvCxnSpPr/>
          <p:nvPr/>
        </p:nvCxnSpPr>
        <p:spPr>
          <a:xfrm flipV="1">
            <a:off x="1962150" y="3419475"/>
            <a:ext cx="1314450" cy="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"/>
          <p:cNvCxnSpPr/>
          <p:nvPr/>
        </p:nvCxnSpPr>
        <p:spPr>
          <a:xfrm>
            <a:off x="1962150" y="3419475"/>
            <a:ext cx="0" cy="19050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" descr=""/>
          <p:cNvSpPr/>
          <p:nvPr/>
        </p:nvSpPr>
        <p:spPr>
          <a:xfrm rot="10800000">
            <a:off x="1924050" y="3571875"/>
            <a:ext cx="76200" cy="76200"/>
          </a:xfrm>
          <a:prstGeom prst="triangle">
            <a:avLst/>
          </a:prstGeom>
          <a:solidFill>
            <a:srgbClr val="2B579A">
              <a:alpha val="100000"/>
            </a:srgbClr>
          </a:solidFill>
          <a:ln w="9525">
            <a:solidFill>
              <a:srgbClr val="2B57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66" name=""/>
          <p:cNvCxnSpPr/>
          <p:nvPr/>
        </p:nvCxnSpPr>
        <p:spPr>
          <a:xfrm>
            <a:off x="3619500" y="3276600"/>
            <a:ext cx="0" cy="16192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"/>
          <p:cNvCxnSpPr/>
          <p:nvPr/>
        </p:nvCxnSpPr>
        <p:spPr>
          <a:xfrm>
            <a:off x="3619500" y="3438525"/>
            <a:ext cx="333375" cy="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"/>
          <p:cNvCxnSpPr/>
          <p:nvPr/>
        </p:nvCxnSpPr>
        <p:spPr>
          <a:xfrm>
            <a:off x="3952875" y="3438525"/>
            <a:ext cx="0" cy="17145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" descr=""/>
          <p:cNvSpPr/>
          <p:nvPr/>
        </p:nvSpPr>
        <p:spPr>
          <a:xfrm rot="10800000">
            <a:off x="3914775" y="3571875"/>
            <a:ext cx="76200" cy="76200"/>
          </a:xfrm>
          <a:prstGeom prst="triangle">
            <a:avLst/>
          </a:prstGeom>
          <a:solidFill>
            <a:srgbClr val="2B579A">
              <a:alpha val="100000"/>
            </a:srgbClr>
          </a:solidFill>
          <a:ln w="9525">
            <a:solidFill>
              <a:srgbClr val="2B57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70" name=""/>
          <p:cNvCxnSpPr/>
          <p:nvPr/>
        </p:nvCxnSpPr>
        <p:spPr>
          <a:xfrm>
            <a:off x="5095875" y="3276600"/>
            <a:ext cx="0" cy="19050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"/>
          <p:cNvCxnSpPr/>
          <p:nvPr/>
        </p:nvCxnSpPr>
        <p:spPr>
          <a:xfrm flipV="1">
            <a:off x="2085975" y="3467100"/>
            <a:ext cx="3009900" cy="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" name=""/>
          <p:cNvCxnSpPr/>
          <p:nvPr/>
        </p:nvCxnSpPr>
        <p:spPr>
          <a:xfrm>
            <a:off x="2085975" y="3467100"/>
            <a:ext cx="0" cy="14287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" name="" descr=""/>
          <p:cNvSpPr/>
          <p:nvPr/>
        </p:nvSpPr>
        <p:spPr>
          <a:xfrm rot="10800000">
            <a:off x="2047875" y="3571875"/>
            <a:ext cx="76200" cy="76200"/>
          </a:xfrm>
          <a:prstGeom prst="triangle">
            <a:avLst/>
          </a:prstGeom>
          <a:solidFill>
            <a:srgbClr val="2B579A">
              <a:alpha val="100000"/>
            </a:srgbClr>
          </a:solidFill>
          <a:ln w="9525">
            <a:solidFill>
              <a:srgbClr val="2B57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74" name=""/>
          <p:cNvCxnSpPr/>
          <p:nvPr/>
        </p:nvCxnSpPr>
        <p:spPr>
          <a:xfrm>
            <a:off x="5438775" y="3276600"/>
            <a:ext cx="0" cy="20002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" name=""/>
          <p:cNvCxnSpPr/>
          <p:nvPr/>
        </p:nvCxnSpPr>
        <p:spPr>
          <a:xfrm flipV="1">
            <a:off x="4076700" y="3476625"/>
            <a:ext cx="1362075" cy="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" name=""/>
          <p:cNvCxnSpPr/>
          <p:nvPr/>
        </p:nvCxnSpPr>
        <p:spPr>
          <a:xfrm>
            <a:off x="4076700" y="3476625"/>
            <a:ext cx="0" cy="13335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" name="" descr=""/>
          <p:cNvSpPr/>
          <p:nvPr/>
        </p:nvSpPr>
        <p:spPr>
          <a:xfrm rot="10800000">
            <a:off x="4038600" y="3571875"/>
            <a:ext cx="76200" cy="76200"/>
          </a:xfrm>
          <a:prstGeom prst="triangle">
            <a:avLst/>
          </a:prstGeom>
          <a:solidFill>
            <a:srgbClr val="2B579A">
              <a:alpha val="100000"/>
            </a:srgbClr>
          </a:solidFill>
          <a:ln w="9525">
            <a:solidFill>
              <a:srgbClr val="2B57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78" name=""/>
          <p:cNvCxnSpPr/>
          <p:nvPr/>
        </p:nvCxnSpPr>
        <p:spPr>
          <a:xfrm flipV="1">
            <a:off x="3409950" y="4029075"/>
            <a:ext cx="0" cy="29527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" name=""/>
          <p:cNvCxnSpPr/>
          <p:nvPr/>
        </p:nvCxnSpPr>
        <p:spPr>
          <a:xfrm flipV="1">
            <a:off x="2447925" y="4029075"/>
            <a:ext cx="962025" cy="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" name=""/>
          <p:cNvCxnSpPr/>
          <p:nvPr/>
        </p:nvCxnSpPr>
        <p:spPr>
          <a:xfrm flipV="1">
            <a:off x="2447925" y="3924300"/>
            <a:ext cx="0" cy="10477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" name="" descr=""/>
          <p:cNvSpPr/>
          <p:nvPr/>
        </p:nvSpPr>
        <p:spPr>
          <a:xfrm>
            <a:off x="2409825" y="3886200"/>
            <a:ext cx="76200" cy="76200"/>
          </a:xfrm>
          <a:prstGeom prst="triangle">
            <a:avLst/>
          </a:prstGeom>
          <a:solidFill>
            <a:srgbClr val="2B579A">
              <a:alpha val="100000"/>
            </a:srgbClr>
          </a:solidFill>
          <a:ln w="9525">
            <a:solidFill>
              <a:srgbClr val="2B57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cxnSp>
        <p:nvCxnSpPr>
          <p:cNvPr id="82" name=""/>
          <p:cNvCxnSpPr/>
          <p:nvPr/>
        </p:nvCxnSpPr>
        <p:spPr>
          <a:xfrm flipV="1">
            <a:off x="3486150" y="4029075"/>
            <a:ext cx="0" cy="29527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3" name=""/>
          <p:cNvCxnSpPr/>
          <p:nvPr/>
        </p:nvCxnSpPr>
        <p:spPr>
          <a:xfrm>
            <a:off x="3486150" y="4029075"/>
            <a:ext cx="952500" cy="0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" name=""/>
          <p:cNvCxnSpPr/>
          <p:nvPr/>
        </p:nvCxnSpPr>
        <p:spPr>
          <a:xfrm flipV="1">
            <a:off x="4438650" y="3924300"/>
            <a:ext cx="0" cy="104775"/>
          </a:xfrm>
          <a:prstGeom prst="line">
            <a:avLst/>
          </a:prstGeom>
          <a:ln w="19050" cap="flat" cmpd="sng" algn="ctr">
            <a:solidFill>
              <a:srgbClr val="2B579A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5" name="" descr=""/>
          <p:cNvSpPr/>
          <p:nvPr/>
        </p:nvSpPr>
        <p:spPr>
          <a:xfrm>
            <a:off x="4400550" y="3886200"/>
            <a:ext cx="76200" cy="76200"/>
          </a:xfrm>
          <a:prstGeom prst="triangle">
            <a:avLst/>
          </a:prstGeom>
          <a:solidFill>
            <a:srgbClr val="2B579A">
              <a:alpha val="100000"/>
            </a:srgbClr>
          </a:solidFill>
          <a:ln w="9525">
            <a:solidFill>
              <a:srgbClr val="2B57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6" name=""/>
          <p:cNvSpPr txBox="1"/>
          <p:nvPr/>
        </p:nvSpPr>
        <p:spPr>
          <a:xfrm>
            <a:off x="2647950" y="1304925"/>
            <a:ext cx="26670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Uplinks]]></a:t>
            </a:r>
          </a:p>
        </p:txBody>
      </p:sp>
      <p:sp>
        <p:nvSpPr>
          <p:cNvPr id="87" name=""/>
          <p:cNvSpPr txBox="1"/>
          <p:nvPr/>
        </p:nvSpPr>
        <p:spPr>
          <a:xfrm>
            <a:off x="3971925" y="1304925"/>
            <a:ext cx="266700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Uplinks]]></a:t>
            </a:r>
          </a:p>
        </p:txBody>
      </p:sp>
      <p:sp>
        <p:nvSpPr>
          <p:cNvPr id="88" name=""/>
          <p:cNvSpPr txBox="1"/>
          <p:nvPr/>
        </p:nvSpPr>
        <p:spPr>
          <a:xfrm>
            <a:off x="3276600" y="1628775"/>
            <a:ext cx="33337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Peer link]]></a:t>
            </a:r>
          </a:p>
        </p:txBody>
      </p:sp>
      <p:sp>
        <p:nvSpPr>
          <p:cNvPr id="89" name=""/>
          <p:cNvSpPr txBox="1"/>
          <p:nvPr/>
        </p:nvSpPr>
        <p:spPr>
          <a:xfrm>
            <a:off x="1152525" y="2143125"/>
            <a:ext cx="42862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25G to A]]></a:t>
            </a:r>
          </a:p>
        </p:txBody>
      </p:sp>
      <p:sp>
        <p:nvSpPr>
          <p:cNvPr id="90" name=""/>
          <p:cNvSpPr txBox="1"/>
          <p:nvPr/>
        </p:nvSpPr>
        <p:spPr>
          <a:xfrm>
            <a:off x="1666875" y="2143125"/>
            <a:ext cx="42862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25G to B]]></a:t>
            </a:r>
          </a:p>
        </p:txBody>
      </p:sp>
      <p:sp>
        <p:nvSpPr>
          <p:cNvPr id="91" name=""/>
          <p:cNvSpPr txBox="1"/>
          <p:nvPr/>
        </p:nvSpPr>
        <p:spPr>
          <a:xfrm>
            <a:off x="2971800" y="2143125"/>
            <a:ext cx="42862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25G to A]]></a:t>
            </a:r>
          </a:p>
        </p:txBody>
      </p:sp>
      <p:sp>
        <p:nvSpPr>
          <p:cNvPr id="92" name=""/>
          <p:cNvSpPr txBox="1"/>
          <p:nvPr/>
        </p:nvSpPr>
        <p:spPr>
          <a:xfrm>
            <a:off x="3486150" y="2143125"/>
            <a:ext cx="42862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25G to B]]></a:t>
            </a:r>
          </a:p>
        </p:txBody>
      </p:sp>
      <p:sp>
        <p:nvSpPr>
          <p:cNvPr id="93" name=""/>
          <p:cNvSpPr txBox="1"/>
          <p:nvPr/>
        </p:nvSpPr>
        <p:spPr>
          <a:xfrm>
            <a:off x="4791075" y="2143125"/>
            <a:ext cx="42862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25G to A]]></a:t>
            </a:r>
          </a:p>
        </p:txBody>
      </p:sp>
      <p:sp>
        <p:nvSpPr>
          <p:cNvPr id="94" name=""/>
          <p:cNvSpPr txBox="1"/>
          <p:nvPr/>
        </p:nvSpPr>
        <p:spPr>
          <a:xfrm>
            <a:off x="5305425" y="2143125"/>
            <a:ext cx="42862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2 × 25G to B]]></a:t>
            </a:r>
          </a:p>
        </p:txBody>
      </p:sp>
      <p:sp>
        <p:nvSpPr>
          <p:cNvPr id="95" name=""/>
          <p:cNvSpPr txBox="1"/>
          <p:nvPr/>
        </p:nvSpPr>
        <p:spPr>
          <a:xfrm>
            <a:off x="2781300" y="3981450"/>
            <a:ext cx="29527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Fabric A]]></a:t>
            </a:r>
          </a:p>
        </p:txBody>
      </p:sp>
      <p:sp>
        <p:nvSpPr>
          <p:cNvPr id="96" name=""/>
          <p:cNvSpPr txBox="1"/>
          <p:nvPr/>
        </p:nvSpPr>
        <p:spPr>
          <a:xfrm>
            <a:off x="3810000" y="3981450"/>
            <a:ext cx="295275" cy="85725"/>
          </a:xfrm>
          <a:prstGeom prst="rect">
            <a:avLst/>
          </a:prstGeom>
          <a:solidFill>
            <a:srgbClr val="FFFFFF">
              <a:alpha val="100000"/>
            </a:srgbClr>
          </a:solidFill>
        </p:spPr>
        <p:txBody>
          <a:bodyPr anchorCtr="0" rtlCol="0" vert="horz" bIns="0" lIns="9525" rIns="9525" tIns="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Fabric B]]></a:t>
            </a:r>
          </a:p>
        </p:txBody>
      </p:sp>
      <p:sp>
        <p:nvSpPr>
          <p:cNvPr id="97" name=""/>
          <p:cNvSpPr txBox="1"/>
          <p:nvPr/>
        </p:nvSpPr>
        <p:spPr>
          <a:xfrm>
            <a:off x="4410075" y="2314575"/>
            <a:ext cx="1238250" cy="95250"/>
          </a:xfrm>
          <a:prstGeom prst="rect">
            <a:avLst/>
          </a:prstGeom>
          <a:solidFill>
            <a:srgbClr val="FDE2EE">
              <a:alpha val="100000"/>
            </a:srgbClr>
          </a:solidFill>
        </p:spPr>
        <p:txBody>
          <a:bodyPr anchorCtr="0" rtlCol="0" vert="horz" bIns="0" lIns="28575" rIns="9525" tIns="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HOSTS UAG ON DMZ PORT GROUPS]]></a:t>
            </a:r>
          </a:p>
        </p:txBody>
      </p:sp>
      <p:sp>
        <p:nvSpPr>
          <p:cNvPr id="98" name="" descr=""/>
          <p:cNvSpPr/>
          <p:nvPr/>
        </p:nvSpPr>
        <p:spPr>
          <a:xfrm>
            <a:off x="2724150" y="847725"/>
            <a:ext cx="1438275" cy="323850"/>
          </a:xfrm>
          <a:prstGeom prst="roundRect">
            <a:avLst/>
          </a:prstGeom>
          <a:solidFill>
            <a:srgbClr val="161616">
              <a:alpha val="100000"/>
            </a:srgbClr>
          </a:solidFill>
          <a:ln w="9525">
            <a:solidFill>
              <a:srgbClr val="16161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9" name=""/>
          <p:cNvSpPr txBox="1"/>
          <p:nvPr/>
        </p:nvSpPr>
        <p:spPr>
          <a:xfrm>
            <a:off x="2762250" y="857250"/>
            <a:ext cx="1371600" cy="29527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re / spine networ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4 × 100 GbE uplinks per ToR switch]]></a:t>
            </a:r>
          </a:p>
        </p:txBody>
      </p:sp>
      <p:sp>
        <p:nvSpPr>
          <p:cNvPr id="100" name="" descr=""/>
          <p:cNvSpPr/>
          <p:nvPr/>
        </p:nvSpPr>
        <p:spPr>
          <a:xfrm>
            <a:off x="1790700" y="1514475"/>
            <a:ext cx="1323975" cy="323850"/>
          </a:xfrm>
          <a:prstGeom prst="roundRect">
            <a:avLst/>
          </a:prstGeom>
          <a:solidFill>
            <a:srgbClr val="161616">
              <a:alpha val="100000"/>
            </a:srgbClr>
          </a:solidFill>
          <a:ln w="9525">
            <a:solidFill>
              <a:srgbClr val="16161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1" name=""/>
          <p:cNvSpPr txBox="1"/>
          <p:nvPr/>
        </p:nvSpPr>
        <p:spPr>
          <a:xfrm>
            <a:off x="1819275" y="1524000"/>
            <a:ext cx="1257300" cy="29527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oR switch 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2 × 48-port 25 GbE]]></a:t>
            </a:r>
          </a:p>
        </p:txBody>
      </p:sp>
      <p:sp>
        <p:nvSpPr>
          <p:cNvPr id="102" name="" descr=""/>
          <p:cNvSpPr/>
          <p:nvPr/>
        </p:nvSpPr>
        <p:spPr>
          <a:xfrm>
            <a:off x="3771900" y="1514475"/>
            <a:ext cx="1323975" cy="323850"/>
          </a:xfrm>
          <a:prstGeom prst="roundRect">
            <a:avLst/>
          </a:prstGeom>
          <a:solidFill>
            <a:srgbClr val="161616">
              <a:alpha val="100000"/>
            </a:srgbClr>
          </a:solidFill>
          <a:ln w="9525">
            <a:solidFill>
              <a:srgbClr val="16161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3" name=""/>
          <p:cNvSpPr txBox="1"/>
          <p:nvPr/>
        </p:nvSpPr>
        <p:spPr>
          <a:xfrm>
            <a:off x="3810000" y="1524000"/>
            <a:ext cx="1257300" cy="29527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oR switch B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dundant pair (MLAG / vPC)]]></a:t>
            </a:r>
          </a:p>
        </p:txBody>
      </p:sp>
      <p:sp>
        <p:nvSpPr>
          <p:cNvPr id="104" name="" descr=""/>
          <p:cNvSpPr/>
          <p:nvPr/>
        </p:nvSpPr>
        <p:spPr>
          <a:xfrm>
            <a:off x="352425" y="847725"/>
            <a:ext cx="1209675" cy="323850"/>
          </a:xfrm>
          <a:prstGeom prst="roundRect">
            <a:avLst/>
          </a:prstGeom>
          <a:solidFill>
            <a:srgbClr val="161616">
              <a:alpha val="100000"/>
            </a:srgbClr>
          </a:solidFill>
          <a:ln w="9525">
            <a:solidFill>
              <a:srgbClr val="16161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5" name=""/>
          <p:cNvSpPr txBox="1"/>
          <p:nvPr/>
        </p:nvSpPr>
        <p:spPr>
          <a:xfrm>
            <a:off x="390525" y="857250"/>
            <a:ext cx="1143000" cy="29527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ut-of-band switc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1 × 1 GbE, BMC ports]]></a:t>
            </a:r>
          </a:p>
        </p:txBody>
      </p:sp>
      <p:sp>
        <p:nvSpPr>
          <p:cNvPr id="106" name="" descr=""/>
          <p:cNvSpPr/>
          <p:nvPr/>
        </p:nvSpPr>
        <p:spPr>
          <a:xfrm>
            <a:off x="771525" y="2447925"/>
            <a:ext cx="1704975" cy="828675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0B0B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7" name=""/>
          <p:cNvSpPr txBox="1"/>
          <p:nvPr/>
        </p:nvSpPr>
        <p:spPr>
          <a:xfrm>
            <a:off x="800100" y="2457450"/>
            <a:ext cx="1647825" cy="8096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Desktop cluster — 22 hos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 cluster(s), N+1 • 2 × 32 cores • 1,024 GB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SXi — Engineering office users, Software develop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3ECF8E">
                    <a:alpha val="100000"/>
                  </a:srgbClr>
                </a:solidFill>
                <a:latin typeface="Calibri"/>
              </a:rPr>
              <a:t><![CDATA[▮ ▮ ▮ ▮ ▮ ▮ ▮ ▮ ▮ ▮ ▮ ▮ ▮ ▮ ▮ ▮ ▮ ▮ ▮ ▮ ▮ ▮ ]]></a:t>
            </a:r>
          </a:p>
        </p:txBody>
      </p:sp>
      <p:sp>
        <p:nvSpPr>
          <p:cNvPr id="108" name="" descr=""/>
          <p:cNvSpPr/>
          <p:nvPr/>
        </p:nvSpPr>
        <p:spPr>
          <a:xfrm>
            <a:off x="2590800" y="2447925"/>
            <a:ext cx="1704975" cy="828675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0B0B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9" name=""/>
          <p:cNvSpPr txBox="1"/>
          <p:nvPr/>
        </p:nvSpPr>
        <p:spPr>
          <a:xfrm>
            <a:off x="2619375" y="2457450"/>
            <a:ext cx="1647825" cy="8096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GPU cluster — 11 hos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 cluster(s), N+1 • 2 × 32 cores • 1,536 GB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SXi — CAD workstations (vGPU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3ECF8E">
                    <a:alpha val="100000"/>
                  </a:srgbClr>
                </a:solidFill>
                <a:latin typeface="Calibri"/>
              </a:rPr>
              <a:t><![CDATA[▮ ▮ ▮ ▮ ▮ ▮ ▮ ▮ ▮ ▮ ▮ ]]></a:t>
            </a:r>
          </a:p>
        </p:txBody>
      </p:sp>
      <p:sp>
        <p:nvSpPr>
          <p:cNvPr id="110" name="" descr=""/>
          <p:cNvSpPr/>
          <p:nvPr/>
        </p:nvSpPr>
        <p:spPr>
          <a:xfrm>
            <a:off x="4410075" y="2447925"/>
            <a:ext cx="1704975" cy="828675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0B0B0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1" name=""/>
          <p:cNvSpPr txBox="1"/>
          <p:nvPr/>
        </p:nvSpPr>
        <p:spPr>
          <a:xfrm>
            <a:off x="4438650" y="2457450"/>
            <a:ext cx="1647825" cy="80962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Management cluster — 2 hos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1 cluster(s), N+1 • 2 × 16 cores • 512 GB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ESXi — Horizon infrastructure VM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3ECF8E">
                    <a:alpha val="100000"/>
                  </a:srgbClr>
                </a:solidFill>
                <a:latin typeface="Calibri"/>
              </a:rPr>
              <a:t><![CDATA[▮ ▮ ]]></a:t>
            </a:r>
          </a:p>
        </p:txBody>
      </p:sp>
      <p:sp>
        <p:nvSpPr>
          <p:cNvPr id="112" name="" descr=""/>
          <p:cNvSpPr/>
          <p:nvPr/>
        </p:nvSpPr>
        <p:spPr>
          <a:xfrm>
            <a:off x="1790700" y="3609975"/>
            <a:ext cx="1323975" cy="323850"/>
          </a:xfrm>
          <a:prstGeom prst="roundRect">
            <a:avLst/>
          </a:prstGeom>
          <a:solidFill>
            <a:srgbClr val="161616">
              <a:alpha val="100000"/>
            </a:srgbClr>
          </a:solidFill>
          <a:ln w="9525">
            <a:solidFill>
              <a:srgbClr val="16161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3" name=""/>
          <p:cNvSpPr txBox="1"/>
          <p:nvPr/>
        </p:nvSpPr>
        <p:spPr>
          <a:xfrm>
            <a:off x="1819275" y="3619500"/>
            <a:ext cx="1257300" cy="29527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C switch — fabric 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32 Gb FC, 1 switch(es)]]></a:t>
            </a:r>
          </a:p>
        </p:txBody>
      </p:sp>
      <p:sp>
        <p:nvSpPr>
          <p:cNvPr id="114" name="" descr=""/>
          <p:cNvSpPr/>
          <p:nvPr/>
        </p:nvSpPr>
        <p:spPr>
          <a:xfrm>
            <a:off x="3771900" y="3609975"/>
            <a:ext cx="1323975" cy="323850"/>
          </a:xfrm>
          <a:prstGeom prst="roundRect">
            <a:avLst/>
          </a:prstGeom>
          <a:solidFill>
            <a:srgbClr val="161616">
              <a:alpha val="100000"/>
            </a:srgbClr>
          </a:solidFill>
          <a:ln w="9525">
            <a:solidFill>
              <a:srgbClr val="16161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5" name=""/>
          <p:cNvSpPr txBox="1"/>
          <p:nvPr/>
        </p:nvSpPr>
        <p:spPr>
          <a:xfrm>
            <a:off x="3810000" y="3619500"/>
            <a:ext cx="1257300" cy="29527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C switch — fabric B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32 Gb FC, 1 switch(es)]]></a:t>
            </a:r>
          </a:p>
        </p:txBody>
      </p:sp>
      <p:sp>
        <p:nvSpPr>
          <p:cNvPr id="116" name="" descr=""/>
          <p:cNvSpPr/>
          <p:nvPr/>
        </p:nvSpPr>
        <p:spPr>
          <a:xfrm>
            <a:off x="2562225" y="4324350"/>
            <a:ext cx="1762125" cy="323850"/>
          </a:xfrm>
          <a:prstGeom prst="roundRect">
            <a:avLst/>
          </a:prstGeom>
          <a:solidFill>
            <a:srgbClr val="E7F7F0">
              <a:alpha val="100000"/>
            </a:srgbClr>
          </a:solidFill>
          <a:ln w="9525">
            <a:solidFill>
              <a:srgbClr val="0E8A5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7" name=""/>
          <p:cNvSpPr txBox="1"/>
          <p:nvPr/>
        </p:nvSpPr>
        <p:spPr>
          <a:xfrm>
            <a:off x="2590800" y="4333875"/>
            <a:ext cx="1695450" cy="295275"/>
          </a:xfrm>
          <a:prstGeom prst="rect">
            <a:avLst/>
          </a:prstGeom>
          <a:noFill/>
        </p:spPr>
        <p:txBody>
          <a:bodyPr anchorCtr="0" rtlCol="0" vert="horz" bIns="45720" lIns="19050" rIns="9144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Storage array (FC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5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415.2 TB usable • 44,500 peak IOP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nnectivity and firewall flows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266700" y="628650"/>
          <a:ext cx="8610600" cy="0"/>
        </p:xfrm>
        <a:graphic>
          <a:graphicData uri="http://schemas.openxmlformats.org/drawingml/2006/table">
            <a:tbl>
              <a:tblPr firstRow="1" bandRow="1"/>
              <a:tblGrid>
                <a:gridCol w="1905000"/>
                <a:gridCol w="1905000"/>
                <a:gridCol w="4800600"/>
              </a:tblGrid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ource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tination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tocols and por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nternet / external clien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MZ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43, TCP 4172, TCP 8443, UDP 4172, UDP 8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nternal client network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nternal client network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and RDS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172, TCP 9427, TCP 22443, TCP 32111, UDP 4172, UDP 22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MZ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MZ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and RDS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172, TCP 9427, TCP 22443, TCP 32111, UDP 4172, UDP 22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dentity (AD, DNS, DHCP, PKI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53, TCP 88, TCP 135, TCP 389, TCP 464, TCP 1024-5000, TCP 3268, TCP 49152-65535, UDP 53, UDP 88, UDP 123, UDP 135, UDP 389, UDP 464, UDP 49152-65…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135, TCP 389, TCP 1433, TCP 4100, TCP 4101, TCP 8472, TCP 9443, TCP 22389, TCP 22636, TCP 32111, TCP 49152-6553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and RDS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3211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nagemen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File servic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4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and RDS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File servic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45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and RDS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dentity (AD, DNS, DHCP, PKI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53, TCP 88, TCP 135, TCP 389, TCP 445, TCP 464, TCP 49152-65535, UDP 53, UDP 67, UDP 88, UDP 123, UDP 389, UDP 464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and RDS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Horizon server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CP 4001, TCP 4002, TCP 9443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and RDS zon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nternal client network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UDP Any (client por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"/>
          <p:cNvSpPr txBox="1"/>
          <p:nvPr/>
        </p:nvSpPr>
        <p:spPr>
          <a:xfrm>
            <a:off x="266700" y="4591050"/>
            <a:ext cx="861060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D6336C">
                    <a:alpha val="100000"/>
                  </a:srgbClr>
                </a:solidFill>
                <a:latin typeface="Calibri"/>
              </a:rPr>
              <a:t><![CDATA[Review against the actual deployment and security policy before implementation. Full rule list: Excel workbook (Firewall Ports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rdware specifications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266700" y="628650"/>
          <a:ext cx="8610600" cy="0"/>
        </p:xfrm>
        <a:graphic>
          <a:graphicData uri="http://schemas.openxmlformats.org/drawingml/2006/table">
            <a:tbl>
              <a:tblPr firstRow="1" bandRow="1"/>
              <a:tblGrid>
                <a:gridCol w="2857500"/>
                <a:gridCol w="1047750"/>
                <a:gridCol w="4705350"/>
              </a:tblGrid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tem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t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8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commended specifica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ization host — Desktop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2 serv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× 32-core CPU @ 2.8 GHz (64 cores), 1,024 GB RAM, 4 × 25 GbE, boot: 2 × boot devices, mirror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ization host — GPU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1 serv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× 32-core CPU @ 3 GHz (64 cores), 1,536 GB RAM, 4 × 25 GbE, boot: 2 × boot devices, mirrored, 3 × NVIDIA L40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Virtualization host — Management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serv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× 16-core CPU @ 2.8 GHz (32 cores), 512 GB RAM, 4 × 25 GbE, boot: 2 × boot devices, mirror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NVIDIA L40S (vGPU / pass-through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3 board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One board set per GPU host, including failover hos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Shared storage array (FC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 arra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ual controllers, non-disruptive upgrades, VMware/Horizon integration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R-site storage arra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 array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tching protocol and replication suppor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NAS / file services for profiles and user data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 system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SMB 3 file services with snapsho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Backup targe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 system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Immutable / deduplicating backup storage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Top-of-rack Ethernet switch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 switch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48-port 25 GbE, deployed in redundant pairs (MLAG/vPC or equivalen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Out-of-band management switch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 switch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 GbE copp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Fibre Channel switch (fabric A/B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 switche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2 Gb FC, two independent fabric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Fibre Channel HBA (dual-port)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5 HBA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ual-port, one port per fabric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FC optic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56 transceiver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8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Short-wave optic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 availability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266700" y="685800"/>
          <a:ext cx="8610600" cy="0"/>
        </p:xfrm>
        <a:graphic>
          <a:graphicData uri="http://schemas.openxmlformats.org/drawingml/2006/table">
            <a:tbl>
              <a:tblPr firstRow="1" bandRow="1"/>
              <a:tblGrid>
                <a:gridCol w="2286000"/>
                <a:gridCol w="952500"/>
                <a:gridCol w="952500"/>
                <a:gridCol w="1143000"/>
                <a:gridCol w="1143000"/>
                <a:gridCol w="2133600"/>
              </a:tblGrid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osts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il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PU us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M us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0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B0B0B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Desktop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1.8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5.6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apacity maintain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GPU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93.8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33.9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apacity maintain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3F1EC">
                        <a:alpha val="100000"/>
                      </a:srgbClr>
                    </a:solidFill>
                  </a:tcPr>
                </a:tc>
              </a:tr>
              <a:tr h="1714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Management cluster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68.8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25.3%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0" marR="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000" spc="0" u="none" cap="none">
                          <a:solidFill>
                            <a:srgbClr val="0B0B0B">
                              <a:alpha val="100000"/>
                            </a:srgbClr>
                          </a:solidFill>
                          <a:latin typeface="Calibri"/>
                        </a:rPr>
                        <a:t><![CDATA[Capacity maintained]]>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5CC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"/>
          <p:cNvSpPr txBox="1"/>
          <p:nvPr/>
        </p:nvSpPr>
        <p:spPr>
          <a:xfrm>
            <a:off x="266700" y="2857500"/>
            <a:ext cx="86106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N+1 hosts per cluster; HA restarts VMs on surviving host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Connection Servers N+1 per pod behind a load-balanced virtual I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Unified Access Gateways n+1 behind an external load balan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• Secondary site with 19 hosts federated with Cloud Pod Architectu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isks and next steps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66700" y="685800"/>
            <a:ext cx="4191000" cy="400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Risks and validation item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Engineering office users: the vCPU:core ratio is a profile assumption. Omnissa recommends determining consolidation ratios in a pilo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CAD workstations (vGPU): the vCPU:core ratio is a profile assumption. Omnissa recommends determining consolidation ratios in a pilo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Software developers: the vCPU:core ratio is a profile assumption. Omnissa recommends determining consolidation ratios in a pilo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Engineering office users: per-session IOPS is an engineering assumption; Omnissa publishes no per-user IOPS figure. Replace it with assessment d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CAD workstations (vGPU): per-session IOPS is an engineering assumption; Omnissa publishes no per-user IOPS figure. Replace it with assessment d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Software developers: per-session IOPS is an engineering assumption; Omnissa publishes no per-user IOPS figure. Replace it with assessment d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Engineering office users: session bandwidth is not measured. Omnissa's 150–200 Kbps figure is only a pilot starting point for knowledge workers; prot…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CAD workstations (vGPU): session bandwidth is not measured. Omnissa's 150–200 Kbps figure is only a pilot starting point for knowledge workers; proto…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Software developers: session bandwidth is not measured. Omnissa's 150–200 Kbps figure is only a pilot starting point for knowledge workers; protocol,…]]></a:t>
            </a:r>
          </a:p>
        </p:txBody>
      </p:sp>
      <p:sp>
        <p:nvSpPr>
          <p:cNvPr id="8" name=""/>
          <p:cNvSpPr txBox="1"/>
          <p:nvPr/>
        </p:nvSpPr>
        <p:spPr>
          <a:xfrm>
            <a:off x="4686300" y="685800"/>
            <a:ext cx="4191000" cy="400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0B0B0B">
                    <a:alpha val="100000"/>
                  </a:srgbClr>
                </a:solidFill>
                <a:latin typeface="Calibri"/>
              </a:rPr>
              <a:t><![CDATA[Next step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Run a pilot with representative users to validate vCPU:core ratios, RDS session density, IOPS and bandwidth (Omnissa recommends pilots for consolidation ratio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Replace assumption-based inputs with assessment data and recalcul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Validate the hardware selection with the server, storage, network and GPU vendors (compatibility lists, firmware, licensing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Review the generated firewall matrix with the security team against the actual deployment and polic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3A3A36">
                    <a:alpha val="100000"/>
                  </a:srgbClr>
                </a:solidFill>
                <a:latin typeface="Calibri"/>
              </a:rPr>
              <a:t><![CDATA[• Confirm licensing quantities and editions with Omnissa and the platform vendo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086350"/>
          <a:chOff x="0" y="0"/>
          <a:chExt cx="9144000" cy="508635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B0B0B">
              <a:alpha val="100000"/>
            </a:srgbClr>
          </a:solidFill>
        </p:spPr>
        <p:txBody>
          <a:bodyPr anchorCtr="0" rtlCol="0" vert="horz" bIns="45720" lIns="266700" rIns="91440" tIns="1333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fficial referenc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8324850" y="209550"/>
            <a:ext cx="114300" cy="114300"/>
          </a:xfrm>
          <a:prstGeom prst="ellipse">
            <a:avLst/>
          </a:prstGeom>
          <a:solidFill>
            <a:srgbClr val="F06FA8">
              <a:alpha val="100000"/>
            </a:srgbClr>
          </a:solidFill>
          <a:ln w="9525">
            <a:solidFill>
              <a:srgbClr val="F06FA8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8515350" y="209550"/>
            <a:ext cx="114300" cy="114300"/>
          </a:xfrm>
          <a:prstGeom prst="ellipse">
            <a:avLst/>
          </a:prstGeom>
          <a:solidFill>
            <a:srgbClr val="EDC22E">
              <a:alpha val="100000"/>
            </a:srgbClr>
          </a:solidFill>
          <a:ln w="9525">
            <a:solidFill>
              <a:srgbClr val="EDC22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8705850" y="209550"/>
            <a:ext cx="114300" cy="114300"/>
          </a:xfrm>
          <a:prstGeom prst="ellipse">
            <a:avLst/>
          </a:prstGeom>
          <a:solidFill>
            <a:srgbClr val="3ECF8E">
              <a:alpha val="100000"/>
            </a:srgbClr>
          </a:solidFill>
          <a:ln w="9525">
            <a:solidFill>
              <a:srgbClr val="3ECF8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266700" y="4895850"/>
            <a:ext cx="8610600" cy="190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B6B66">
                    <a:alpha val="100000"/>
                  </a:srgbClr>
                </a:solidFill>
                <a:latin typeface="Calibri"/>
              </a:rPr>
              <a:t><![CDATA[Omnissa Sizer by Niyyasoft — estimate for planning; not certified by Omniss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266700" y="666750"/>
            <a:ext cx="8610600" cy="4191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2" tooltip=""/>
              </a:rPr>
              <a:t><![CDATA[Microsoft — Service overview and network port requirements for Windows (Article dated 2026-02-12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3" tooltip=""/>
              </a:rPr>
              <a:t><![CDATA[NVIDIA — Virtual GPU Types Reference — NVIDIA Virtual GPU Software Documentation (Release 20.x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4" tooltip=""/>
              </a:rPr>
              <a:t><![CDATA[Omnissa — Using 3D Graphics Applications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5" tooltip=""/>
              </a:rPr>
              <a:t><![CDATA[Omnissa — Omnissa Horizon Blast Extreme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6" tooltip=""/>
              </a:rPr>
              <a:t><![CDATA[Omnissa — TCP and UDP Ports for Clients and Agents (Horizon 8 (page dated 2026-05-28); Web Client naming 2412+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7" tooltip=""/>
              </a:rPr>
              <a:t><![CDATA[Omnissa — Omnissa Configuration Maximums — Horizon 2606 Configuration Limits (Horizon 260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8" tooltip=""/>
              </a:rPr>
              <a:t><![CDATA[Omnissa — Omnissa Horizon Connection Server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9" tooltip=""/>
              </a:rPr>
              <a:t><![CDATA[Omnissa — Cloud Pod Architecture Overview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0" tooltip=""/>
              </a:rPr>
              <a:t><![CDATA[Omnissa — Estimating CPU Requirements for Virtual Machine Desktops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1" tooltip=""/>
              </a:rPr>
              <a:t><![CDATA[Omnissa — Omnissa Horizon Connection Server Maximums and Configuration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2" tooltip=""/>
              </a:rPr>
              <a:t><![CDATA[Omnissa — Desktop Types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3" tooltip=""/>
              </a:rPr>
              <a:t><![CDATA[Omnissa — ESXi Node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4" tooltip=""/>
              </a:rPr>
              <a:t><![CDATA[Omnissa — Omnissa KB 78714 — Supported Windows 10 guest operating systems for Horizon Agent (Living KB articl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5" tooltip=""/>
              </a:rPr>
              <a:t><![CDATA[Omnissa — Omnissa KB 78715 — Supported Windows operating systems other than Windows 10 for Horizon Agent (Living KB articl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6" tooltip=""/>
              </a:rPr>
              <a:t><![CDATA[Omnissa — Estimating Memory Requirements for Virtual Machine Desktops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7" tooltip=""/>
              </a:rPr>
              <a:t><![CDATA[Omnissa — Monitors and Screen Resolution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8" tooltip=""/>
              </a:rPr>
              <a:t><![CDATA[Omnissa — Network Bandwidth Considerations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19" tooltip=""/>
              </a:rPr>
              <a:t><![CDATA[Omnissa — Network Ports in Horizon 8 (Omnissa Tech Zone) (All Horizon 8 versions from 2006 (changelog 2026-08-25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20" tooltip=""/>
              </a:rPr>
              <a:t><![CDATA[Omnissa — Omnissa Horizon 8 Pods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21" tooltip=""/>
              </a:rPr>
              <a:t><![CDATA[Omnissa — Shared Storage Considerations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22" tooltip=""/>
              </a:rPr>
              <a:t><![CDATA[Omnissa — Storage Bandwidth Considerations (Horizon 8 (page dated 2026-07-02)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579A">
                    <a:alpha val="100000"/>
                  </a:srgbClr>
                </a:solidFill>
                <a:latin typeface="Calibri"/>
                <a:hlinkClick r:id="rId23" tooltip=""/>
              </a:rPr>
              <a:t><![CDATA[Omnissa — Choosing the Appropriate System Disk Size (Horizon 8 (page dated 2026-07-02))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Omnissa Sizer by Niyyasoft</dc:creator>
  <cp:lastModifiedBy>Unknown Creator</cp:lastModifiedBy>
  <dcterms:created xsi:type="dcterms:W3CDTF">2026-10-02T04:06:53Z</dcterms:created>
  <dcterms:modified xsi:type="dcterms:W3CDTF">2026-10-02T04:06:53Z</dcterms:modified>
  <dc:title>Horizon architecture — Sample — Engineering design studio, three-tier FC with GPU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