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12192000"/>
</p:presentation>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Theme" Type="http://schemas.openxmlformats.org/officeDocument/2006/relationships/theme" Target="theme/theme1.xml"/></Relationship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p:bodyStyle/>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8-logical.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9-implementation.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0"/>
            <a:ext cx="12191695" cy="6858000"/>
          </a:xfrm>
          <a:prstGeom prst="rect">
            <a:avLst/>
          </a:prstGeom>
          <a:solidFill>
            <a:srgbClr val="0B0B0B"/>
          </a:solidFill>
          <a:ln>
            <a:noFill/>
          </a:ln>
        </p:spPr>
        <p:txBody>
          <a:bodyPr/>
          <a:lstStyle/>
          <a:p>
            <a:endParaRPr lang="en-GB"/>
          </a:p>
        </p:txBody>
      </p:sp>
      <p:sp>
        <p:nvSpPr>
          <p:cNvPr id="3" name="Shape 3"/>
          <p:cNvSpPr/>
          <p:nvPr/>
        </p:nvSpPr>
        <p:spPr>
          <a:xfrm>
            <a:off x="731520" y="1097280"/>
            <a:ext cx="109728" cy="475488"/>
          </a:xfrm>
          <a:prstGeom prst="rect">
            <a:avLst/>
          </a:prstGeom>
          <a:solidFill>
            <a:srgbClr val="F06FA8"/>
          </a:solidFill>
          <a:ln>
            <a:noFill/>
          </a:ln>
        </p:spPr>
        <p:txBody>
          <a:bodyPr/>
          <a:lstStyle/>
          <a:p>
            <a:endParaRPr lang="en-GB"/>
          </a:p>
        </p:txBody>
      </p:sp>
      <p:sp>
        <p:nvSpPr>
          <p:cNvPr id="4" name="Shape 4"/>
          <p:cNvSpPr/>
          <p:nvPr/>
        </p:nvSpPr>
        <p:spPr>
          <a:xfrm>
            <a:off x="731520" y="1591056"/>
            <a:ext cx="109728" cy="475488"/>
          </a:xfrm>
          <a:prstGeom prst="rect">
            <a:avLst/>
          </a:prstGeom>
          <a:solidFill>
            <a:srgbClr val="EDC22E"/>
          </a:solidFill>
          <a:ln>
            <a:noFill/>
          </a:ln>
        </p:spPr>
        <p:txBody>
          <a:bodyPr/>
          <a:lstStyle/>
          <a:p>
            <a:endParaRPr lang="en-GB"/>
          </a:p>
        </p:txBody>
      </p:sp>
      <p:sp>
        <p:nvSpPr>
          <p:cNvPr id="5" name="Shape 5"/>
          <p:cNvSpPr/>
          <p:nvPr/>
        </p:nvSpPr>
        <p:spPr>
          <a:xfrm>
            <a:off x="731520" y="2084832"/>
            <a:ext cx="109728" cy="475488"/>
          </a:xfrm>
          <a:prstGeom prst="rect">
            <a:avLst/>
          </a:prstGeom>
          <a:solidFill>
            <a:srgbClr val="3ECF8E"/>
          </a:solidFill>
          <a:ln>
            <a:noFill/>
          </a:ln>
        </p:spPr>
        <p:txBody>
          <a:bodyPr/>
          <a:lstStyle/>
          <a:p>
            <a:endParaRPr lang="en-GB"/>
          </a:p>
        </p:txBody>
      </p:sp>
      <p:sp>
        <p:nvSpPr>
          <p:cNvPr id="6" name="Shape 6"/>
          <p:cNvSpPr/>
          <p:nvPr/>
        </p:nvSpPr>
        <p:spPr>
          <a:xfrm>
            <a:off x="0" y="4754880"/>
            <a:ext cx="12191695" cy="73152"/>
          </a:xfrm>
          <a:prstGeom prst="rect">
            <a:avLst/>
          </a:prstGeom>
          <a:solidFill>
            <a:srgbClr val="0076CE"/>
          </a:solidFill>
          <a:ln>
            <a:noFill/>
          </a:ln>
        </p:spPr>
        <p:txBody>
          <a:bodyPr/>
          <a:lstStyle/>
          <a:p>
            <a:endParaRPr lang="en-GB"/>
          </a:p>
        </p:txBody>
      </p:sp>
      <p:sp>
        <p:nvSpPr>
          <p:cNvPr id="7" name="Text 7"/>
          <p:cNvSpPr txBox="1"/>
          <p:nvPr/>
        </p:nvSpPr>
        <p:spPr>
          <a:xfrm>
            <a:off x="1051560" y="1005840"/>
            <a:ext cx="10058400" cy="1005840"/>
          </a:xfrm>
          <a:prstGeom prst="rect">
            <a:avLst/>
          </a:prstGeom>
          <a:noFill/>
        </p:spPr>
        <p:txBody>
          <a:bodyPr wrap="square" anchor="t" lIns="0" tIns="0" rIns="0" bIns="0">
            <a:normAutofit/>
          </a:bodyPr>
          <a:lstStyle/>
          <a:p>
            <a:pPr algn="l">
              <a:buNone/>
            </a:pPr>
            <a:r>
              <a:rPr lang="en-GB" sz="4000" b="1" dirty="0">
                <a:solidFill>
                  <a:srgbClr val="FAF9F6"/>
                </a:solidFill>
                <a:latin typeface="Segoe UI"/>
              </a:rPr>
              <a:t>Head office VDI endpoint refresh</a:t>
            </a:r>
          </a:p>
        </p:txBody>
      </p:sp>
      <p:sp>
        <p:nvSpPr>
          <p:cNvPr id="8" name="Text 8"/>
          <p:cNvSpPr txBox="1"/>
          <p:nvPr/>
        </p:nvSpPr>
        <p:spPr>
          <a:xfrm>
            <a:off x="1051560" y="2057400"/>
            <a:ext cx="10058400" cy="548640"/>
          </a:xfrm>
          <a:prstGeom prst="rect">
            <a:avLst/>
          </a:prstGeom>
          <a:noFill/>
        </p:spPr>
        <p:txBody>
          <a:bodyPr wrap="square" anchor="t" lIns="0" tIns="0" rIns="0" bIns="0">
            <a:normAutofit/>
          </a:bodyPr>
          <a:lstStyle/>
          <a:p>
            <a:pPr algn="l">
              <a:buNone/>
            </a:pPr>
            <a:r>
              <a:rPr lang="en-GB" sz="2000" dirty="0">
                <a:solidFill>
                  <a:srgbClr val="E4E1D9"/>
                </a:solidFill>
                <a:latin typeface="Segoe UI"/>
              </a:rPr>
              <a:t>Thin client selection and design</a:t>
            </a:r>
          </a:p>
        </p:txBody>
      </p:sp>
      <p:sp>
        <p:nvSpPr>
          <p:cNvPr id="9" name="Text 9"/>
          <p:cNvSpPr txBox="1"/>
          <p:nvPr/>
        </p:nvSpPr>
        <p:spPr>
          <a:xfrm>
            <a:off x="1051560" y="3017520"/>
            <a:ext cx="10058400" cy="1280160"/>
          </a:xfrm>
          <a:prstGeom prst="rect">
            <a:avLst/>
          </a:prstGeom>
          <a:noFill/>
        </p:spPr>
        <p:txBody>
          <a:bodyPr wrap="square" anchor="t" lIns="0" tIns="0" rIns="0" bIns="0">
            <a:normAutofit/>
          </a:bodyPr>
          <a:lstStyle/>
          <a:p>
            <a:pPr algn="l">
              <a:buNone/>
            </a:pPr>
            <a:r>
              <a:rPr lang="en-GB" sz="1600" b="1" dirty="0">
                <a:solidFill>
                  <a:srgbClr val="FFFFFF"/>
                </a:solidFill>
                <a:latin typeface="Segoe UI"/>
              </a:rPr>
              <a:t>Recommendation: 263 x Dell Pro Micro Thin Client (Q9M1260) · 100% fit · meets every requirement</a:t>
            </a:r>
          </a:p>
          <a:p>
            <a:pPr algn="l">
              <a:spcBef>
                <a:spcPts val="800"/>
              </a:spcBef>
              <a:buNone/>
            </a:pPr>
            <a:r>
              <a:rPr lang="en-GB" sz="1300" dirty="0">
                <a:solidFill>
                  <a:srgbClr val="D6D3CB"/>
                </a:solidFill>
                <a:latin typeface="Segoe UI"/>
              </a:rPr>
              <a:t>Customer: Niyyasoft  ·  Site: Riyadh HQ</a:t>
            </a:r>
          </a:p>
        </p:txBody>
      </p:sp>
      <p:sp>
        <p:nvSpPr>
          <p:cNvPr id="10" name="Text 10"/>
          <p:cNvSpPr txBox="1"/>
          <p:nvPr/>
        </p:nvSpPr>
        <p:spPr>
          <a:xfrm>
            <a:off x="1051560" y="5074920"/>
            <a:ext cx="10058400" cy="822960"/>
          </a:xfrm>
          <a:prstGeom prst="rect">
            <a:avLst/>
          </a:prstGeom>
          <a:noFill/>
        </p:spPr>
        <p:txBody>
          <a:bodyPr wrap="square" anchor="t" lIns="0" tIns="0" rIns="0" bIns="0">
            <a:normAutofit/>
          </a:bodyPr>
          <a:lstStyle/>
          <a:p>
            <a:pPr algn="l">
              <a:buNone/>
            </a:pPr>
            <a:r>
              <a:rPr lang="en-GB" sz="1200" dirty="0">
                <a:solidFill>
                  <a:srgbClr val="D6D3CB"/>
                </a:solidFill>
                <a:latin typeface="Segoe UI"/>
              </a:rPr>
              <a:t>Prepared by Niyyasoft · 30 September 2026</a:t>
            </a:r>
          </a:p>
          <a:p>
            <a:pPr algn="l">
              <a:spcBef>
                <a:spcPts val="400"/>
              </a:spcBef>
              <a:buNone/>
            </a:pPr>
            <a:r>
              <a:rPr lang="en-GB" sz="1000" dirty="0">
                <a:solidFill>
                  <a:srgbClr val="9A978F"/>
                </a:solidFill>
                <a:latin typeface="Segoe UI"/>
              </a:rPr>
              <a:t>Niyya Software · Zero/Thin Client Selector · specifications from each OEM's official website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0"/>
            <a:ext cx="12191695" cy="73152"/>
          </a:xfrm>
          <a:prstGeom prst="rect">
            <a:avLst/>
          </a:prstGeom>
          <a:solidFill>
            <a:srgbClr val="0076CE"/>
          </a:solidFill>
          <a:ln>
            <a:noFill/>
          </a:ln>
        </p:spPr>
        <p:txBody>
          <a:bodyPr/>
          <a:lstStyle/>
          <a:p>
            <a:endParaRPr lang="en-GB"/>
          </a:p>
        </p:txBody>
      </p:sp>
      <p:sp>
        <p:nvSpPr>
          <p:cNvPr id="3" name="Text 3"/>
          <p:cNvSpPr txBox="1"/>
          <p:nvPr/>
        </p:nvSpPr>
        <p:spPr>
          <a:xfrm>
            <a:off x="502920" y="347472"/>
            <a:ext cx="11155680" cy="548640"/>
          </a:xfrm>
          <a:prstGeom prst="rect">
            <a:avLst/>
          </a:prstGeom>
          <a:noFill/>
        </p:spPr>
        <p:txBody>
          <a:bodyPr wrap="square" anchor="t" lIns="0" tIns="0" rIns="0" bIns="0">
            <a:normAutofit/>
          </a:bodyPr>
          <a:lstStyle/>
          <a:p>
            <a:pPr algn="l">
              <a:buNone/>
            </a:pPr>
            <a:r>
              <a:rPr lang="en-GB" sz="2600" b="1" dirty="0">
                <a:solidFill>
                  <a:srgbClr val="1F3B57"/>
                </a:solidFill>
                <a:latin typeface="Segoe UI"/>
              </a:rPr>
              <a:t>Executive summary</a:t>
            </a:r>
          </a:p>
        </p:txBody>
      </p:sp>
      <p:sp>
        <p:nvSpPr>
          <p:cNvPr id="4" name="Text 4"/>
          <p:cNvSpPr txBox="1"/>
          <p:nvPr/>
        </p:nvSpPr>
        <p:spPr>
          <a:xfrm>
            <a:off x="502920" y="914400"/>
            <a:ext cx="11155680" cy="320040"/>
          </a:xfrm>
          <a:prstGeom prst="rect">
            <a:avLst/>
          </a:prstGeom>
          <a:noFill/>
        </p:spPr>
        <p:txBody>
          <a:bodyPr wrap="square" anchor="t" lIns="0" tIns="0" rIns="0" bIns="0">
            <a:normAutofit/>
          </a:bodyPr>
          <a:lstStyle/>
          <a:p>
            <a:pPr algn="l">
              <a:buNone/>
            </a:pPr>
            <a:r>
              <a:rPr lang="en-GB" sz="1250" dirty="0">
                <a:solidFill>
                  <a:srgbClr val="6B7A88"/>
                </a:solidFill>
                <a:latin typeface="Segoe UI"/>
              </a:rPr>
              <a:t>Dell Technologies · Dell Pro Micro Thin Client (Q9M1260)</a:t>
            </a:r>
          </a:p>
        </p:txBody>
      </p:sp>
      <p:sp>
        <p:nvSpPr>
          <p:cNvPr id="5" name="Text 5"/>
          <p:cNvSpPr txBox="1"/>
          <p:nvPr/>
        </p:nvSpPr>
        <p:spPr>
          <a:xfrm>
            <a:off x="502920" y="6446520"/>
            <a:ext cx="9144000" cy="256032"/>
          </a:xfrm>
          <a:prstGeom prst="rect">
            <a:avLst/>
          </a:prstGeom>
          <a:noFill/>
        </p:spPr>
        <p:txBody>
          <a:bodyPr wrap="square" anchor="t" lIns="0" tIns="0" rIns="0" bIns="0">
            <a:normAutofit/>
          </a:bodyPr>
          <a:lstStyle/>
          <a:p>
            <a:pPr algn="l">
              <a:buNone/>
            </a:pPr>
            <a:r>
              <a:rPr lang="en-GB" sz="900" dirty="0">
                <a:solidFill>
                  <a:srgbClr val="A3AEB8"/>
                </a:solidFill>
                <a:latin typeface="Segoe UI"/>
              </a:rPr>
              <a:t>Head office VDI endpoint refresh · Niyya Software</a:t>
            </a:r>
          </a:p>
        </p:txBody>
      </p:sp>
      <p:sp>
        <p:nvSpPr>
          <p:cNvPr id="6" name="Text 6"/>
          <p:cNvSpPr txBox="1"/>
          <p:nvPr/>
        </p:nvSpPr>
        <p:spPr>
          <a:xfrm>
            <a:off x="11064240" y="6446520"/>
            <a:ext cx="640080" cy="256032"/>
          </a:xfrm>
          <a:prstGeom prst="rect">
            <a:avLst/>
          </a:prstGeom>
          <a:noFill/>
        </p:spPr>
        <p:txBody>
          <a:bodyPr wrap="square" anchor="t" lIns="0" tIns="0" rIns="0" bIns="0">
            <a:normAutofit/>
          </a:bodyPr>
          <a:lstStyle/>
          <a:p>
            <a:pPr algn="r">
              <a:buNone/>
            </a:pPr>
            <a:r>
              <a:rPr lang="en-GB" sz="900" dirty="0">
                <a:solidFill>
                  <a:srgbClr val="A3AEB8"/>
                </a:solidFill>
                <a:latin typeface="Segoe UI"/>
              </a:rPr>
              <a:t>2</a:t>
            </a:r>
          </a:p>
        </p:txBody>
      </p:sp>
      <p:sp>
        <p:nvSpPr>
          <p:cNvPr id="7" name="Text 7"/>
          <p:cNvSpPr txBox="1"/>
          <p:nvPr/>
        </p:nvSpPr>
        <p:spPr>
          <a:xfrm>
            <a:off x="502920" y="1463040"/>
            <a:ext cx="7406640" cy="1920240"/>
          </a:xfrm>
          <a:prstGeom prst="rect">
            <a:avLst/>
          </a:prstGeom>
          <a:noFill/>
        </p:spPr>
        <p:txBody>
          <a:bodyPr wrap="square" anchor="t" lIns="0" tIns="0" rIns="0" bIns="0">
            <a:normAutofit/>
          </a:bodyPr>
          <a:lstStyle/>
          <a:p>
            <a:pPr algn="l">
              <a:buNone/>
            </a:pPr>
            <a:r>
              <a:rPr lang="en-GB" sz="1250" dirty="0">
                <a:solidFill>
                  <a:srgbClr val="1F2933"/>
                </a:solidFill>
                <a:latin typeface="Segoe UI"/>
              </a:rPr>
              <a:t>For 250 knowledge worker seats on Citrix, the tool scored 233 current models from 29 OEMs against 2 x Full HD displays, a 1 GbE network, optimised Microsoft Teams and the ports, peripherals, management and security asked for. The recommended endpoint is the Dell Pro Micro Thin Client (Q9M1260) from Dell Technologies, running Dell ThinOS 10.x, at 100% fit. It meets every stated requirement on the OEM's published data. 263 endpoints are needed (250 seats plus 13 spares). 22 of the 233 models meet every requirement and 64 more need a value confirming.</a:t>
            </a:r>
          </a:p>
        </p:txBody>
      </p:sp>
      <p:graphicFrame>
        <p:nvGraphicFramePr>
          <p:cNvPr id="8" name="Table 8"/>
          <p:cNvGraphicFramePr>
            <a:graphicFrameLocks noGrp="1"/>
          </p:cNvGraphicFramePr>
          <p:nvPr/>
        </p:nvGraphicFramePr>
        <p:xfrm>
          <a:off x="502920" y="3611880"/>
          <a:ext cx="7406640" cy="2560320"/>
        </p:xfrm>
        <a:graphic>
          <a:graphicData uri="http://schemas.openxmlformats.org/drawingml/2006/table">
            <a:tbl>
              <a:tblPr firstRow="1" bandRow="1"/>
              <a:tblGrid>
                <a:gridCol w="2011680"/>
                <a:gridCol w="5394960"/>
              </a:tblGrid>
              <a:tr h="365760">
                <a:tc>
                  <a:txBody>
                    <a:bodyPr/>
                    <a:lstStyle/>
                    <a:p>
                      <a:pPr algn="l"/>
                      <a:r>
                        <a:rPr lang="en-GB" sz="1100" b="1" dirty="0">
                          <a:solidFill>
                            <a:srgbClr val="FFFFFF"/>
                          </a:solidFill>
                          <a:latin typeface="Segoe UI"/>
                        </a:rPr>
                        <a:t>Item</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1100" b="1" dirty="0">
                          <a:solidFill>
                            <a:srgbClr val="FFFFFF"/>
                          </a:solidFill>
                          <a:latin typeface="Segoe UI"/>
                        </a:rPr>
                        <a:t>Value</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r>
              <a:tr h="365760">
                <a:tc>
                  <a:txBody>
                    <a:bodyPr/>
                    <a:lstStyle/>
                    <a:p>
                      <a:pPr algn="l"/>
                      <a:r>
                        <a:rPr lang="en-GB" sz="1100" b="1" dirty="0">
                          <a:solidFill>
                            <a:srgbClr val="1F2933"/>
                          </a:solidFill>
                          <a:latin typeface="Segoe UI"/>
                        </a:rPr>
                        <a:t>Endpoints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100" dirty="0">
                          <a:solidFill>
                            <a:srgbClr val="1F2933"/>
                          </a:solidFill>
                          <a:latin typeface="Segoe UI"/>
                        </a:rPr>
                        <a:t>263 (250 seats + 13 spares)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65760">
                <a:tc>
                  <a:txBody>
                    <a:bodyPr/>
                    <a:lstStyle/>
                    <a:p>
                      <a:pPr algn="l"/>
                      <a:r>
                        <a:rPr lang="en-GB" sz="1100" b="1" dirty="0">
                          <a:solidFill>
                            <a:srgbClr val="1F2933"/>
                          </a:solidFill>
                          <a:latin typeface="Segoe UI"/>
                        </a:rPr>
                        <a:t>Device</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100" dirty="0">
                          <a:solidFill>
                            <a:srgbClr val="1F2933"/>
                          </a:solidFill>
                          <a:latin typeface="Segoe UI"/>
                        </a:rPr>
                        <a:t>Dell Pro Micro Thin Client (Q9M1260) - Thin client · Desktop box</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65760">
                <a:tc>
                  <a:txBody>
                    <a:bodyPr/>
                    <a:lstStyle/>
                    <a:p>
                      <a:pPr algn="l"/>
                      <a:r>
                        <a:rPr lang="en-GB" sz="1100" b="1" dirty="0">
                          <a:solidFill>
                            <a:srgbClr val="1F2933"/>
                          </a:solidFill>
                          <a:latin typeface="Segoe UI"/>
                        </a:rPr>
                        <a:t>Operating system</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100" dirty="0">
                          <a:solidFill>
                            <a:srgbClr val="1F2933"/>
                          </a:solidFill>
                          <a:latin typeface="Segoe UI"/>
                        </a:rPr>
                        <a:t>Dell ThinOS 10.x</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65760">
                <a:tc>
                  <a:txBody>
                    <a:bodyPr/>
                    <a:lstStyle/>
                    <a:p>
                      <a:pPr algn="l"/>
                      <a:r>
                        <a:rPr lang="en-GB" sz="1100" b="1" dirty="0">
                          <a:solidFill>
                            <a:srgbClr val="1F2933"/>
                          </a:solidFill>
                          <a:latin typeface="Segoe UI"/>
                        </a:rPr>
                        <a:t>Fit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100" dirty="0">
                          <a:solidFill>
                            <a:srgbClr val="1F2933"/>
                          </a:solidFill>
                          <a:latin typeface="Segoe UI"/>
                        </a:rPr>
                        <a:t>100% - meets every requirement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65760">
                <a:tc>
                  <a:txBody>
                    <a:bodyPr/>
                    <a:lstStyle/>
                    <a:p>
                      <a:pPr algn="l"/>
                      <a:r>
                        <a:rPr lang="en-GB" sz="1100" b="1" dirty="0">
                          <a:solidFill>
                            <a:srgbClr val="1F2933"/>
                          </a:solidFill>
                          <a:latin typeface="Segoe UI"/>
                        </a:rPr>
                        <a:t>Platform and protocol</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100" dirty="0">
                          <a:solidFill>
                            <a:srgbClr val="1F2933"/>
                          </a:solidFill>
                          <a:latin typeface="Segoe UI"/>
                        </a:rPr>
                        <a:t>Citrix over Citrix HDX (ICA)</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65760">
                <a:tc>
                  <a:txBody>
                    <a:bodyPr/>
                    <a:lstStyle/>
                    <a:p>
                      <a:pPr algn="l"/>
                      <a:r>
                        <a:rPr lang="en-GB" sz="1100" b="1" dirty="0">
                          <a:solidFill>
                            <a:srgbClr val="1F2933"/>
                          </a:solidFill>
                          <a:latin typeface="Segoe UI"/>
                        </a:rPr>
                        <a:t>Processor and memory</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100" dirty="0">
                          <a:solidFill>
                            <a:srgbClr val="1F2933"/>
                          </a:solidFill>
                          <a:latin typeface="Segoe UI"/>
                        </a:rPr>
                        <a:t>Intel Processor N150 (4 cores, up to 3.6 GHz); Intel Processor N250 (4 cores, up to 3.8 GHz); …</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bl>
          </a:graphicData>
        </a:graphic>
      </p:graphicFrame>
      <p:sp>
        <p:nvSpPr>
          <p:cNvPr id="9" name="Shape 9"/>
          <p:cNvSpPr/>
          <p:nvPr/>
        </p:nvSpPr>
        <p:spPr>
          <a:xfrm>
            <a:off x="8321040" y="1463040"/>
            <a:ext cx="3383280" cy="2926080"/>
          </a:xfrm>
          <a:prstGeom prst="roundRect">
            <a:avLst/>
          </a:prstGeom>
          <a:solidFill>
            <a:srgbClr val="F4F7FA"/>
          </a:solidFill>
          <a:ln>
            <a:noFill/>
          </a:ln>
        </p:spPr>
        <p:txBody>
          <a:bodyPr/>
          <a:lstStyle/>
          <a:p>
            <a:endParaRPr lang="en-GB"/>
          </a:p>
        </p:txBody>
      </p:sp>
      <p:sp>
        <p:nvSpPr>
          <p:cNvPr id="10" name="Text 10"/>
          <p:cNvSpPr txBox="1"/>
          <p:nvPr/>
        </p:nvSpPr>
        <p:spPr>
          <a:xfrm>
            <a:off x="8321040" y="1737360"/>
            <a:ext cx="3383280" cy="1097280"/>
          </a:xfrm>
          <a:prstGeom prst="rect">
            <a:avLst/>
          </a:prstGeom>
          <a:noFill/>
        </p:spPr>
        <p:txBody>
          <a:bodyPr wrap="square" anchor="t" lIns="0" tIns="0" rIns="0" bIns="0">
            <a:normAutofit/>
          </a:bodyPr>
          <a:lstStyle/>
          <a:p>
            <a:pPr algn="ctr">
              <a:buNone/>
            </a:pPr>
            <a:r>
              <a:rPr lang="en-GB" sz="6000" b="1" dirty="0">
                <a:solidFill>
                  <a:srgbClr val="0076CE"/>
                </a:solidFill>
                <a:latin typeface="Segoe UI"/>
              </a:rPr>
              <a:t>100%</a:t>
            </a:r>
          </a:p>
        </p:txBody>
      </p:sp>
      <p:sp>
        <p:nvSpPr>
          <p:cNvPr id="11" name="Text 11"/>
          <p:cNvSpPr txBox="1"/>
          <p:nvPr/>
        </p:nvSpPr>
        <p:spPr>
          <a:xfrm>
            <a:off x="8321040" y="2880360"/>
            <a:ext cx="3383280" cy="365760"/>
          </a:xfrm>
          <a:prstGeom prst="rect">
            <a:avLst/>
          </a:prstGeom>
          <a:noFill/>
        </p:spPr>
        <p:txBody>
          <a:bodyPr wrap="square" anchor="t" lIns="0" tIns="0" rIns="0" bIns="0">
            <a:normAutofit/>
          </a:bodyPr>
          <a:lstStyle/>
          <a:p>
            <a:pPr algn="ctr">
              <a:buNone/>
            </a:pPr>
            <a:r>
              <a:rPr lang="en-GB" sz="1300" dirty="0">
                <a:solidFill>
                  <a:srgbClr val="52616F"/>
                </a:solidFill>
                <a:latin typeface="Segoe UI"/>
              </a:rPr>
              <a:t>fit to requirements</a:t>
            </a:r>
          </a:p>
        </p:txBody>
      </p:sp>
      <p:sp>
        <p:nvSpPr>
          <p:cNvPr id="12" name="Text 12"/>
          <p:cNvSpPr txBox="1"/>
          <p:nvPr/>
        </p:nvSpPr>
        <p:spPr>
          <a:xfrm>
            <a:off x="8503920" y="3383280"/>
            <a:ext cx="3017520" cy="914400"/>
          </a:xfrm>
          <a:prstGeom prst="rect">
            <a:avLst/>
          </a:prstGeom>
          <a:noFill/>
        </p:spPr>
        <p:txBody>
          <a:bodyPr wrap="square" anchor="t" lIns="0" tIns="0" rIns="0" bIns="0">
            <a:normAutofit/>
          </a:bodyPr>
          <a:lstStyle/>
          <a:p>
            <a:pPr algn="ctr">
              <a:buNone/>
            </a:pPr>
            <a:r>
              <a:rPr lang="en-GB" sz="1250" b="1" dirty="0">
                <a:solidFill>
                  <a:srgbClr val="15803D"/>
                </a:solidFill>
                <a:latin typeface="Segoe UI"/>
              </a:rPr>
              <a:t>Meets every requirement</a:t>
            </a:r>
          </a:p>
          <a:p>
            <a:pPr algn="ctr">
              <a:spcBef>
                <a:spcPts val="400"/>
              </a:spcBef>
              <a:buNone/>
            </a:pPr>
            <a:r>
              <a:rPr lang="en-GB" sz="1200" dirty="0">
                <a:solidFill>
                  <a:srgbClr val="52616F"/>
                </a:solidFill>
                <a:latin typeface="Segoe UI"/>
              </a:rPr>
              <a:t>263 endpoints · Citrix</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0"/>
            <a:ext cx="12191695" cy="73152"/>
          </a:xfrm>
          <a:prstGeom prst="rect">
            <a:avLst/>
          </a:prstGeom>
          <a:solidFill>
            <a:srgbClr val="0076CE"/>
          </a:solidFill>
          <a:ln>
            <a:noFill/>
          </a:ln>
        </p:spPr>
        <p:txBody>
          <a:bodyPr/>
          <a:lstStyle/>
          <a:p>
            <a:endParaRPr lang="en-GB"/>
          </a:p>
        </p:txBody>
      </p:sp>
      <p:sp>
        <p:nvSpPr>
          <p:cNvPr id="3" name="Text 3"/>
          <p:cNvSpPr txBox="1"/>
          <p:nvPr/>
        </p:nvSpPr>
        <p:spPr>
          <a:xfrm>
            <a:off x="502920" y="347472"/>
            <a:ext cx="11155680" cy="548640"/>
          </a:xfrm>
          <a:prstGeom prst="rect">
            <a:avLst/>
          </a:prstGeom>
          <a:noFill/>
        </p:spPr>
        <p:txBody>
          <a:bodyPr wrap="square" anchor="t" lIns="0" tIns="0" rIns="0" bIns="0">
            <a:normAutofit/>
          </a:bodyPr>
          <a:lstStyle/>
          <a:p>
            <a:pPr algn="l">
              <a:buNone/>
            </a:pPr>
            <a:r>
              <a:rPr lang="en-GB" sz="2600" b="1" dirty="0">
                <a:solidFill>
                  <a:srgbClr val="1F3B57"/>
                </a:solidFill>
                <a:latin typeface="Segoe UI"/>
              </a:rPr>
              <a:t>Requirements</a:t>
            </a:r>
          </a:p>
        </p:txBody>
      </p:sp>
      <p:sp>
        <p:nvSpPr>
          <p:cNvPr id="4" name="Text 4"/>
          <p:cNvSpPr txBox="1"/>
          <p:nvPr/>
        </p:nvSpPr>
        <p:spPr>
          <a:xfrm>
            <a:off x="502920" y="914400"/>
            <a:ext cx="11155680" cy="320040"/>
          </a:xfrm>
          <a:prstGeom prst="rect">
            <a:avLst/>
          </a:prstGeom>
          <a:noFill/>
        </p:spPr>
        <p:txBody>
          <a:bodyPr wrap="square" anchor="t" lIns="0" tIns="0" rIns="0" bIns="0">
            <a:normAutofit/>
          </a:bodyPr>
          <a:lstStyle/>
          <a:p>
            <a:pPr algn="l">
              <a:buNone/>
            </a:pPr>
            <a:r>
              <a:rPr lang="en-GB" sz="1250" dirty="0">
                <a:solidFill>
                  <a:srgbClr val="6B7A88"/>
                </a:solidFill>
                <a:latin typeface="Segoe UI"/>
              </a:rPr>
              <a:t>What every seat has to deliver</a:t>
            </a:r>
          </a:p>
        </p:txBody>
      </p:sp>
      <p:sp>
        <p:nvSpPr>
          <p:cNvPr id="5" name="Text 5"/>
          <p:cNvSpPr txBox="1"/>
          <p:nvPr/>
        </p:nvSpPr>
        <p:spPr>
          <a:xfrm>
            <a:off x="502920" y="6446520"/>
            <a:ext cx="9144000" cy="256032"/>
          </a:xfrm>
          <a:prstGeom prst="rect">
            <a:avLst/>
          </a:prstGeom>
          <a:noFill/>
        </p:spPr>
        <p:txBody>
          <a:bodyPr wrap="square" anchor="t" lIns="0" tIns="0" rIns="0" bIns="0">
            <a:normAutofit/>
          </a:bodyPr>
          <a:lstStyle/>
          <a:p>
            <a:pPr algn="l">
              <a:buNone/>
            </a:pPr>
            <a:r>
              <a:rPr lang="en-GB" sz="900" dirty="0">
                <a:solidFill>
                  <a:srgbClr val="A3AEB8"/>
                </a:solidFill>
                <a:latin typeface="Segoe UI"/>
              </a:rPr>
              <a:t>Head office VDI endpoint refresh · Niyya Software</a:t>
            </a:r>
          </a:p>
        </p:txBody>
      </p:sp>
      <p:sp>
        <p:nvSpPr>
          <p:cNvPr id="6" name="Text 6"/>
          <p:cNvSpPr txBox="1"/>
          <p:nvPr/>
        </p:nvSpPr>
        <p:spPr>
          <a:xfrm>
            <a:off x="11064240" y="6446520"/>
            <a:ext cx="640080" cy="256032"/>
          </a:xfrm>
          <a:prstGeom prst="rect">
            <a:avLst/>
          </a:prstGeom>
          <a:noFill/>
        </p:spPr>
        <p:txBody>
          <a:bodyPr wrap="square" anchor="t" lIns="0" tIns="0" rIns="0" bIns="0">
            <a:normAutofit/>
          </a:bodyPr>
          <a:lstStyle/>
          <a:p>
            <a:pPr algn="r">
              <a:buNone/>
            </a:pPr>
            <a:r>
              <a:rPr lang="en-GB" sz="900" dirty="0">
                <a:solidFill>
                  <a:srgbClr val="A3AEB8"/>
                </a:solidFill>
                <a:latin typeface="Segoe UI"/>
              </a:rPr>
              <a:t>3</a:t>
            </a:r>
          </a:p>
        </p:txBody>
      </p:sp>
      <p:graphicFrame>
        <p:nvGraphicFramePr>
          <p:cNvPr id="7" name="Table 7"/>
          <p:cNvGraphicFramePr>
            <a:graphicFrameLocks noGrp="1"/>
          </p:cNvGraphicFramePr>
          <p:nvPr/>
        </p:nvGraphicFramePr>
        <p:xfrm>
          <a:off x="502920" y="1371600"/>
          <a:ext cx="11155680" cy="4480560"/>
        </p:xfrm>
        <a:graphic>
          <a:graphicData uri="http://schemas.openxmlformats.org/drawingml/2006/table">
            <a:tbl>
              <a:tblPr firstRow="1" bandRow="1"/>
              <a:tblGrid>
                <a:gridCol w="2560320"/>
                <a:gridCol w="8595360"/>
              </a:tblGrid>
              <a:tr h="320040">
                <a:tc>
                  <a:txBody>
                    <a:bodyPr/>
                    <a:lstStyle/>
                    <a:p>
                      <a:pPr algn="l"/>
                      <a:r>
                        <a:rPr lang="en-GB" sz="1000" b="1" dirty="0">
                          <a:solidFill>
                            <a:srgbClr val="FFFFFF"/>
                          </a:solidFill>
                          <a:latin typeface="Segoe UI"/>
                        </a:rPr>
                        <a:t>Item</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1000" b="1" dirty="0">
                          <a:solidFill>
                            <a:srgbClr val="FFFFFF"/>
                          </a:solidFill>
                          <a:latin typeface="Segoe UI"/>
                        </a:rPr>
                        <a:t>Requirement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r>
              <a:tr h="320040">
                <a:tc>
                  <a:txBody>
                    <a:bodyPr/>
                    <a:lstStyle/>
                    <a:p>
                      <a:pPr algn="l"/>
                      <a:r>
                        <a:rPr lang="en-GB" sz="1000" b="1" dirty="0">
                          <a:solidFill>
                            <a:srgbClr val="1F2933"/>
                          </a:solidFill>
                          <a:latin typeface="Segoe UI"/>
                        </a:rPr>
                        <a:t>Use case</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Knowledge worker - 250 users, 5% spares, 80% signed in at peak</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20040">
                <a:tc>
                  <a:txBody>
                    <a:bodyPr/>
                    <a:lstStyle/>
                    <a:p>
                      <a:pPr algn="l"/>
                      <a:r>
                        <a:rPr lang="en-GB" sz="1000" b="1" dirty="0">
                          <a:solidFill>
                            <a:srgbClr val="1F2933"/>
                          </a:solidFill>
                          <a:latin typeface="Segoe UI"/>
                        </a:rPr>
                        <a:t>VDI platform</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Citrix DaaS / Virtual Apps and Desktops - virtual desktops (VDI)</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20040">
                <a:tc>
                  <a:txBody>
                    <a:bodyPr/>
                    <a:lstStyle/>
                    <a:p>
                      <a:pPr algn="l"/>
                      <a:r>
                        <a:rPr lang="en-GB" sz="1000" b="1" dirty="0">
                          <a:solidFill>
                            <a:srgbClr val="1F2933"/>
                          </a:solidFill>
                          <a:latin typeface="Segoe UI"/>
                        </a:rPr>
                        <a:t>Display protocol</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Citrix HDX (ICA) (the platform's own)</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20040">
                <a:tc>
                  <a:txBody>
                    <a:bodyPr/>
                    <a:lstStyle/>
                    <a:p>
                      <a:pPr algn="l"/>
                      <a:r>
                        <a:rPr lang="en-GB" sz="1000" b="1" dirty="0">
                          <a:solidFill>
                            <a:srgbClr val="1F2933"/>
                          </a:solidFill>
                          <a:latin typeface="Segoe UI"/>
                        </a:rPr>
                        <a:t>Device</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Type: thin or zero client; form factor: desktop box; operating system: any</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20040">
                <a:tc>
                  <a:txBody>
                    <a:bodyPr/>
                    <a:lstStyle/>
                    <a:p>
                      <a:pPr algn="l"/>
                      <a:r>
                        <a:rPr lang="en-GB" sz="1000" b="1" dirty="0">
                          <a:solidFill>
                            <a:srgbClr val="1F2933"/>
                          </a:solidFill>
                          <a:latin typeface="Segoe UI"/>
                        </a:rPr>
                        <a:t>Displays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2 x Full HD (1920 x 1080) per seat; preferred port: any</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20040">
                <a:tc>
                  <a:txBody>
                    <a:bodyPr/>
                    <a:lstStyle/>
                    <a:p>
                      <a:pPr algn="l"/>
                      <a:r>
                        <a:rPr lang="en-GB" sz="1000" b="1" dirty="0">
                          <a:solidFill>
                            <a:srgbClr val="1F2933"/>
                          </a:solidFill>
                          <a:latin typeface="Segoe UI"/>
                        </a:rPr>
                        <a:t>Processor, memory, storage</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At least 4 cores, 8 GB memory, 16 GB storage (the tool's baseline for this use case)</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20040">
                <a:tc>
                  <a:txBody>
                    <a:bodyPr/>
                    <a:lstStyle/>
                    <a:p>
                      <a:pPr algn="l"/>
                      <a:r>
                        <a:rPr lang="en-GB" sz="1000" b="1" dirty="0">
                          <a:solidFill>
                            <a:srgbClr val="1F2933"/>
                          </a:solidFill>
                          <a:latin typeface="Segoe UI"/>
                        </a:rPr>
                        <a:t>Network</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1 GbE wired; Wired only; Office, on the campus LAN</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20040">
                <a:tc>
                  <a:txBody>
                    <a:bodyPr/>
                    <a:lstStyle/>
                    <a:p>
                      <a:pPr algn="l"/>
                      <a:r>
                        <a:rPr lang="en-GB" sz="1000" b="1" dirty="0">
                          <a:solidFill>
                            <a:srgbClr val="1F2933"/>
                          </a:solidFill>
                          <a:latin typeface="Segoe UI"/>
                        </a:rPr>
                        <a:t>Connectivity options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None</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20040">
                <a:tc>
                  <a:txBody>
                    <a:bodyPr/>
                    <a:lstStyle/>
                    <a:p>
                      <a:pPr algn="l"/>
                      <a:r>
                        <a:rPr lang="en-GB" sz="1000" b="1" dirty="0">
                          <a:solidFill>
                            <a:srgbClr val="1F2933"/>
                          </a:solidFill>
                          <a:latin typeface="Segoe UI"/>
                        </a:rPr>
                        <a:t>USB and ports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At least 4 USB ports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20040">
                <a:tc>
                  <a:txBody>
                    <a:bodyPr/>
                    <a:lstStyle/>
                    <a:p>
                      <a:pPr algn="l"/>
                      <a:r>
                        <a:rPr lang="en-GB" sz="1000" b="1" dirty="0">
                          <a:solidFill>
                            <a:srgbClr val="1F2933"/>
                          </a:solidFill>
                          <a:latin typeface="Segoe UI"/>
                        </a:rPr>
                        <a:t>Unified communications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Microsoft Teams - optimised on the endpoint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20040">
                <a:tc>
                  <a:txBody>
                    <a:bodyPr/>
                    <a:lstStyle/>
                    <a:p>
                      <a:pPr algn="l"/>
                      <a:r>
                        <a:rPr lang="en-GB" sz="1000" b="1" dirty="0">
                          <a:solidFill>
                            <a:srgbClr val="1F2933"/>
                          </a:solidFill>
                          <a:latin typeface="Segoe UI"/>
                        </a:rPr>
                        <a:t>Peripherals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Webcam, Headset, Printer</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20040">
                <a:tc>
                  <a:txBody>
                    <a:bodyPr/>
                    <a:lstStyle/>
                    <a:p>
                      <a:pPr algn="l"/>
                      <a:r>
                        <a:rPr lang="en-GB" sz="1000" b="1" dirty="0">
                          <a:solidFill>
                            <a:srgbClr val="1F2933"/>
                          </a:solidFill>
                          <a:latin typeface="Segoe UI"/>
                        </a:rPr>
                        <a:t>Management and security</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Central management software, TPM 2.0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20040">
                <a:tc>
                  <a:txBody>
                    <a:bodyPr/>
                    <a:lstStyle/>
                    <a:p>
                      <a:pPr algn="l"/>
                      <a:r>
                        <a:rPr lang="en-GB" sz="1000" b="1" dirty="0">
                          <a:solidFill>
                            <a:srgbClr val="1F2933"/>
                          </a:solidFill>
                          <a:latin typeface="Segoe UI"/>
                        </a:rPr>
                        <a:t>OEMs considered</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All (35)</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0"/>
            <a:ext cx="12191695" cy="73152"/>
          </a:xfrm>
          <a:prstGeom prst="rect">
            <a:avLst/>
          </a:prstGeom>
          <a:solidFill>
            <a:srgbClr val="0076CE"/>
          </a:solidFill>
          <a:ln>
            <a:noFill/>
          </a:ln>
        </p:spPr>
        <p:txBody>
          <a:bodyPr/>
          <a:lstStyle/>
          <a:p>
            <a:endParaRPr lang="en-GB"/>
          </a:p>
        </p:txBody>
      </p:sp>
      <p:sp>
        <p:nvSpPr>
          <p:cNvPr id="3" name="Text 3"/>
          <p:cNvSpPr txBox="1"/>
          <p:nvPr/>
        </p:nvSpPr>
        <p:spPr>
          <a:xfrm>
            <a:off x="502920" y="347472"/>
            <a:ext cx="11155680" cy="548640"/>
          </a:xfrm>
          <a:prstGeom prst="rect">
            <a:avLst/>
          </a:prstGeom>
          <a:noFill/>
        </p:spPr>
        <p:txBody>
          <a:bodyPr wrap="square" anchor="t" lIns="0" tIns="0" rIns="0" bIns="0">
            <a:normAutofit/>
          </a:bodyPr>
          <a:lstStyle/>
          <a:p>
            <a:pPr algn="l">
              <a:buNone/>
            </a:pPr>
            <a:r>
              <a:rPr lang="en-GB" sz="2600" b="1" dirty="0">
                <a:solidFill>
                  <a:srgbClr val="1F3B57"/>
                </a:solidFill>
                <a:latin typeface="Segoe UI"/>
              </a:rPr>
              <a:t>How it was worked out</a:t>
            </a:r>
          </a:p>
        </p:txBody>
      </p:sp>
      <p:sp>
        <p:nvSpPr>
          <p:cNvPr id="4" name="Text 4"/>
          <p:cNvSpPr txBox="1"/>
          <p:nvPr/>
        </p:nvSpPr>
        <p:spPr>
          <a:xfrm>
            <a:off x="502920" y="914400"/>
            <a:ext cx="11155680" cy="320040"/>
          </a:xfrm>
          <a:prstGeom prst="rect">
            <a:avLst/>
          </a:prstGeom>
          <a:noFill/>
        </p:spPr>
        <p:txBody>
          <a:bodyPr wrap="square" anchor="t" lIns="0" tIns="0" rIns="0" bIns="0">
            <a:normAutofit/>
          </a:bodyPr>
          <a:lstStyle/>
          <a:p>
            <a:pPr algn="l">
              <a:buNone/>
            </a:pPr>
            <a:r>
              <a:rPr lang="en-GB" sz="1250" dirty="0">
                <a:solidFill>
                  <a:srgbClr val="6B7A88"/>
                </a:solidFill>
                <a:latin typeface="Segoe UI"/>
              </a:rPr>
              <a:t>Seats, the per-seat baseline, bandwidth and the access network</a:t>
            </a:r>
          </a:p>
        </p:txBody>
      </p:sp>
      <p:sp>
        <p:nvSpPr>
          <p:cNvPr id="5" name="Text 5"/>
          <p:cNvSpPr txBox="1"/>
          <p:nvPr/>
        </p:nvSpPr>
        <p:spPr>
          <a:xfrm>
            <a:off x="502920" y="6446520"/>
            <a:ext cx="9144000" cy="256032"/>
          </a:xfrm>
          <a:prstGeom prst="rect">
            <a:avLst/>
          </a:prstGeom>
          <a:noFill/>
        </p:spPr>
        <p:txBody>
          <a:bodyPr wrap="square" anchor="t" lIns="0" tIns="0" rIns="0" bIns="0">
            <a:normAutofit/>
          </a:bodyPr>
          <a:lstStyle/>
          <a:p>
            <a:pPr algn="l">
              <a:buNone/>
            </a:pPr>
            <a:r>
              <a:rPr lang="en-GB" sz="900" dirty="0">
                <a:solidFill>
                  <a:srgbClr val="A3AEB8"/>
                </a:solidFill>
                <a:latin typeface="Segoe UI"/>
              </a:rPr>
              <a:t>Head office VDI endpoint refresh · Niyya Software</a:t>
            </a:r>
          </a:p>
        </p:txBody>
      </p:sp>
      <p:sp>
        <p:nvSpPr>
          <p:cNvPr id="6" name="Text 6"/>
          <p:cNvSpPr txBox="1"/>
          <p:nvPr/>
        </p:nvSpPr>
        <p:spPr>
          <a:xfrm>
            <a:off x="11064240" y="6446520"/>
            <a:ext cx="640080" cy="256032"/>
          </a:xfrm>
          <a:prstGeom prst="rect">
            <a:avLst/>
          </a:prstGeom>
          <a:noFill/>
        </p:spPr>
        <p:txBody>
          <a:bodyPr wrap="square" anchor="t" lIns="0" tIns="0" rIns="0" bIns="0">
            <a:normAutofit/>
          </a:bodyPr>
          <a:lstStyle/>
          <a:p>
            <a:pPr algn="r">
              <a:buNone/>
            </a:pPr>
            <a:r>
              <a:rPr lang="en-GB" sz="900" dirty="0">
                <a:solidFill>
                  <a:srgbClr val="A3AEB8"/>
                </a:solidFill>
                <a:latin typeface="Segoe UI"/>
              </a:rPr>
              <a:t>4</a:t>
            </a:r>
          </a:p>
        </p:txBody>
      </p:sp>
      <p:graphicFrame>
        <p:nvGraphicFramePr>
          <p:cNvPr id="7" name="Table 7"/>
          <p:cNvGraphicFramePr>
            <a:graphicFrameLocks noGrp="1"/>
          </p:cNvGraphicFramePr>
          <p:nvPr/>
        </p:nvGraphicFramePr>
        <p:xfrm>
          <a:off x="502920" y="1371600"/>
          <a:ext cx="11155680" cy="3364992"/>
        </p:xfrm>
        <a:graphic>
          <a:graphicData uri="http://schemas.openxmlformats.org/drawingml/2006/table">
            <a:tbl>
              <a:tblPr firstRow="1" bandRow="1"/>
              <a:tblGrid>
                <a:gridCol w="2377440"/>
                <a:gridCol w="8778240"/>
              </a:tblGrid>
              <a:tr h="420624">
                <a:tc>
                  <a:txBody>
                    <a:bodyPr/>
                    <a:lstStyle/>
                    <a:p>
                      <a:pPr algn="l"/>
                      <a:r>
                        <a:rPr lang="en-GB" sz="1000" b="1" dirty="0">
                          <a:solidFill>
                            <a:srgbClr val="FFFFFF"/>
                          </a:solidFill>
                          <a:latin typeface="Segoe UI"/>
                        </a:rPr>
                        <a:t>Step</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1000" b="1" dirty="0">
                          <a:solidFill>
                            <a:srgbClr val="FFFFFF"/>
                          </a:solidFill>
                          <a:latin typeface="Segoe UI"/>
                        </a:rPr>
                        <a:t>Working</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r>
              <a:tr h="420624">
                <a:tc>
                  <a:txBody>
                    <a:bodyPr/>
                    <a:lstStyle/>
                    <a:p>
                      <a:pPr algn="l"/>
                      <a:r>
                        <a:rPr lang="en-GB" sz="1000" b="1" dirty="0">
                          <a:solidFill>
                            <a:srgbClr val="1F2933"/>
                          </a:solidFill>
                          <a:latin typeface="Segoe UI"/>
                        </a:rPr>
                        <a:t>Seats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250 users + 5% spares (13) = 263 endpoints to buy</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420624">
                <a:tc>
                  <a:txBody>
                    <a:bodyPr/>
                    <a:lstStyle/>
                    <a:p>
                      <a:pPr algn="l"/>
                      <a:r>
                        <a:rPr lang="en-GB" sz="1000" b="1" dirty="0">
                          <a:solidFill>
                            <a:srgbClr val="1F2933"/>
                          </a:solidFill>
                          <a:latin typeface="Segoe UI"/>
                        </a:rPr>
                        <a:t>Per-seat baseline</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Knowledge worker baseline: 4 cores, 8 GB. A planning rule of thumb, not an OEM figure.</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420624">
                <a:tc>
                  <a:txBody>
                    <a:bodyPr/>
                    <a:lstStyle/>
                    <a:p>
                      <a:pPr algn="l"/>
                      <a:r>
                        <a:rPr lang="en-GB" sz="1000" b="1" dirty="0">
                          <a:solidFill>
                            <a:srgbClr val="1F2933"/>
                          </a:solidFill>
                          <a:latin typeface="Segoe UI"/>
                        </a:rPr>
                        <a:t>Per-seat minimum used</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4 cores, 8 GB memory, 16 GB storage</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420624">
                <a:tc>
                  <a:txBody>
                    <a:bodyPr/>
                    <a:lstStyle/>
                    <a:p>
                      <a:pPr algn="l"/>
                      <a:r>
                        <a:rPr lang="en-GB" sz="1000" b="1" dirty="0">
                          <a:solidFill>
                            <a:srgbClr val="1F2933"/>
                          </a:solidFill>
                          <a:latin typeface="Segoe UI"/>
                        </a:rPr>
                        <a:t>Displays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2 x Full HD per seat = 500 screens in total</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420624">
                <a:tc>
                  <a:txBody>
                    <a:bodyPr/>
                    <a:lstStyle/>
                    <a:p>
                      <a:pPr algn="l"/>
                      <a:r>
                        <a:rPr lang="en-GB" sz="1000" b="1" dirty="0">
                          <a:solidFill>
                            <a:srgbClr val="1F2933"/>
                          </a:solidFill>
                          <a:latin typeface="Segoe UI"/>
                        </a:rPr>
                        <a:t>USB at the desk</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4 devices: Keyboard, Mouse, Webcam, Headset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420624">
                <a:tc>
                  <a:txBody>
                    <a:bodyPr/>
                    <a:lstStyle/>
                    <a:p>
                      <a:pPr algn="l"/>
                      <a:r>
                        <a:rPr lang="en-GB" sz="1000" b="1" dirty="0">
                          <a:solidFill>
                            <a:srgbClr val="1F2933"/>
                          </a:solidFill>
                          <a:latin typeface="Segoe UI"/>
                        </a:rPr>
                        <a:t>Session bandwidth</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0.9 Mbps average per session (knowledge worker, 2 displays at Full HD) x 200 concurrent users (80%) + 50 in calls at 1.5 Mbps = about 255 Mbps on the site uplink. A planning estimate - meas…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420624">
                <a:tc>
                  <a:txBody>
                    <a:bodyPr/>
                    <a:lstStyle/>
                    <a:p>
                      <a:pPr algn="l"/>
                      <a:r>
                        <a:rPr lang="en-GB" sz="1000" b="1" dirty="0">
                          <a:solidFill>
                            <a:srgbClr val="1F2933"/>
                          </a:solidFill>
                          <a:latin typeface="Segoe UI"/>
                        </a:rPr>
                        <a:t>Access network</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250 wired ports at 1 GbE; 6 x 48-port access switches with 10% spare ports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bl>
          </a:graphicData>
        </a:graphic>
      </p:graphicFrame>
      <p:sp>
        <p:nvSpPr>
          <p:cNvPr id="8" name="Shape 8"/>
          <p:cNvSpPr/>
          <p:nvPr/>
        </p:nvSpPr>
        <p:spPr>
          <a:xfrm>
            <a:off x="502920" y="5074920"/>
            <a:ext cx="2651760" cy="1097280"/>
          </a:xfrm>
          <a:prstGeom prst="roundRect">
            <a:avLst/>
          </a:prstGeom>
          <a:solidFill>
            <a:srgbClr val="F4F7FA"/>
          </a:solidFill>
          <a:ln>
            <a:noFill/>
          </a:ln>
        </p:spPr>
        <p:txBody>
          <a:bodyPr/>
          <a:lstStyle/>
          <a:p>
            <a:endParaRPr lang="en-GB"/>
          </a:p>
        </p:txBody>
      </p:sp>
      <p:sp>
        <p:nvSpPr>
          <p:cNvPr id="9" name="Text 9"/>
          <p:cNvSpPr txBox="1"/>
          <p:nvPr/>
        </p:nvSpPr>
        <p:spPr>
          <a:xfrm>
            <a:off x="685800" y="5193792"/>
            <a:ext cx="2286000" cy="320040"/>
          </a:xfrm>
          <a:prstGeom prst="rect">
            <a:avLst/>
          </a:prstGeom>
          <a:noFill/>
        </p:spPr>
        <p:txBody>
          <a:bodyPr wrap="square" anchor="t" lIns="0" tIns="0" rIns="0" bIns="0">
            <a:normAutofit/>
          </a:bodyPr>
          <a:lstStyle/>
          <a:p>
            <a:pPr algn="l">
              <a:buNone/>
            </a:pPr>
            <a:r>
              <a:rPr lang="en-GB" sz="1000" b="1" dirty="0">
                <a:solidFill>
                  <a:srgbClr val="7A8894"/>
                </a:solidFill>
                <a:latin typeface="Segoe UI"/>
              </a:rPr>
              <a:t>ENDPOINTS</a:t>
            </a:r>
          </a:p>
        </p:txBody>
      </p:sp>
      <p:sp>
        <p:nvSpPr>
          <p:cNvPr id="10" name="Text 10"/>
          <p:cNvSpPr txBox="1"/>
          <p:nvPr/>
        </p:nvSpPr>
        <p:spPr>
          <a:xfrm>
            <a:off x="685800" y="5504688"/>
            <a:ext cx="2286000" cy="548640"/>
          </a:xfrm>
          <a:prstGeom prst="rect">
            <a:avLst/>
          </a:prstGeom>
          <a:noFill/>
        </p:spPr>
        <p:txBody>
          <a:bodyPr wrap="square" anchor="t" lIns="0" tIns="0" rIns="0" bIns="0">
            <a:normAutofit/>
          </a:bodyPr>
          <a:lstStyle/>
          <a:p>
            <a:pPr algn="l">
              <a:buNone/>
            </a:pPr>
            <a:r>
              <a:rPr lang="en-GB" sz="2200" b="1" dirty="0">
                <a:solidFill>
                  <a:srgbClr val="1F3B57"/>
                </a:solidFill>
                <a:latin typeface="Segoe UI"/>
              </a:rPr>
              <a:t>263</a:t>
            </a:r>
          </a:p>
        </p:txBody>
      </p:sp>
      <p:sp>
        <p:nvSpPr>
          <p:cNvPr id="11" name="Shape 11"/>
          <p:cNvSpPr/>
          <p:nvPr/>
        </p:nvSpPr>
        <p:spPr>
          <a:xfrm>
            <a:off x="3337560" y="5074920"/>
            <a:ext cx="2651760" cy="1097280"/>
          </a:xfrm>
          <a:prstGeom prst="roundRect">
            <a:avLst/>
          </a:prstGeom>
          <a:solidFill>
            <a:srgbClr val="F4F7FA"/>
          </a:solidFill>
          <a:ln>
            <a:noFill/>
          </a:ln>
        </p:spPr>
        <p:txBody>
          <a:bodyPr/>
          <a:lstStyle/>
          <a:p>
            <a:endParaRPr lang="en-GB"/>
          </a:p>
        </p:txBody>
      </p:sp>
      <p:sp>
        <p:nvSpPr>
          <p:cNvPr id="12" name="Text 12"/>
          <p:cNvSpPr txBox="1"/>
          <p:nvPr/>
        </p:nvSpPr>
        <p:spPr>
          <a:xfrm>
            <a:off x="3520440" y="5193792"/>
            <a:ext cx="2286000" cy="320040"/>
          </a:xfrm>
          <a:prstGeom prst="rect">
            <a:avLst/>
          </a:prstGeom>
          <a:noFill/>
        </p:spPr>
        <p:txBody>
          <a:bodyPr wrap="square" anchor="t" lIns="0" tIns="0" rIns="0" bIns="0">
            <a:normAutofit/>
          </a:bodyPr>
          <a:lstStyle/>
          <a:p>
            <a:pPr algn="l">
              <a:buNone/>
            </a:pPr>
            <a:r>
              <a:rPr lang="en-GB" sz="1000" b="1" dirty="0">
                <a:solidFill>
                  <a:srgbClr val="7A8894"/>
                </a:solidFill>
                <a:latin typeface="Segoe UI"/>
              </a:rPr>
              <a:t>SCREENS</a:t>
            </a:r>
          </a:p>
        </p:txBody>
      </p:sp>
      <p:sp>
        <p:nvSpPr>
          <p:cNvPr id="13" name="Text 13"/>
          <p:cNvSpPr txBox="1"/>
          <p:nvPr/>
        </p:nvSpPr>
        <p:spPr>
          <a:xfrm>
            <a:off x="3520440" y="5504688"/>
            <a:ext cx="2286000" cy="548640"/>
          </a:xfrm>
          <a:prstGeom prst="rect">
            <a:avLst/>
          </a:prstGeom>
          <a:noFill/>
        </p:spPr>
        <p:txBody>
          <a:bodyPr wrap="square" anchor="t" lIns="0" tIns="0" rIns="0" bIns="0">
            <a:normAutofit/>
          </a:bodyPr>
          <a:lstStyle/>
          <a:p>
            <a:pPr algn="l">
              <a:buNone/>
            </a:pPr>
            <a:r>
              <a:rPr lang="en-GB" sz="2200" b="1" dirty="0">
                <a:solidFill>
                  <a:srgbClr val="1F3B57"/>
                </a:solidFill>
                <a:latin typeface="Segoe UI"/>
              </a:rPr>
              <a:t>500</a:t>
            </a:r>
          </a:p>
        </p:txBody>
      </p:sp>
      <p:sp>
        <p:nvSpPr>
          <p:cNvPr id="14" name="Shape 14"/>
          <p:cNvSpPr/>
          <p:nvPr/>
        </p:nvSpPr>
        <p:spPr>
          <a:xfrm>
            <a:off x="6172200" y="5074920"/>
            <a:ext cx="2651760" cy="1097280"/>
          </a:xfrm>
          <a:prstGeom prst="roundRect">
            <a:avLst/>
          </a:prstGeom>
          <a:solidFill>
            <a:srgbClr val="F4F7FA"/>
          </a:solidFill>
          <a:ln>
            <a:noFill/>
          </a:ln>
        </p:spPr>
        <p:txBody>
          <a:bodyPr/>
          <a:lstStyle/>
          <a:p>
            <a:endParaRPr lang="en-GB"/>
          </a:p>
        </p:txBody>
      </p:sp>
      <p:sp>
        <p:nvSpPr>
          <p:cNvPr id="15" name="Text 15"/>
          <p:cNvSpPr txBox="1"/>
          <p:nvPr/>
        </p:nvSpPr>
        <p:spPr>
          <a:xfrm>
            <a:off x="6355080" y="5193792"/>
            <a:ext cx="2286000" cy="320040"/>
          </a:xfrm>
          <a:prstGeom prst="rect">
            <a:avLst/>
          </a:prstGeom>
          <a:noFill/>
        </p:spPr>
        <p:txBody>
          <a:bodyPr wrap="square" anchor="t" lIns="0" tIns="0" rIns="0" bIns="0">
            <a:normAutofit/>
          </a:bodyPr>
          <a:lstStyle/>
          <a:p>
            <a:pPr algn="l">
              <a:buNone/>
            </a:pPr>
            <a:r>
              <a:rPr lang="en-GB" sz="1000" b="1" dirty="0">
                <a:solidFill>
                  <a:srgbClr val="7A8894"/>
                </a:solidFill>
                <a:latin typeface="Segoe UI"/>
              </a:rPr>
              <a:t>PER SEAT</a:t>
            </a:r>
          </a:p>
        </p:txBody>
      </p:sp>
      <p:sp>
        <p:nvSpPr>
          <p:cNvPr id="16" name="Text 16"/>
          <p:cNvSpPr txBox="1"/>
          <p:nvPr/>
        </p:nvSpPr>
        <p:spPr>
          <a:xfrm>
            <a:off x="6355080" y="5504688"/>
            <a:ext cx="2286000" cy="548640"/>
          </a:xfrm>
          <a:prstGeom prst="rect">
            <a:avLst/>
          </a:prstGeom>
          <a:noFill/>
        </p:spPr>
        <p:txBody>
          <a:bodyPr wrap="square" anchor="t" lIns="0" tIns="0" rIns="0" bIns="0">
            <a:normAutofit/>
          </a:bodyPr>
          <a:lstStyle/>
          <a:p>
            <a:pPr algn="l">
              <a:buNone/>
            </a:pPr>
            <a:r>
              <a:rPr lang="en-GB" sz="2200" b="1" dirty="0">
                <a:solidFill>
                  <a:srgbClr val="1F3B57"/>
                </a:solidFill>
                <a:latin typeface="Segoe UI"/>
              </a:rPr>
              <a:t>4 cores · 8 GB</a:t>
            </a:r>
          </a:p>
        </p:txBody>
      </p:sp>
      <p:sp>
        <p:nvSpPr>
          <p:cNvPr id="17" name="Shape 17"/>
          <p:cNvSpPr/>
          <p:nvPr/>
        </p:nvSpPr>
        <p:spPr>
          <a:xfrm>
            <a:off x="9006840" y="5074920"/>
            <a:ext cx="2651760" cy="1097280"/>
          </a:xfrm>
          <a:prstGeom prst="roundRect">
            <a:avLst/>
          </a:prstGeom>
          <a:solidFill>
            <a:srgbClr val="F4F7FA"/>
          </a:solidFill>
          <a:ln>
            <a:noFill/>
          </a:ln>
        </p:spPr>
        <p:txBody>
          <a:bodyPr/>
          <a:lstStyle/>
          <a:p>
            <a:endParaRPr lang="en-GB"/>
          </a:p>
        </p:txBody>
      </p:sp>
      <p:sp>
        <p:nvSpPr>
          <p:cNvPr id="18" name="Text 18"/>
          <p:cNvSpPr txBox="1"/>
          <p:nvPr/>
        </p:nvSpPr>
        <p:spPr>
          <a:xfrm>
            <a:off x="9189720" y="5193792"/>
            <a:ext cx="2286000" cy="320040"/>
          </a:xfrm>
          <a:prstGeom prst="rect">
            <a:avLst/>
          </a:prstGeom>
          <a:noFill/>
        </p:spPr>
        <p:txBody>
          <a:bodyPr wrap="square" anchor="t" lIns="0" tIns="0" rIns="0" bIns="0">
            <a:normAutofit/>
          </a:bodyPr>
          <a:lstStyle/>
          <a:p>
            <a:pPr algn="l">
              <a:buNone/>
            </a:pPr>
            <a:r>
              <a:rPr lang="en-GB" sz="1000" b="1" dirty="0">
                <a:solidFill>
                  <a:srgbClr val="7A8894"/>
                </a:solidFill>
                <a:latin typeface="Segoe UI"/>
              </a:rPr>
              <a:t>SITE UPLINK</a:t>
            </a:r>
          </a:p>
        </p:txBody>
      </p:sp>
      <p:sp>
        <p:nvSpPr>
          <p:cNvPr id="19" name="Text 19"/>
          <p:cNvSpPr txBox="1"/>
          <p:nvPr/>
        </p:nvSpPr>
        <p:spPr>
          <a:xfrm>
            <a:off x="9189720" y="5504688"/>
            <a:ext cx="2286000" cy="548640"/>
          </a:xfrm>
          <a:prstGeom prst="rect">
            <a:avLst/>
          </a:prstGeom>
          <a:noFill/>
        </p:spPr>
        <p:txBody>
          <a:bodyPr wrap="square" anchor="t" lIns="0" tIns="0" rIns="0" bIns="0">
            <a:normAutofit/>
          </a:bodyPr>
          <a:lstStyle/>
          <a:p>
            <a:pPr algn="l">
              <a:buNone/>
            </a:pPr>
            <a:r>
              <a:rPr lang="en-GB" sz="2200" b="1" dirty="0">
                <a:solidFill>
                  <a:srgbClr val="1F3B57"/>
                </a:solidFill>
                <a:latin typeface="Segoe UI"/>
              </a:rPr>
              <a:t>255 Mbps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0"/>
            <a:ext cx="12191695" cy="73152"/>
          </a:xfrm>
          <a:prstGeom prst="rect">
            <a:avLst/>
          </a:prstGeom>
          <a:solidFill>
            <a:srgbClr val="0076CE"/>
          </a:solidFill>
          <a:ln>
            <a:noFill/>
          </a:ln>
        </p:spPr>
        <p:txBody>
          <a:bodyPr/>
          <a:lstStyle/>
          <a:p>
            <a:endParaRPr lang="en-GB"/>
          </a:p>
        </p:txBody>
      </p:sp>
      <p:sp>
        <p:nvSpPr>
          <p:cNvPr id="3" name="Text 3"/>
          <p:cNvSpPr txBox="1"/>
          <p:nvPr/>
        </p:nvSpPr>
        <p:spPr>
          <a:xfrm>
            <a:off x="502920" y="347472"/>
            <a:ext cx="11155680" cy="548640"/>
          </a:xfrm>
          <a:prstGeom prst="rect">
            <a:avLst/>
          </a:prstGeom>
          <a:noFill/>
        </p:spPr>
        <p:txBody>
          <a:bodyPr wrap="square" anchor="t" lIns="0" tIns="0" rIns="0" bIns="0">
            <a:normAutofit/>
          </a:bodyPr>
          <a:lstStyle/>
          <a:p>
            <a:pPr algn="l">
              <a:buNone/>
            </a:pPr>
            <a:r>
              <a:rPr lang="en-GB" sz="2600" b="1" dirty="0">
                <a:solidFill>
                  <a:srgbClr val="1F3B57"/>
                </a:solidFill>
                <a:latin typeface="Segoe UI"/>
              </a:rPr>
              <a:t>Recommended device</a:t>
            </a:r>
          </a:p>
        </p:txBody>
      </p:sp>
      <p:sp>
        <p:nvSpPr>
          <p:cNvPr id="4" name="Text 4"/>
          <p:cNvSpPr txBox="1"/>
          <p:nvPr/>
        </p:nvSpPr>
        <p:spPr>
          <a:xfrm>
            <a:off x="502920" y="914400"/>
            <a:ext cx="11155680" cy="320040"/>
          </a:xfrm>
          <a:prstGeom prst="rect">
            <a:avLst/>
          </a:prstGeom>
          <a:noFill/>
        </p:spPr>
        <p:txBody>
          <a:bodyPr wrap="square" anchor="t" lIns="0" tIns="0" rIns="0" bIns="0">
            <a:normAutofit/>
          </a:bodyPr>
          <a:lstStyle/>
          <a:p>
            <a:pPr algn="l">
              <a:buNone/>
            </a:pPr>
            <a:r>
              <a:rPr lang="en-GB" sz="1250" dirty="0">
                <a:solidFill>
                  <a:srgbClr val="6B7A88"/>
                </a:solidFill>
                <a:latin typeface="Segoe UI"/>
              </a:rPr>
              <a:t>Dell Pro Micro Thin Client (Q9M1260) · Thin client · Desktop box</a:t>
            </a:r>
          </a:p>
        </p:txBody>
      </p:sp>
      <p:sp>
        <p:nvSpPr>
          <p:cNvPr id="5" name="Text 5"/>
          <p:cNvSpPr txBox="1"/>
          <p:nvPr/>
        </p:nvSpPr>
        <p:spPr>
          <a:xfrm>
            <a:off x="502920" y="6446520"/>
            <a:ext cx="9144000" cy="256032"/>
          </a:xfrm>
          <a:prstGeom prst="rect">
            <a:avLst/>
          </a:prstGeom>
          <a:noFill/>
        </p:spPr>
        <p:txBody>
          <a:bodyPr wrap="square" anchor="t" lIns="0" tIns="0" rIns="0" bIns="0">
            <a:normAutofit/>
          </a:bodyPr>
          <a:lstStyle/>
          <a:p>
            <a:pPr algn="l">
              <a:buNone/>
            </a:pPr>
            <a:r>
              <a:rPr lang="en-GB" sz="900" dirty="0">
                <a:solidFill>
                  <a:srgbClr val="A3AEB8"/>
                </a:solidFill>
                <a:latin typeface="Segoe UI"/>
              </a:rPr>
              <a:t>Head office VDI endpoint refresh · Niyya Software</a:t>
            </a:r>
          </a:p>
        </p:txBody>
      </p:sp>
      <p:sp>
        <p:nvSpPr>
          <p:cNvPr id="6" name="Text 6"/>
          <p:cNvSpPr txBox="1"/>
          <p:nvPr/>
        </p:nvSpPr>
        <p:spPr>
          <a:xfrm>
            <a:off x="11064240" y="6446520"/>
            <a:ext cx="640080" cy="256032"/>
          </a:xfrm>
          <a:prstGeom prst="rect">
            <a:avLst/>
          </a:prstGeom>
          <a:noFill/>
        </p:spPr>
        <p:txBody>
          <a:bodyPr wrap="square" anchor="t" lIns="0" tIns="0" rIns="0" bIns="0">
            <a:normAutofit/>
          </a:bodyPr>
          <a:lstStyle/>
          <a:p>
            <a:pPr algn="r">
              <a:buNone/>
            </a:pPr>
            <a:r>
              <a:rPr lang="en-GB" sz="900" dirty="0">
                <a:solidFill>
                  <a:srgbClr val="A3AEB8"/>
                </a:solidFill>
                <a:latin typeface="Segoe UI"/>
              </a:rPr>
              <a:t>5</a:t>
            </a:r>
          </a:p>
        </p:txBody>
      </p:sp>
      <p:graphicFrame>
        <p:nvGraphicFramePr>
          <p:cNvPr id="7" name="Table 7"/>
          <p:cNvGraphicFramePr>
            <a:graphicFrameLocks noGrp="1"/>
          </p:cNvGraphicFramePr>
          <p:nvPr/>
        </p:nvGraphicFramePr>
        <p:xfrm>
          <a:off x="502920" y="1371600"/>
          <a:ext cx="5486400" cy="3950208"/>
        </p:xfrm>
        <a:graphic>
          <a:graphicData uri="http://schemas.openxmlformats.org/drawingml/2006/table">
            <a:tbl>
              <a:tblPr firstRow="1" bandRow="1"/>
              <a:tblGrid>
                <a:gridCol w="3291840"/>
                <a:gridCol w="1005840"/>
                <a:gridCol w="1188720"/>
              </a:tblGrid>
              <a:tr h="329184">
                <a:tc>
                  <a:txBody>
                    <a:bodyPr/>
                    <a:lstStyle/>
                    <a:p>
                      <a:pPr algn="l"/>
                      <a:r>
                        <a:rPr lang="en-GB" sz="1100" b="1" dirty="0">
                          <a:solidFill>
                            <a:srgbClr val="FFFFFF"/>
                          </a:solidFill>
                          <a:latin typeface="Segoe UI"/>
                        </a:rPr>
                        <a:t>Criterion</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1100" b="1" dirty="0">
                          <a:solidFill>
                            <a:srgbClr val="FFFFFF"/>
                          </a:solidFill>
                          <a:latin typeface="Segoe UI"/>
                        </a:rPr>
                        <a:t>Weight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1100" b="1" dirty="0">
                          <a:solidFill>
                            <a:srgbClr val="FFFFFF"/>
                          </a:solidFill>
                          <a:latin typeface="Segoe UI"/>
                        </a:rPr>
                        <a:t>Score</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r>
              <a:tr h="329184">
                <a:tc>
                  <a:txBody>
                    <a:bodyPr/>
                    <a:lstStyle/>
                    <a:p>
                      <a:pPr algn="l"/>
                      <a:r>
                        <a:rPr lang="en-GB" sz="1100" b="1" dirty="0">
                          <a:solidFill>
                            <a:srgbClr val="1F2933"/>
                          </a:solidFill>
                          <a:latin typeface="Segoe UI"/>
                        </a:rPr>
                        <a:t>VDI platform &amp; protocol</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100" dirty="0">
                          <a:solidFill>
                            <a:srgbClr val="1F2933"/>
                          </a:solidFill>
                          <a:latin typeface="Segoe UI"/>
                        </a:rPr>
                        <a:t>20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1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29184">
                <a:tc>
                  <a:txBody>
                    <a:bodyPr/>
                    <a:lstStyle/>
                    <a:p>
                      <a:pPr algn="l"/>
                      <a:r>
                        <a:rPr lang="en-GB" sz="1100" b="1" dirty="0">
                          <a:solidFill>
                            <a:srgbClr val="1F2933"/>
                          </a:solidFill>
                          <a:latin typeface="Segoe UI"/>
                        </a:rPr>
                        <a:t>Device type &amp; OS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100" dirty="0">
                          <a:solidFill>
                            <a:srgbClr val="1F2933"/>
                          </a:solidFill>
                          <a:latin typeface="Segoe UI"/>
                        </a:rPr>
                        <a:t>9</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1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29184">
                <a:tc>
                  <a:txBody>
                    <a:bodyPr/>
                    <a:lstStyle/>
                    <a:p>
                      <a:pPr algn="l"/>
                      <a:r>
                        <a:rPr lang="en-GB" sz="1100" b="1" dirty="0">
                          <a:solidFill>
                            <a:srgbClr val="1F2933"/>
                          </a:solidFill>
                          <a:latin typeface="Segoe UI"/>
                        </a:rPr>
                        <a:t>Displays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100" dirty="0">
                          <a:solidFill>
                            <a:srgbClr val="1F2933"/>
                          </a:solidFill>
                          <a:latin typeface="Segoe UI"/>
                        </a:rPr>
                        <a:t>14</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1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29184">
                <a:tc>
                  <a:txBody>
                    <a:bodyPr/>
                    <a:lstStyle/>
                    <a:p>
                      <a:pPr algn="l"/>
                      <a:r>
                        <a:rPr lang="en-GB" sz="1100" b="1" dirty="0">
                          <a:solidFill>
                            <a:srgbClr val="1F2933"/>
                          </a:solidFill>
                          <a:latin typeface="Segoe UI"/>
                        </a:rPr>
                        <a:t>CPU, memory &amp; storage</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100" dirty="0">
                          <a:solidFill>
                            <a:srgbClr val="1F2933"/>
                          </a:solidFill>
                          <a:latin typeface="Segoe UI"/>
                        </a:rPr>
                        <a:t>13</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1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29184">
                <a:tc>
                  <a:txBody>
                    <a:bodyPr/>
                    <a:lstStyle/>
                    <a:p>
                      <a:pPr algn="l"/>
                      <a:r>
                        <a:rPr lang="en-GB" sz="1100" b="1" dirty="0">
                          <a:solidFill>
                            <a:srgbClr val="1F2933"/>
                          </a:solidFill>
                          <a:latin typeface="Segoe UI"/>
                        </a:rPr>
                        <a:t>Network &amp; connectivity</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100" dirty="0">
                          <a:solidFill>
                            <a:srgbClr val="1F2933"/>
                          </a:solidFill>
                          <a:latin typeface="Segoe UI"/>
                        </a:rPr>
                        <a:t>10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1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29184">
                <a:tc>
                  <a:txBody>
                    <a:bodyPr/>
                    <a:lstStyle/>
                    <a:p>
                      <a:pPr algn="l"/>
                      <a:r>
                        <a:rPr lang="en-GB" sz="1100" b="1" dirty="0">
                          <a:solidFill>
                            <a:srgbClr val="1F2933"/>
                          </a:solidFill>
                          <a:latin typeface="Segoe UI"/>
                        </a:rPr>
                        <a:t>USB &amp; ports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100" dirty="0">
                          <a:solidFill>
                            <a:srgbClr val="1F2933"/>
                          </a:solidFill>
                          <a:latin typeface="Segoe UI"/>
                        </a:rPr>
                        <a:t>7</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1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29184">
                <a:tc>
                  <a:txBody>
                    <a:bodyPr/>
                    <a:lstStyle/>
                    <a:p>
                      <a:pPr algn="l"/>
                      <a:r>
                        <a:rPr lang="en-GB" sz="1100" b="1" dirty="0">
                          <a:solidFill>
                            <a:srgbClr val="1F2933"/>
                          </a:solidFill>
                          <a:latin typeface="Segoe UI"/>
                        </a:rPr>
                        <a:t>Teams / UC, camera &amp; audio</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100" dirty="0">
                          <a:solidFill>
                            <a:srgbClr val="1F2933"/>
                          </a:solidFill>
                          <a:latin typeface="Segoe UI"/>
                        </a:rPr>
                        <a:t>10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1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29184">
                <a:tc>
                  <a:txBody>
                    <a:bodyPr/>
                    <a:lstStyle/>
                    <a:p>
                      <a:pPr algn="l"/>
                      <a:r>
                        <a:rPr lang="en-GB" sz="1100" b="1" dirty="0">
                          <a:solidFill>
                            <a:srgbClr val="1F2933"/>
                          </a:solidFill>
                          <a:latin typeface="Segoe UI"/>
                        </a:rPr>
                        <a:t>Peripherals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100" dirty="0">
                          <a:solidFill>
                            <a:srgbClr val="1F2933"/>
                          </a:solidFill>
                          <a:latin typeface="Segoe UI"/>
                        </a:rPr>
                        <a:t>5</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1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29184">
                <a:tc>
                  <a:txBody>
                    <a:bodyPr/>
                    <a:lstStyle/>
                    <a:p>
                      <a:pPr algn="l"/>
                      <a:r>
                        <a:rPr lang="en-GB" sz="1100" b="1" dirty="0">
                          <a:solidFill>
                            <a:srgbClr val="1F2933"/>
                          </a:solidFill>
                          <a:latin typeface="Segoe UI"/>
                        </a:rPr>
                        <a:t>Management &amp; security</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100" dirty="0">
                          <a:solidFill>
                            <a:srgbClr val="1F2933"/>
                          </a:solidFill>
                          <a:latin typeface="Segoe UI"/>
                        </a:rPr>
                        <a:t>6</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1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29184">
                <a:tc>
                  <a:txBody>
                    <a:bodyPr/>
                    <a:lstStyle/>
                    <a:p>
                      <a:pPr algn="l"/>
                      <a:r>
                        <a:rPr lang="en-GB" sz="1100" b="1" dirty="0">
                          <a:solidFill>
                            <a:srgbClr val="1F2933"/>
                          </a:solidFill>
                          <a:latin typeface="Segoe UI"/>
                        </a:rPr>
                        <a:t>Use-case suitability</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100" dirty="0">
                          <a:solidFill>
                            <a:srgbClr val="1F2933"/>
                          </a:solidFill>
                          <a:latin typeface="Segoe UI"/>
                        </a:rPr>
                        <a:t>4</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1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29184">
                <a:tc>
                  <a:txBody>
                    <a:bodyPr/>
                    <a:lstStyle/>
                    <a:p>
                      <a:pPr algn="l"/>
                      <a:r>
                        <a:rPr lang="en-GB" sz="1100" b="1" dirty="0">
                          <a:solidFill>
                            <a:srgbClr val="1F2933"/>
                          </a:solidFill>
                          <a:latin typeface="Segoe UI"/>
                        </a:rPr>
                        <a:t>Model currency</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100" dirty="0">
                          <a:solidFill>
                            <a:srgbClr val="1F2933"/>
                          </a:solidFill>
                          <a:latin typeface="Segoe UI"/>
                        </a:rPr>
                        <a:t>2</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1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bl>
          </a:graphicData>
        </a:graphic>
      </p:graphicFrame>
      <p:sp>
        <p:nvSpPr>
          <p:cNvPr id="8" name="Text 8"/>
          <p:cNvSpPr txBox="1"/>
          <p:nvPr/>
        </p:nvSpPr>
        <p:spPr>
          <a:xfrm>
            <a:off x="6309360" y="1371600"/>
            <a:ext cx="5394960" cy="4480560"/>
          </a:xfrm>
          <a:prstGeom prst="rect">
            <a:avLst/>
          </a:prstGeom>
          <a:noFill/>
        </p:spPr>
        <p:txBody>
          <a:bodyPr wrap="square" anchor="t" lIns="0" tIns="0" rIns="0" bIns="0">
            <a:normAutofit/>
          </a:bodyPr>
          <a:lstStyle/>
          <a:p>
            <a:pPr algn="l">
              <a:buNone/>
            </a:pPr>
            <a:r>
              <a:rPr lang="en-GB" sz="1250" dirty="0">
                <a:solidFill>
                  <a:srgbClr val="1F2933"/>
                </a:solidFill>
                <a:latin typeface="Segoe UI"/>
              </a:rPr>
              <a:t>Dell's current fanless micro thin client with up to an 8-core Intel N-series CPU, a swappable rear expansion module (fibre, second NIC, serial, extra video) and support for up to five displays.</a:t>
            </a:r>
          </a:p>
          <a:p>
            <a:pPr marL="228600" indent="-228600" algn="l">
              <a:spcBef>
                <a:spcPts val="500"/>
              </a:spcBef>
              <a:buFont typeface="Arial"/>
              <a:buChar char="•"/>
            </a:pPr>
            <a:r>
              <a:rPr lang="en-GB" sz="1100" dirty="0">
                <a:solidFill>
                  <a:srgbClr val="1F2933"/>
                </a:solidFill>
                <a:latin typeface="Segoe UI"/>
              </a:rPr>
              <a:t>Operating system: Dell ThinOS 10.x</a:t>
            </a:r>
          </a:p>
          <a:p>
            <a:pPr marL="228600" indent="-228600" algn="l">
              <a:spcBef>
                <a:spcPts val="500"/>
              </a:spcBef>
              <a:buFont typeface="Arial"/>
              <a:buChar char="•"/>
            </a:pPr>
            <a:r>
              <a:rPr lang="en-GB" sz="1100" dirty="0">
                <a:solidFill>
                  <a:srgbClr val="1F2933"/>
                </a:solidFill>
                <a:latin typeface="Segoe UI"/>
              </a:rPr>
              <a:t>Fit: 100% - meets every requirement</a:t>
            </a:r>
          </a:p>
          <a:p>
            <a:pPr marL="228600" indent="-228600" algn="l">
              <a:spcBef>
                <a:spcPts val="500"/>
              </a:spcBef>
              <a:buFont typeface="Arial"/>
              <a:buChar char="•"/>
            </a:pPr>
            <a:r>
              <a:rPr lang="en-GB" sz="1100" dirty="0">
                <a:solidFill>
                  <a:srgbClr val="1F2933"/>
                </a:solidFill>
                <a:latin typeface="Segoe UI"/>
              </a:rPr>
              <a:t>Platform and protocol: Citrix over Citrix HDX (ICA)</a:t>
            </a:r>
          </a:p>
          <a:p>
            <a:pPr marL="228600" indent="-228600" algn="l">
              <a:spcBef>
                <a:spcPts val="500"/>
              </a:spcBef>
              <a:buFont typeface="Arial"/>
              <a:buChar char="•"/>
            </a:pPr>
            <a:r>
              <a:rPr lang="en-GB" sz="1100" dirty="0">
                <a:solidFill>
                  <a:srgbClr val="1F2933"/>
                </a:solidFill>
                <a:latin typeface="Segoe UI"/>
              </a:rPr>
              <a:t>Processor and memory: Intel Processor N150 (4 cores, up to 3.6 GHz); Intel Processor N250 (4 cores, up to 3.8 GHz); Intel…</a:t>
            </a:r>
          </a:p>
          <a:p>
            <a:pPr marL="228600" indent="-228600" algn="l">
              <a:spcBef>
                <a:spcPts val="500"/>
              </a:spcBef>
              <a:buFont typeface="Arial"/>
              <a:buChar char="•"/>
            </a:pPr>
            <a:r>
              <a:rPr lang="en-GB" sz="1100" dirty="0">
                <a:solidFill>
                  <a:srgbClr val="1F2933"/>
                </a:solidFill>
                <a:latin typeface="Segoe UI"/>
              </a:rPr>
              <a:t>Displays: 5 displays, up to 3840x2160@60 · 2 x DisplayPort, 1 x USB-C (DP Alt)</a:t>
            </a:r>
          </a:p>
          <a:p>
            <a:pPr marL="228600" indent="-228600" algn="l">
              <a:spcBef>
                <a:spcPts val="500"/>
              </a:spcBef>
              <a:buFont typeface="Arial"/>
              <a:buChar char="•"/>
            </a:pPr>
            <a:r>
              <a:rPr lang="en-GB" sz="1100" dirty="0">
                <a:solidFill>
                  <a:srgbClr val="1F2933"/>
                </a:solidFill>
                <a:latin typeface="Segoe UI"/>
              </a:rPr>
              <a:t>USB and network: 3 x USB 2.0, 1 x USB 3.x, 2 x USB-C · 1 GbE, Wi-Fi 7</a:t>
            </a:r>
          </a:p>
        </p:txBody>
      </p:sp>
      <p:sp>
        <p:nvSpPr>
          <p:cNvPr id="9" name="Text 9"/>
          <p:cNvSpPr txBox="1"/>
          <p:nvPr/>
        </p:nvSpPr>
        <p:spPr>
          <a:xfrm>
            <a:off x="6309360" y="5943600"/>
            <a:ext cx="5394960" cy="365760"/>
          </a:xfrm>
          <a:prstGeom prst="rect">
            <a:avLst/>
          </a:prstGeom>
          <a:noFill/>
        </p:spPr>
        <p:txBody>
          <a:bodyPr wrap="square" anchor="t" lIns="0" tIns="0" rIns="0" bIns="0">
            <a:normAutofit/>
          </a:bodyPr>
          <a:lstStyle/>
          <a:p>
            <a:pPr algn="l">
              <a:buNone/>
            </a:pPr>
            <a:r>
              <a:rPr lang="en-GB" sz="900" dirty="0">
                <a:solidFill>
                  <a:srgbClr val="7A8894"/>
                </a:solidFill>
                <a:latin typeface="Segoe UI"/>
              </a:rPr>
              <a:t>Source: https://www.dell.com/en-us/shop/wyse-endpoints-and-software/dell-pro-micro-thin-client/spd/del…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0"/>
            <a:ext cx="12191695" cy="73152"/>
          </a:xfrm>
          <a:prstGeom prst="rect">
            <a:avLst/>
          </a:prstGeom>
          <a:solidFill>
            <a:srgbClr val="0076CE"/>
          </a:solidFill>
          <a:ln>
            <a:noFill/>
          </a:ln>
        </p:spPr>
        <p:txBody>
          <a:bodyPr/>
          <a:lstStyle/>
          <a:p>
            <a:endParaRPr lang="en-GB"/>
          </a:p>
        </p:txBody>
      </p:sp>
      <p:sp>
        <p:nvSpPr>
          <p:cNvPr id="3" name="Text 3"/>
          <p:cNvSpPr txBox="1"/>
          <p:nvPr/>
        </p:nvSpPr>
        <p:spPr>
          <a:xfrm>
            <a:off x="502920" y="347472"/>
            <a:ext cx="11155680" cy="548640"/>
          </a:xfrm>
          <a:prstGeom prst="rect">
            <a:avLst/>
          </a:prstGeom>
          <a:noFill/>
        </p:spPr>
        <p:txBody>
          <a:bodyPr wrap="square" anchor="t" lIns="0" tIns="0" rIns="0" bIns="0">
            <a:normAutofit/>
          </a:bodyPr>
          <a:lstStyle/>
          <a:p>
            <a:pPr algn="l">
              <a:buNone/>
            </a:pPr>
            <a:r>
              <a:rPr lang="en-GB" sz="2600" b="1" dirty="0">
                <a:solidFill>
                  <a:srgbClr val="1F3B57"/>
                </a:solidFill>
                <a:latin typeface="Segoe UI"/>
              </a:rPr>
              <a:t>Bill of materials</a:t>
            </a:r>
          </a:p>
        </p:txBody>
      </p:sp>
      <p:sp>
        <p:nvSpPr>
          <p:cNvPr id="4" name="Text 4"/>
          <p:cNvSpPr txBox="1"/>
          <p:nvPr/>
        </p:nvSpPr>
        <p:spPr>
          <a:xfrm>
            <a:off x="502920" y="914400"/>
            <a:ext cx="11155680" cy="320040"/>
          </a:xfrm>
          <a:prstGeom prst="rect">
            <a:avLst/>
          </a:prstGeom>
          <a:noFill/>
        </p:spPr>
        <p:txBody>
          <a:bodyPr wrap="square" anchor="t" lIns="0" tIns="0" rIns="0" bIns="0">
            <a:normAutofit/>
          </a:bodyPr>
          <a:lstStyle/>
          <a:p>
            <a:pPr algn="l">
              <a:buNone/>
            </a:pPr>
            <a:r>
              <a:rPr lang="en-GB" sz="1250" dirty="0">
                <a:solidFill>
                  <a:srgbClr val="6B7A88"/>
                </a:solidFill>
                <a:latin typeface="Segoe UI"/>
              </a:rPr>
              <a:t>250 seats plus 13 spares</a:t>
            </a:r>
          </a:p>
        </p:txBody>
      </p:sp>
      <p:sp>
        <p:nvSpPr>
          <p:cNvPr id="5" name="Text 5"/>
          <p:cNvSpPr txBox="1"/>
          <p:nvPr/>
        </p:nvSpPr>
        <p:spPr>
          <a:xfrm>
            <a:off x="502920" y="6446520"/>
            <a:ext cx="9144000" cy="256032"/>
          </a:xfrm>
          <a:prstGeom prst="rect">
            <a:avLst/>
          </a:prstGeom>
          <a:noFill/>
        </p:spPr>
        <p:txBody>
          <a:bodyPr wrap="square" anchor="t" lIns="0" tIns="0" rIns="0" bIns="0">
            <a:normAutofit/>
          </a:bodyPr>
          <a:lstStyle/>
          <a:p>
            <a:pPr algn="l">
              <a:buNone/>
            </a:pPr>
            <a:r>
              <a:rPr lang="en-GB" sz="900" dirty="0">
                <a:solidFill>
                  <a:srgbClr val="A3AEB8"/>
                </a:solidFill>
                <a:latin typeface="Segoe UI"/>
              </a:rPr>
              <a:t>Head office VDI endpoint refresh · Niyya Software</a:t>
            </a:r>
          </a:p>
        </p:txBody>
      </p:sp>
      <p:sp>
        <p:nvSpPr>
          <p:cNvPr id="6" name="Text 6"/>
          <p:cNvSpPr txBox="1"/>
          <p:nvPr/>
        </p:nvSpPr>
        <p:spPr>
          <a:xfrm>
            <a:off x="11064240" y="6446520"/>
            <a:ext cx="640080" cy="256032"/>
          </a:xfrm>
          <a:prstGeom prst="rect">
            <a:avLst/>
          </a:prstGeom>
          <a:noFill/>
        </p:spPr>
        <p:txBody>
          <a:bodyPr wrap="square" anchor="t" lIns="0" tIns="0" rIns="0" bIns="0">
            <a:normAutofit/>
          </a:bodyPr>
          <a:lstStyle/>
          <a:p>
            <a:pPr algn="r">
              <a:buNone/>
            </a:pPr>
            <a:r>
              <a:rPr lang="en-GB" sz="900" dirty="0">
                <a:solidFill>
                  <a:srgbClr val="A3AEB8"/>
                </a:solidFill>
                <a:latin typeface="Segoe UI"/>
              </a:rPr>
              <a:t>6</a:t>
            </a:r>
          </a:p>
        </p:txBody>
      </p:sp>
      <p:graphicFrame>
        <p:nvGraphicFramePr>
          <p:cNvPr id="7" name="Table 7"/>
          <p:cNvGraphicFramePr>
            <a:graphicFrameLocks noGrp="1"/>
          </p:cNvGraphicFramePr>
          <p:nvPr/>
        </p:nvGraphicFramePr>
        <p:xfrm>
          <a:off x="502920" y="1371600"/>
          <a:ext cx="11155680" cy="4608576"/>
        </p:xfrm>
        <a:graphic>
          <a:graphicData uri="http://schemas.openxmlformats.org/drawingml/2006/table">
            <a:tbl>
              <a:tblPr firstRow="1" bandRow="1"/>
              <a:tblGrid>
                <a:gridCol w="2286000"/>
                <a:gridCol w="7772400"/>
                <a:gridCol w="1097280"/>
              </a:tblGrid>
              <a:tr h="384048">
                <a:tc>
                  <a:txBody>
                    <a:bodyPr/>
                    <a:lstStyle/>
                    <a:p>
                      <a:pPr algn="l"/>
                      <a:r>
                        <a:rPr lang="en-GB" sz="1100" b="1" dirty="0">
                          <a:solidFill>
                            <a:srgbClr val="FFFFFF"/>
                          </a:solidFill>
                          <a:latin typeface="Segoe UI"/>
                        </a:rPr>
                        <a:t>Item</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1100" b="1" dirty="0">
                          <a:solidFill>
                            <a:srgbClr val="FFFFFF"/>
                          </a:solidFill>
                          <a:latin typeface="Segoe UI"/>
                        </a:rPr>
                        <a:t>Specification</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1100" b="1" dirty="0">
                          <a:solidFill>
                            <a:srgbClr val="FFFFFF"/>
                          </a:solidFill>
                          <a:latin typeface="Segoe UI"/>
                        </a:rPr>
                        <a:t>Quantity</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r>
              <a:tr h="384048">
                <a:tc>
                  <a:txBody>
                    <a:bodyPr/>
                    <a:lstStyle/>
                    <a:p>
                      <a:pPr algn="l"/>
                      <a:r>
                        <a:rPr lang="en-GB" sz="1100" b="1" dirty="0">
                          <a:solidFill>
                            <a:srgbClr val="1F2933"/>
                          </a:solidFill>
                          <a:latin typeface="Segoe UI"/>
                        </a:rPr>
                        <a:t>Endpoint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100" dirty="0">
                          <a:solidFill>
                            <a:srgbClr val="1F2933"/>
                          </a:solidFill>
                          <a:latin typeface="Segoe UI"/>
                        </a:rPr>
                        <a:t>Dell Pro Micro Thin Client (Q9M1260) (Thin client · Desktop box) - 250 seats + 13 spares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100" dirty="0">
                          <a:solidFill>
                            <a:srgbClr val="1F2933"/>
                          </a:solidFill>
                          <a:latin typeface="Segoe UI"/>
                        </a:rPr>
                        <a:t>263</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84048">
                <a:tc>
                  <a:txBody>
                    <a:bodyPr/>
                    <a:lstStyle/>
                    <a:p>
                      <a:pPr algn="l"/>
                      <a:r>
                        <a:rPr lang="en-GB" sz="1100" b="1" dirty="0">
                          <a:solidFill>
                            <a:srgbClr val="1F2933"/>
                          </a:solidFill>
                          <a:latin typeface="Segoe UI"/>
                        </a:rPr>
                        <a:t>Operating system</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100" dirty="0">
                          <a:solidFill>
                            <a:srgbClr val="1F2933"/>
                          </a:solidFill>
                          <a:latin typeface="Segoe UI"/>
                        </a:rPr>
                        <a:t>Dell ThinOS 10.x</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100" dirty="0">
                          <a:solidFill>
                            <a:srgbClr val="1F2933"/>
                          </a:solidFill>
                          <a:latin typeface="Segoe UI"/>
                        </a:rPr>
                        <a:t>263</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84048">
                <a:tc>
                  <a:txBody>
                    <a:bodyPr/>
                    <a:lstStyle/>
                    <a:p>
                      <a:pPr algn="l"/>
                      <a:r>
                        <a:rPr lang="en-GB" sz="1100" b="1" dirty="0">
                          <a:solidFill>
                            <a:srgbClr val="1F2933"/>
                          </a:solidFill>
                          <a:latin typeface="Segoe UI"/>
                        </a:rPr>
                        <a:t>Memory</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100" dirty="0">
                          <a:solidFill>
                            <a:srgbClr val="1F2933"/>
                          </a:solidFill>
                          <a:latin typeface="Segoe UI"/>
                        </a:rPr>
                        <a:t>8 GB DDR5 SO-DIMM (1 module, 4800 MT/s)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100" dirty="0">
                          <a:solidFill>
                            <a:srgbClr val="1F2933"/>
                          </a:solidFill>
                          <a:latin typeface="Segoe UI"/>
                        </a:rPr>
                        <a:t>263</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84048">
                <a:tc>
                  <a:txBody>
                    <a:bodyPr/>
                    <a:lstStyle/>
                    <a:p>
                      <a:pPr algn="l"/>
                      <a:r>
                        <a:rPr lang="en-GB" sz="1100" b="1" dirty="0">
                          <a:solidFill>
                            <a:srgbClr val="1F2933"/>
                          </a:solidFill>
                          <a:latin typeface="Segoe UI"/>
                        </a:rPr>
                        <a:t>Storage</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100" dirty="0">
                          <a:solidFill>
                            <a:srgbClr val="1F2933"/>
                          </a:solidFill>
                          <a:latin typeface="Segoe UI"/>
                        </a:rPr>
                        <a:t>At least 16 GB - 128 GB UFS (M.2 2230) or 256 GB M.2 2230 PCIe NVMe SSD</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100" dirty="0">
                          <a:solidFill>
                            <a:srgbClr val="1F2933"/>
                          </a:solidFill>
                          <a:latin typeface="Segoe UI"/>
                        </a:rPr>
                        <a:t>263</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84048">
                <a:tc>
                  <a:txBody>
                    <a:bodyPr/>
                    <a:lstStyle/>
                    <a:p>
                      <a:pPr algn="l"/>
                      <a:r>
                        <a:rPr lang="en-GB" sz="1100" b="1" dirty="0">
                          <a:solidFill>
                            <a:srgbClr val="1F2933"/>
                          </a:solidFill>
                          <a:latin typeface="Segoe UI"/>
                        </a:rPr>
                        <a:t>Monitor</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100" dirty="0">
                          <a:solidFill>
                            <a:srgbClr val="1F2933"/>
                          </a:solidFill>
                          <a:latin typeface="Segoe UI"/>
                        </a:rPr>
                        <a:t>Full HD (1920 x 1080) monitor, 2 per seat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100" dirty="0">
                          <a:solidFill>
                            <a:srgbClr val="1F2933"/>
                          </a:solidFill>
                          <a:latin typeface="Segoe UI"/>
                        </a:rPr>
                        <a:t>500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84048">
                <a:tc>
                  <a:txBody>
                    <a:bodyPr/>
                    <a:lstStyle/>
                    <a:p>
                      <a:pPr algn="l"/>
                      <a:r>
                        <a:rPr lang="en-GB" sz="1100" b="1" dirty="0">
                          <a:solidFill>
                            <a:srgbClr val="1F2933"/>
                          </a:solidFill>
                          <a:latin typeface="Segoe UI"/>
                        </a:rPr>
                        <a:t>Video cable</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100" dirty="0">
                          <a:solidFill>
                            <a:srgbClr val="1F2933"/>
                          </a:solidFill>
                          <a:latin typeface="Segoe UI"/>
                        </a:rPr>
                        <a:t>To match the device outputs: 2 x DisplayPort, 1 x USB-C (DP Alt)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100" dirty="0">
                          <a:solidFill>
                            <a:srgbClr val="1F2933"/>
                          </a:solidFill>
                          <a:latin typeface="Segoe UI"/>
                        </a:rPr>
                        <a:t>500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84048">
                <a:tc>
                  <a:txBody>
                    <a:bodyPr/>
                    <a:lstStyle/>
                    <a:p>
                      <a:pPr algn="l"/>
                      <a:r>
                        <a:rPr lang="en-GB" sz="1100" b="1" dirty="0">
                          <a:solidFill>
                            <a:srgbClr val="1F2933"/>
                          </a:solidFill>
                          <a:latin typeface="Segoe UI"/>
                        </a:rPr>
                        <a:t>Keyboard and mouse</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100" dirty="0">
                          <a:solidFill>
                            <a:srgbClr val="1F2933"/>
                          </a:solidFill>
                          <a:latin typeface="Segoe UI"/>
                        </a:rPr>
                        <a:t>USB keyboard and mouse set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100" dirty="0">
                          <a:solidFill>
                            <a:srgbClr val="1F2933"/>
                          </a:solidFill>
                          <a:latin typeface="Segoe UI"/>
                        </a:rPr>
                        <a:t>250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84048">
                <a:tc>
                  <a:txBody>
                    <a:bodyPr/>
                    <a:lstStyle/>
                    <a:p>
                      <a:pPr algn="l"/>
                      <a:r>
                        <a:rPr lang="en-GB" sz="1100" b="1" dirty="0">
                          <a:solidFill>
                            <a:srgbClr val="1F2933"/>
                          </a:solidFill>
                          <a:latin typeface="Segoe UI"/>
                        </a:rPr>
                        <a:t>Webcam</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100" dirty="0">
                          <a:solidFill>
                            <a:srgbClr val="1F2933"/>
                          </a:solidFill>
                          <a:latin typeface="Segoe UI"/>
                        </a:rPr>
                        <a:t>USB webcam (UVC), Full HD</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100" dirty="0">
                          <a:solidFill>
                            <a:srgbClr val="1F2933"/>
                          </a:solidFill>
                          <a:latin typeface="Segoe UI"/>
                        </a:rPr>
                        <a:t>250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84048">
                <a:tc>
                  <a:txBody>
                    <a:bodyPr/>
                    <a:lstStyle/>
                    <a:p>
                      <a:pPr algn="l"/>
                      <a:r>
                        <a:rPr lang="en-GB" sz="1100" b="1" dirty="0">
                          <a:solidFill>
                            <a:srgbClr val="1F2933"/>
                          </a:solidFill>
                          <a:latin typeface="Segoe UI"/>
                        </a:rPr>
                        <a:t>Headset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100" dirty="0">
                          <a:solidFill>
                            <a:srgbClr val="1F2933"/>
                          </a:solidFill>
                          <a:latin typeface="Segoe UI"/>
                        </a:rPr>
                        <a:t>Microsoft Teams-certified headset, USB or 3.5 mm</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100" dirty="0">
                          <a:solidFill>
                            <a:srgbClr val="1F2933"/>
                          </a:solidFill>
                          <a:latin typeface="Segoe UI"/>
                        </a:rPr>
                        <a:t>250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84048">
                <a:tc>
                  <a:txBody>
                    <a:bodyPr/>
                    <a:lstStyle/>
                    <a:p>
                      <a:pPr algn="l"/>
                      <a:r>
                        <a:rPr lang="en-GB" sz="1100" b="1" dirty="0">
                          <a:solidFill>
                            <a:srgbClr val="1F2933"/>
                          </a:solidFill>
                          <a:latin typeface="Segoe UI"/>
                        </a:rPr>
                        <a:t>Management software</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100" dirty="0">
                          <a:solidFill>
                            <a:srgbClr val="1F2933"/>
                          </a:solidFill>
                          <a:latin typeface="Segoe UI"/>
                        </a:rPr>
                        <a:t>Wyse Management Suite - one managed device each</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100" dirty="0">
                          <a:solidFill>
                            <a:srgbClr val="1F2933"/>
                          </a:solidFill>
                          <a:latin typeface="Segoe UI"/>
                        </a:rPr>
                        <a:t>263</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84048">
                <a:tc>
                  <a:txBody>
                    <a:bodyPr/>
                    <a:lstStyle/>
                    <a:p>
                      <a:pPr algn="l"/>
                      <a:r>
                        <a:rPr lang="en-GB" sz="1100" b="1" dirty="0">
                          <a:solidFill>
                            <a:srgbClr val="1F2933"/>
                          </a:solidFill>
                          <a:latin typeface="Segoe UI"/>
                        </a:rPr>
                        <a:t>VDI client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100" dirty="0">
                          <a:solidFill>
                            <a:srgbClr val="1F2933"/>
                          </a:solidFill>
                          <a:latin typeface="Segoe UI"/>
                        </a:rPr>
                        <a:t>Citrix Workspace app for Citrix, as included with or installed on Dell ThinOS 10.x</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100" dirty="0">
                          <a:solidFill>
                            <a:srgbClr val="1F2933"/>
                          </a:solidFill>
                          <a:latin typeface="Segoe UI"/>
                        </a:rPr>
                        <a:t>263</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0"/>
            <a:ext cx="12191695" cy="73152"/>
          </a:xfrm>
          <a:prstGeom prst="rect">
            <a:avLst/>
          </a:prstGeom>
          <a:solidFill>
            <a:srgbClr val="0076CE"/>
          </a:solidFill>
          <a:ln>
            <a:noFill/>
          </a:ln>
        </p:spPr>
        <p:txBody>
          <a:bodyPr/>
          <a:lstStyle/>
          <a:p>
            <a:endParaRPr lang="en-GB"/>
          </a:p>
        </p:txBody>
      </p:sp>
      <p:sp>
        <p:nvSpPr>
          <p:cNvPr id="3" name="Text 3"/>
          <p:cNvSpPr txBox="1"/>
          <p:nvPr/>
        </p:nvSpPr>
        <p:spPr>
          <a:xfrm>
            <a:off x="502920" y="347472"/>
            <a:ext cx="11155680" cy="548640"/>
          </a:xfrm>
          <a:prstGeom prst="rect">
            <a:avLst/>
          </a:prstGeom>
          <a:noFill/>
        </p:spPr>
        <p:txBody>
          <a:bodyPr wrap="square" anchor="t" lIns="0" tIns="0" rIns="0" bIns="0">
            <a:normAutofit/>
          </a:bodyPr>
          <a:lstStyle/>
          <a:p>
            <a:pPr algn="l">
              <a:buNone/>
            </a:pPr>
            <a:r>
              <a:rPr lang="en-GB" sz="2600" b="1" dirty="0">
                <a:solidFill>
                  <a:srgbClr val="1F3B57"/>
                </a:solidFill>
                <a:latin typeface="Segoe UI"/>
              </a:rPr>
              <a:t>Bill of materials (cont.)</a:t>
            </a:r>
          </a:p>
        </p:txBody>
      </p:sp>
      <p:sp>
        <p:nvSpPr>
          <p:cNvPr id="4" name="Text 4"/>
          <p:cNvSpPr txBox="1"/>
          <p:nvPr/>
        </p:nvSpPr>
        <p:spPr>
          <a:xfrm>
            <a:off x="502920" y="914400"/>
            <a:ext cx="11155680" cy="320040"/>
          </a:xfrm>
          <a:prstGeom prst="rect">
            <a:avLst/>
          </a:prstGeom>
          <a:noFill/>
        </p:spPr>
        <p:txBody>
          <a:bodyPr wrap="square" anchor="t" lIns="0" tIns="0" rIns="0" bIns="0">
            <a:normAutofit/>
          </a:bodyPr>
          <a:lstStyle/>
          <a:p>
            <a:pPr algn="l">
              <a:buNone/>
            </a:pPr>
            <a:r>
              <a:rPr lang="en-GB" sz="1250" dirty="0">
                <a:solidFill>
                  <a:srgbClr val="6B7A88"/>
                </a:solidFill>
                <a:latin typeface="Segoe UI"/>
              </a:rPr>
              <a:t>250 seats plus 13 spares</a:t>
            </a:r>
          </a:p>
        </p:txBody>
      </p:sp>
      <p:sp>
        <p:nvSpPr>
          <p:cNvPr id="5" name="Text 5"/>
          <p:cNvSpPr txBox="1"/>
          <p:nvPr/>
        </p:nvSpPr>
        <p:spPr>
          <a:xfrm>
            <a:off x="502920" y="6446520"/>
            <a:ext cx="9144000" cy="256032"/>
          </a:xfrm>
          <a:prstGeom prst="rect">
            <a:avLst/>
          </a:prstGeom>
          <a:noFill/>
        </p:spPr>
        <p:txBody>
          <a:bodyPr wrap="square" anchor="t" lIns="0" tIns="0" rIns="0" bIns="0">
            <a:normAutofit/>
          </a:bodyPr>
          <a:lstStyle/>
          <a:p>
            <a:pPr algn="l">
              <a:buNone/>
            </a:pPr>
            <a:r>
              <a:rPr lang="en-GB" sz="900" dirty="0">
                <a:solidFill>
                  <a:srgbClr val="A3AEB8"/>
                </a:solidFill>
                <a:latin typeface="Segoe UI"/>
              </a:rPr>
              <a:t>Head office VDI endpoint refresh · Niyya Software</a:t>
            </a:r>
          </a:p>
        </p:txBody>
      </p:sp>
      <p:sp>
        <p:nvSpPr>
          <p:cNvPr id="6" name="Text 6"/>
          <p:cNvSpPr txBox="1"/>
          <p:nvPr/>
        </p:nvSpPr>
        <p:spPr>
          <a:xfrm>
            <a:off x="11064240" y="6446520"/>
            <a:ext cx="640080" cy="256032"/>
          </a:xfrm>
          <a:prstGeom prst="rect">
            <a:avLst/>
          </a:prstGeom>
          <a:noFill/>
        </p:spPr>
        <p:txBody>
          <a:bodyPr wrap="square" anchor="t" lIns="0" tIns="0" rIns="0" bIns="0">
            <a:normAutofit/>
          </a:bodyPr>
          <a:lstStyle/>
          <a:p>
            <a:pPr algn="r">
              <a:buNone/>
            </a:pPr>
            <a:r>
              <a:rPr lang="en-GB" sz="900" dirty="0">
                <a:solidFill>
                  <a:srgbClr val="A3AEB8"/>
                </a:solidFill>
                <a:latin typeface="Segoe UI"/>
              </a:rPr>
              <a:t>7</a:t>
            </a:r>
          </a:p>
        </p:txBody>
      </p:sp>
      <p:graphicFrame>
        <p:nvGraphicFramePr>
          <p:cNvPr id="7" name="Table 7"/>
          <p:cNvGraphicFramePr>
            <a:graphicFrameLocks noGrp="1"/>
          </p:cNvGraphicFramePr>
          <p:nvPr/>
        </p:nvGraphicFramePr>
        <p:xfrm>
          <a:off x="502920" y="1371600"/>
          <a:ext cx="11155680" cy="768096"/>
        </p:xfrm>
        <a:graphic>
          <a:graphicData uri="http://schemas.openxmlformats.org/drawingml/2006/table">
            <a:tbl>
              <a:tblPr firstRow="1" bandRow="1"/>
              <a:tblGrid>
                <a:gridCol w="2286000"/>
                <a:gridCol w="7772400"/>
                <a:gridCol w="1097280"/>
              </a:tblGrid>
              <a:tr h="384048">
                <a:tc>
                  <a:txBody>
                    <a:bodyPr/>
                    <a:lstStyle/>
                    <a:p>
                      <a:pPr algn="l"/>
                      <a:r>
                        <a:rPr lang="en-GB" sz="1100" b="1" dirty="0">
                          <a:solidFill>
                            <a:srgbClr val="FFFFFF"/>
                          </a:solidFill>
                          <a:latin typeface="Segoe UI"/>
                        </a:rPr>
                        <a:t>Item</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1100" b="1" dirty="0">
                          <a:solidFill>
                            <a:srgbClr val="FFFFFF"/>
                          </a:solidFill>
                          <a:latin typeface="Segoe UI"/>
                        </a:rPr>
                        <a:t>Specification</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1100" b="1" dirty="0">
                          <a:solidFill>
                            <a:srgbClr val="FFFFFF"/>
                          </a:solidFill>
                          <a:latin typeface="Segoe UI"/>
                        </a:rPr>
                        <a:t>Quantity</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r>
              <a:tr h="384048">
                <a:tc>
                  <a:txBody>
                    <a:bodyPr/>
                    <a:lstStyle/>
                    <a:p>
                      <a:pPr algn="l"/>
                      <a:r>
                        <a:rPr lang="en-GB" sz="1100" b="1" dirty="0">
                          <a:solidFill>
                            <a:srgbClr val="1F2933"/>
                          </a:solidFill>
                          <a:latin typeface="Segoe UI"/>
                        </a:rPr>
                        <a:t>Access switch port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100" dirty="0">
                          <a:solidFill>
                            <a:srgbClr val="1F2933"/>
                          </a:solidFill>
                          <a:latin typeface="Segoe UI"/>
                        </a:rPr>
                        <a:t>1 GbE port and patch cable</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100" dirty="0">
                          <a:solidFill>
                            <a:srgbClr val="1F2933"/>
                          </a:solidFill>
                          <a:latin typeface="Segoe UI"/>
                        </a:rPr>
                        <a:t>250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0"/>
            <a:ext cx="12191695" cy="73152"/>
          </a:xfrm>
          <a:prstGeom prst="rect">
            <a:avLst/>
          </a:prstGeom>
          <a:solidFill>
            <a:srgbClr val="0076CE"/>
          </a:solidFill>
          <a:ln>
            <a:noFill/>
          </a:ln>
        </p:spPr>
        <p:txBody>
          <a:bodyPr/>
          <a:lstStyle/>
          <a:p>
            <a:endParaRPr lang="en-GB"/>
          </a:p>
        </p:txBody>
      </p:sp>
      <p:sp>
        <p:nvSpPr>
          <p:cNvPr id="3" name="Text 3"/>
          <p:cNvSpPr txBox="1"/>
          <p:nvPr/>
        </p:nvSpPr>
        <p:spPr>
          <a:xfrm>
            <a:off x="502920" y="347472"/>
            <a:ext cx="11155680" cy="548640"/>
          </a:xfrm>
          <a:prstGeom prst="rect">
            <a:avLst/>
          </a:prstGeom>
          <a:noFill/>
        </p:spPr>
        <p:txBody>
          <a:bodyPr wrap="square" anchor="t" lIns="0" tIns="0" rIns="0" bIns="0">
            <a:normAutofit/>
          </a:bodyPr>
          <a:lstStyle/>
          <a:p>
            <a:pPr algn="l">
              <a:buNone/>
            </a:pPr>
            <a:r>
              <a:rPr lang="en-GB" sz="2600" b="1" dirty="0">
                <a:solidFill>
                  <a:srgbClr val="1F3B57"/>
                </a:solidFill>
                <a:latin typeface="Segoe UI"/>
              </a:rPr>
              <a:t>Logical design</a:t>
            </a:r>
          </a:p>
        </p:txBody>
      </p:sp>
      <p:sp>
        <p:nvSpPr>
          <p:cNvPr id="4" name="Text 4"/>
          <p:cNvSpPr txBox="1"/>
          <p:nvPr/>
        </p:nvSpPr>
        <p:spPr>
          <a:xfrm>
            <a:off x="502920" y="914400"/>
            <a:ext cx="11155680" cy="320040"/>
          </a:xfrm>
          <a:prstGeom prst="rect">
            <a:avLst/>
          </a:prstGeom>
          <a:noFill/>
        </p:spPr>
        <p:txBody>
          <a:bodyPr wrap="square" anchor="t" lIns="0" tIns="0" rIns="0" bIns="0">
            <a:normAutofit/>
          </a:bodyPr>
          <a:lstStyle/>
          <a:p>
            <a:pPr algn="l">
              <a:buNone/>
            </a:pPr>
            <a:r>
              <a:rPr lang="en-GB" sz="1250" dirty="0">
                <a:solidFill>
                  <a:srgbClr val="6B7A88"/>
                </a:solidFill>
                <a:latin typeface="Segoe UI"/>
              </a:rPr>
              <a:t>Users, endpoint, network, gateway and broker, desktops and apps</a:t>
            </a:r>
          </a:p>
        </p:txBody>
      </p:sp>
      <p:sp>
        <p:nvSpPr>
          <p:cNvPr id="5" name="Text 5"/>
          <p:cNvSpPr txBox="1"/>
          <p:nvPr/>
        </p:nvSpPr>
        <p:spPr>
          <a:xfrm>
            <a:off x="502920" y="6446520"/>
            <a:ext cx="9144000" cy="256032"/>
          </a:xfrm>
          <a:prstGeom prst="rect">
            <a:avLst/>
          </a:prstGeom>
          <a:noFill/>
        </p:spPr>
        <p:txBody>
          <a:bodyPr wrap="square" anchor="t" lIns="0" tIns="0" rIns="0" bIns="0">
            <a:normAutofit/>
          </a:bodyPr>
          <a:lstStyle/>
          <a:p>
            <a:pPr algn="l">
              <a:buNone/>
            </a:pPr>
            <a:r>
              <a:rPr lang="en-GB" sz="900" dirty="0">
                <a:solidFill>
                  <a:srgbClr val="A3AEB8"/>
                </a:solidFill>
                <a:latin typeface="Segoe UI"/>
              </a:rPr>
              <a:t>Head office VDI endpoint refresh · Niyya Software</a:t>
            </a:r>
          </a:p>
        </p:txBody>
      </p:sp>
      <p:sp>
        <p:nvSpPr>
          <p:cNvPr id="6" name="Text 6"/>
          <p:cNvSpPr txBox="1"/>
          <p:nvPr/>
        </p:nvSpPr>
        <p:spPr>
          <a:xfrm>
            <a:off x="11064240" y="6446520"/>
            <a:ext cx="640080" cy="256032"/>
          </a:xfrm>
          <a:prstGeom prst="rect">
            <a:avLst/>
          </a:prstGeom>
          <a:noFill/>
        </p:spPr>
        <p:txBody>
          <a:bodyPr wrap="square" anchor="t" lIns="0" tIns="0" rIns="0" bIns="0">
            <a:normAutofit/>
          </a:bodyPr>
          <a:lstStyle/>
          <a:p>
            <a:pPr algn="r">
              <a:buNone/>
            </a:pPr>
            <a:r>
              <a:rPr lang="en-GB" sz="900" dirty="0">
                <a:solidFill>
                  <a:srgbClr val="A3AEB8"/>
                </a:solidFill>
                <a:latin typeface="Segoe UI"/>
              </a:rPr>
              <a:t>8</a:t>
            </a:r>
          </a:p>
        </p:txBody>
      </p:sp>
      <p:pic>
        <p:nvPicPr>
          <p:cNvPr id="7" name="Picture 7"/>
          <p:cNvPicPr>
            <a:picLocks noChangeAspect="1"/>
          </p:cNvPicPr>
          <p:nvPr/>
        </p:nvPicPr>
        <p:blipFill>
          <a:blip r:embed="rId2"/>
          <a:stretch>
            <a:fillRect/>
          </a:stretch>
        </p:blipFill>
        <p:spPr>
          <a:xfrm>
            <a:off x="2401443" y="1325880"/>
            <a:ext cx="7358634" cy="507492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0"/>
            <a:ext cx="12191695" cy="73152"/>
          </a:xfrm>
          <a:prstGeom prst="rect">
            <a:avLst/>
          </a:prstGeom>
          <a:solidFill>
            <a:srgbClr val="0076CE"/>
          </a:solidFill>
          <a:ln>
            <a:noFill/>
          </a:ln>
        </p:spPr>
        <p:txBody>
          <a:bodyPr/>
          <a:lstStyle/>
          <a:p>
            <a:endParaRPr lang="en-GB"/>
          </a:p>
        </p:txBody>
      </p:sp>
      <p:sp>
        <p:nvSpPr>
          <p:cNvPr id="3" name="Text 3"/>
          <p:cNvSpPr txBox="1"/>
          <p:nvPr/>
        </p:nvSpPr>
        <p:spPr>
          <a:xfrm>
            <a:off x="502920" y="347472"/>
            <a:ext cx="11155680" cy="548640"/>
          </a:xfrm>
          <a:prstGeom prst="rect">
            <a:avLst/>
          </a:prstGeom>
          <a:noFill/>
        </p:spPr>
        <p:txBody>
          <a:bodyPr wrap="square" anchor="t" lIns="0" tIns="0" rIns="0" bIns="0">
            <a:normAutofit/>
          </a:bodyPr>
          <a:lstStyle/>
          <a:p>
            <a:pPr algn="l">
              <a:buNone/>
            </a:pPr>
            <a:r>
              <a:rPr lang="en-GB" sz="2600" b="1" dirty="0">
                <a:solidFill>
                  <a:srgbClr val="1F3B57"/>
                </a:solidFill>
                <a:latin typeface="Segoe UI"/>
              </a:rPr>
              <a:t>Implementation design</a:t>
            </a:r>
          </a:p>
        </p:txBody>
      </p:sp>
      <p:sp>
        <p:nvSpPr>
          <p:cNvPr id="4" name="Text 4"/>
          <p:cNvSpPr txBox="1"/>
          <p:nvPr/>
        </p:nvSpPr>
        <p:spPr>
          <a:xfrm>
            <a:off x="502920" y="914400"/>
            <a:ext cx="11155680" cy="320040"/>
          </a:xfrm>
          <a:prstGeom prst="rect">
            <a:avLst/>
          </a:prstGeom>
          <a:noFill/>
        </p:spPr>
        <p:txBody>
          <a:bodyPr wrap="square" anchor="t" lIns="0" tIns="0" rIns="0" bIns="0">
            <a:normAutofit/>
          </a:bodyPr>
          <a:lstStyle/>
          <a:p>
            <a:pPr algn="l">
              <a:buNone/>
            </a:pPr>
            <a:r>
              <a:rPr lang="en-GB" sz="1250" dirty="0">
                <a:solidFill>
                  <a:srgbClr val="6B7A88"/>
                </a:solidFill>
                <a:latin typeface="Segoe UI"/>
              </a:rPr>
              <a:t>Seat wiring, network path, quantities and rollout</a:t>
            </a:r>
          </a:p>
        </p:txBody>
      </p:sp>
      <p:sp>
        <p:nvSpPr>
          <p:cNvPr id="5" name="Text 5"/>
          <p:cNvSpPr txBox="1"/>
          <p:nvPr/>
        </p:nvSpPr>
        <p:spPr>
          <a:xfrm>
            <a:off x="502920" y="6446520"/>
            <a:ext cx="9144000" cy="256032"/>
          </a:xfrm>
          <a:prstGeom prst="rect">
            <a:avLst/>
          </a:prstGeom>
          <a:noFill/>
        </p:spPr>
        <p:txBody>
          <a:bodyPr wrap="square" anchor="t" lIns="0" tIns="0" rIns="0" bIns="0">
            <a:normAutofit/>
          </a:bodyPr>
          <a:lstStyle/>
          <a:p>
            <a:pPr algn="l">
              <a:buNone/>
            </a:pPr>
            <a:r>
              <a:rPr lang="en-GB" sz="900" dirty="0">
                <a:solidFill>
                  <a:srgbClr val="A3AEB8"/>
                </a:solidFill>
                <a:latin typeface="Segoe UI"/>
              </a:rPr>
              <a:t>Head office VDI endpoint refresh · Niyya Software</a:t>
            </a:r>
          </a:p>
        </p:txBody>
      </p:sp>
      <p:sp>
        <p:nvSpPr>
          <p:cNvPr id="6" name="Text 6"/>
          <p:cNvSpPr txBox="1"/>
          <p:nvPr/>
        </p:nvSpPr>
        <p:spPr>
          <a:xfrm>
            <a:off x="11064240" y="6446520"/>
            <a:ext cx="640080" cy="256032"/>
          </a:xfrm>
          <a:prstGeom prst="rect">
            <a:avLst/>
          </a:prstGeom>
          <a:noFill/>
        </p:spPr>
        <p:txBody>
          <a:bodyPr wrap="square" anchor="t" lIns="0" tIns="0" rIns="0" bIns="0">
            <a:normAutofit/>
          </a:bodyPr>
          <a:lstStyle/>
          <a:p>
            <a:pPr algn="r">
              <a:buNone/>
            </a:pPr>
            <a:r>
              <a:rPr lang="en-GB" sz="900" dirty="0">
                <a:solidFill>
                  <a:srgbClr val="A3AEB8"/>
                </a:solidFill>
                <a:latin typeface="Segoe UI"/>
              </a:rPr>
              <a:t>9</a:t>
            </a:r>
          </a:p>
        </p:txBody>
      </p:sp>
      <p:pic>
        <p:nvPicPr>
          <p:cNvPr id="7" name="Picture 7"/>
          <p:cNvPicPr>
            <a:picLocks noChangeAspect="1"/>
          </p:cNvPicPr>
          <p:nvPr/>
        </p:nvPicPr>
        <p:blipFill>
          <a:blip r:embed="rId2"/>
          <a:stretch>
            <a:fillRect/>
          </a:stretch>
        </p:blipFill>
        <p:spPr>
          <a:xfrm>
            <a:off x="2949426" y="1325880"/>
            <a:ext cx="6262667" cy="507492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0"/>
            <a:ext cx="12191695" cy="73152"/>
          </a:xfrm>
          <a:prstGeom prst="rect">
            <a:avLst/>
          </a:prstGeom>
          <a:solidFill>
            <a:srgbClr val="0076CE"/>
          </a:solidFill>
          <a:ln>
            <a:noFill/>
          </a:ln>
        </p:spPr>
        <p:txBody>
          <a:bodyPr/>
          <a:lstStyle/>
          <a:p>
            <a:endParaRPr lang="en-GB"/>
          </a:p>
        </p:txBody>
      </p:sp>
      <p:sp>
        <p:nvSpPr>
          <p:cNvPr id="3" name="Text 3"/>
          <p:cNvSpPr txBox="1"/>
          <p:nvPr/>
        </p:nvSpPr>
        <p:spPr>
          <a:xfrm>
            <a:off x="502920" y="347472"/>
            <a:ext cx="11155680" cy="548640"/>
          </a:xfrm>
          <a:prstGeom prst="rect">
            <a:avLst/>
          </a:prstGeom>
          <a:noFill/>
        </p:spPr>
        <p:txBody>
          <a:bodyPr wrap="square" anchor="t" lIns="0" tIns="0" rIns="0" bIns="0">
            <a:normAutofit/>
          </a:bodyPr>
          <a:lstStyle/>
          <a:p>
            <a:pPr algn="l">
              <a:buNone/>
            </a:pPr>
            <a:r>
              <a:rPr lang="en-GB" sz="2600" b="1" dirty="0">
                <a:solidFill>
                  <a:srgbClr val="1F3B57"/>
                </a:solidFill>
                <a:latin typeface="Segoe UI"/>
              </a:rPr>
              <a:t>Seat build and quantities</a:t>
            </a:r>
          </a:p>
        </p:txBody>
      </p:sp>
      <p:sp>
        <p:nvSpPr>
          <p:cNvPr id="4" name="Text 4"/>
          <p:cNvSpPr txBox="1"/>
          <p:nvPr/>
        </p:nvSpPr>
        <p:spPr>
          <a:xfrm>
            <a:off x="502920" y="914400"/>
            <a:ext cx="11155680" cy="320040"/>
          </a:xfrm>
          <a:prstGeom prst="rect">
            <a:avLst/>
          </a:prstGeom>
          <a:noFill/>
        </p:spPr>
        <p:txBody>
          <a:bodyPr wrap="square" anchor="t" lIns="0" tIns="0" rIns="0" bIns="0">
            <a:normAutofit/>
          </a:bodyPr>
          <a:lstStyle/>
          <a:p>
            <a:pPr algn="l">
              <a:buNone/>
            </a:pPr>
            <a:r>
              <a:rPr lang="en-GB" sz="1250" dirty="0">
                <a:solidFill>
                  <a:srgbClr val="6B7A88"/>
                </a:solidFill>
                <a:latin typeface="Segoe UI"/>
              </a:rPr>
              <a:t>Which plug goes in which port, and how many of everything</a:t>
            </a:r>
          </a:p>
        </p:txBody>
      </p:sp>
      <p:sp>
        <p:nvSpPr>
          <p:cNvPr id="5" name="Text 5"/>
          <p:cNvSpPr txBox="1"/>
          <p:nvPr/>
        </p:nvSpPr>
        <p:spPr>
          <a:xfrm>
            <a:off x="502920" y="6446520"/>
            <a:ext cx="9144000" cy="256032"/>
          </a:xfrm>
          <a:prstGeom prst="rect">
            <a:avLst/>
          </a:prstGeom>
          <a:noFill/>
        </p:spPr>
        <p:txBody>
          <a:bodyPr wrap="square" anchor="t" lIns="0" tIns="0" rIns="0" bIns="0">
            <a:normAutofit/>
          </a:bodyPr>
          <a:lstStyle/>
          <a:p>
            <a:pPr algn="l">
              <a:buNone/>
            </a:pPr>
            <a:r>
              <a:rPr lang="en-GB" sz="900" dirty="0">
                <a:solidFill>
                  <a:srgbClr val="A3AEB8"/>
                </a:solidFill>
                <a:latin typeface="Segoe UI"/>
              </a:rPr>
              <a:t>Head office VDI endpoint refresh · Niyya Software</a:t>
            </a:r>
          </a:p>
        </p:txBody>
      </p:sp>
      <p:sp>
        <p:nvSpPr>
          <p:cNvPr id="6" name="Text 6"/>
          <p:cNvSpPr txBox="1"/>
          <p:nvPr/>
        </p:nvSpPr>
        <p:spPr>
          <a:xfrm>
            <a:off x="11064240" y="6446520"/>
            <a:ext cx="640080" cy="256032"/>
          </a:xfrm>
          <a:prstGeom prst="rect">
            <a:avLst/>
          </a:prstGeom>
          <a:noFill/>
        </p:spPr>
        <p:txBody>
          <a:bodyPr wrap="square" anchor="t" lIns="0" tIns="0" rIns="0" bIns="0">
            <a:normAutofit/>
          </a:bodyPr>
          <a:lstStyle/>
          <a:p>
            <a:pPr algn="r">
              <a:buNone/>
            </a:pPr>
            <a:r>
              <a:rPr lang="en-GB" sz="900" dirty="0">
                <a:solidFill>
                  <a:srgbClr val="A3AEB8"/>
                </a:solidFill>
                <a:latin typeface="Segoe UI"/>
              </a:rPr>
              <a:t>10</a:t>
            </a:r>
          </a:p>
        </p:txBody>
      </p:sp>
      <p:graphicFrame>
        <p:nvGraphicFramePr>
          <p:cNvPr id="7" name="Table 7"/>
          <p:cNvGraphicFramePr>
            <a:graphicFrameLocks noGrp="1"/>
          </p:cNvGraphicFramePr>
          <p:nvPr/>
        </p:nvGraphicFramePr>
        <p:xfrm>
          <a:off x="502920" y="1371600"/>
          <a:ext cx="5486400" cy="3108960"/>
        </p:xfrm>
        <a:graphic>
          <a:graphicData uri="http://schemas.openxmlformats.org/drawingml/2006/table">
            <a:tbl>
              <a:tblPr firstRow="1" bandRow="1"/>
              <a:tblGrid>
                <a:gridCol w="2103120"/>
                <a:gridCol w="3383280"/>
              </a:tblGrid>
              <a:tr h="310896">
                <a:tc>
                  <a:txBody>
                    <a:bodyPr/>
                    <a:lstStyle/>
                    <a:p>
                      <a:pPr algn="l"/>
                      <a:r>
                        <a:rPr lang="en-GB" sz="1000" b="1" dirty="0">
                          <a:solidFill>
                            <a:srgbClr val="FFFFFF"/>
                          </a:solidFill>
                          <a:latin typeface="Segoe UI"/>
                        </a:rPr>
                        <a:t>Connects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1000" b="1" dirty="0">
                          <a:solidFill>
                            <a:srgbClr val="FFFFFF"/>
                          </a:solidFill>
                          <a:latin typeface="Segoe UI"/>
                        </a:rPr>
                        <a:t>Port on the device</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r>
              <a:tr h="310896">
                <a:tc>
                  <a:txBody>
                    <a:bodyPr/>
                    <a:lstStyle/>
                    <a:p>
                      <a:pPr algn="l"/>
                      <a:r>
                        <a:rPr lang="en-GB" sz="1000" b="1" dirty="0">
                          <a:solidFill>
                            <a:srgbClr val="1F2933"/>
                          </a:solidFill>
                          <a:latin typeface="Segoe UI"/>
                        </a:rPr>
                        <a:t>Monitor 1</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DisplayPort 1</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10896">
                <a:tc>
                  <a:txBody>
                    <a:bodyPr/>
                    <a:lstStyle/>
                    <a:p>
                      <a:pPr algn="l"/>
                      <a:r>
                        <a:rPr lang="en-GB" sz="1000" b="1" dirty="0">
                          <a:solidFill>
                            <a:srgbClr val="1F2933"/>
                          </a:solidFill>
                          <a:latin typeface="Segoe UI"/>
                        </a:rPr>
                        <a:t>Monitor 2</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DisplayPort 2</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10896">
                <a:tc>
                  <a:txBody>
                    <a:bodyPr/>
                    <a:lstStyle/>
                    <a:p>
                      <a:pPr algn="l"/>
                      <a:r>
                        <a:rPr lang="en-GB" sz="1000" b="1" dirty="0">
                          <a:solidFill>
                            <a:srgbClr val="1F2933"/>
                          </a:solidFill>
                          <a:latin typeface="Segoe UI"/>
                        </a:rPr>
                        <a:t>Keyboard</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USB 2.0 1</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10896">
                <a:tc>
                  <a:txBody>
                    <a:bodyPr/>
                    <a:lstStyle/>
                    <a:p>
                      <a:pPr algn="l"/>
                      <a:r>
                        <a:rPr lang="en-GB" sz="1000" b="1" dirty="0">
                          <a:solidFill>
                            <a:srgbClr val="1F2933"/>
                          </a:solidFill>
                          <a:latin typeface="Segoe UI"/>
                        </a:rPr>
                        <a:t>Mouse</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USB 2.0 2</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10896">
                <a:tc>
                  <a:txBody>
                    <a:bodyPr/>
                    <a:lstStyle/>
                    <a:p>
                      <a:pPr algn="l"/>
                      <a:r>
                        <a:rPr lang="en-GB" sz="1000" b="1" dirty="0">
                          <a:solidFill>
                            <a:srgbClr val="1F2933"/>
                          </a:solidFill>
                          <a:latin typeface="Segoe UI"/>
                        </a:rPr>
                        <a:t>Webcam</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USB 3.x 1</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10896">
                <a:tc>
                  <a:txBody>
                    <a:bodyPr/>
                    <a:lstStyle/>
                    <a:p>
                      <a:pPr algn="l"/>
                      <a:r>
                        <a:rPr lang="en-GB" sz="1000" b="1" dirty="0">
                          <a:solidFill>
                            <a:srgbClr val="1F2933"/>
                          </a:solidFill>
                          <a:latin typeface="Segoe UI"/>
                        </a:rPr>
                        <a:t>Headset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3.5 mm audio jack (or USB)</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10896">
                <a:tc>
                  <a:txBody>
                    <a:bodyPr/>
                    <a:lstStyle/>
                    <a:p>
                      <a:pPr algn="l"/>
                      <a:r>
                        <a:rPr lang="en-GB" sz="1000" b="1" dirty="0">
                          <a:solidFill>
                            <a:srgbClr val="1F2933"/>
                          </a:solidFill>
                          <a:latin typeface="Segoe UI"/>
                        </a:rPr>
                        <a:t>Printer</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Network printer, or a spare USB port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10896">
                <a:tc>
                  <a:txBody>
                    <a:bodyPr/>
                    <a:lstStyle/>
                    <a:p>
                      <a:pPr algn="l"/>
                      <a:r>
                        <a:rPr lang="en-GB" sz="1000" b="1" dirty="0">
                          <a:solidFill>
                            <a:srgbClr val="1F2933"/>
                          </a:solidFill>
                          <a:latin typeface="Segoe UI"/>
                        </a:rPr>
                        <a:t>Network</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RJ-45 1 GbE to the access switch</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10896">
                <a:tc>
                  <a:txBody>
                    <a:bodyPr/>
                    <a:lstStyle/>
                    <a:p>
                      <a:pPr algn="l"/>
                      <a:r>
                        <a:rPr lang="en-GB" sz="1000" b="1" dirty="0">
                          <a:solidFill>
                            <a:srgbClr val="1F2933"/>
                          </a:solidFill>
                          <a:latin typeface="Segoe UI"/>
                        </a:rPr>
                        <a:t>Power</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65 W adapter</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bl>
          </a:graphicData>
        </a:graphic>
      </p:graphicFrame>
      <p:graphicFrame>
        <p:nvGraphicFramePr>
          <p:cNvPr id="8" name="Table 8"/>
          <p:cNvGraphicFramePr>
            <a:graphicFrameLocks noGrp="1"/>
          </p:cNvGraphicFramePr>
          <p:nvPr/>
        </p:nvGraphicFramePr>
        <p:xfrm>
          <a:off x="6263640" y="1371600"/>
          <a:ext cx="5440680" cy="3474720"/>
        </p:xfrm>
        <a:graphic>
          <a:graphicData uri="http://schemas.openxmlformats.org/drawingml/2006/table">
            <a:tbl>
              <a:tblPr firstRow="1" bandRow="1"/>
              <a:tblGrid>
                <a:gridCol w="2377440"/>
                <a:gridCol w="3063240"/>
              </a:tblGrid>
              <a:tr h="347472">
                <a:tc>
                  <a:txBody>
                    <a:bodyPr/>
                    <a:lstStyle/>
                    <a:p>
                      <a:pPr algn="l"/>
                      <a:r>
                        <a:rPr lang="en-GB" sz="1000" b="1" dirty="0">
                          <a:solidFill>
                            <a:srgbClr val="FFFFFF"/>
                          </a:solidFill>
                          <a:latin typeface="Segoe UI"/>
                        </a:rPr>
                        <a:t>Item</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1000" b="1" dirty="0">
                          <a:solidFill>
                            <a:srgbClr val="FFFFFF"/>
                          </a:solidFill>
                          <a:latin typeface="Segoe UI"/>
                        </a:rPr>
                        <a:t>Quantity</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r>
              <a:tr h="347472">
                <a:tc>
                  <a:txBody>
                    <a:bodyPr/>
                    <a:lstStyle/>
                    <a:p>
                      <a:pPr algn="l"/>
                      <a:r>
                        <a:rPr lang="en-GB" sz="1000" b="1" dirty="0">
                          <a:solidFill>
                            <a:srgbClr val="1F2933"/>
                          </a:solidFill>
                          <a:latin typeface="Segoe UI"/>
                        </a:rPr>
                        <a:t>Endpoints for seats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250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47472">
                <a:tc>
                  <a:txBody>
                    <a:bodyPr/>
                    <a:lstStyle/>
                    <a:p>
                      <a:pPr algn="l"/>
                      <a:r>
                        <a:rPr lang="en-GB" sz="1000" b="1" dirty="0">
                          <a:solidFill>
                            <a:srgbClr val="1F2933"/>
                          </a:solidFill>
                          <a:latin typeface="Segoe UI"/>
                        </a:rPr>
                        <a:t>Spares (5%)</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13</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47472">
                <a:tc>
                  <a:txBody>
                    <a:bodyPr/>
                    <a:lstStyle/>
                    <a:p>
                      <a:pPr algn="l"/>
                      <a:r>
                        <a:rPr lang="en-GB" sz="1000" b="1" dirty="0">
                          <a:solidFill>
                            <a:srgbClr val="1F2933"/>
                          </a:solidFill>
                          <a:latin typeface="Segoe UI"/>
                        </a:rPr>
                        <a:t>Endpoints to buy</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263</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47472">
                <a:tc>
                  <a:txBody>
                    <a:bodyPr/>
                    <a:lstStyle/>
                    <a:p>
                      <a:pPr algn="l"/>
                      <a:r>
                        <a:rPr lang="en-GB" sz="1000" b="1" dirty="0">
                          <a:solidFill>
                            <a:srgbClr val="1F2933"/>
                          </a:solidFill>
                          <a:latin typeface="Segoe UI"/>
                        </a:rPr>
                        <a:t>Monitors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500 (2 per seat)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47472">
                <a:tc>
                  <a:txBody>
                    <a:bodyPr/>
                    <a:lstStyle/>
                    <a:p>
                      <a:pPr algn="l"/>
                      <a:r>
                        <a:rPr lang="en-GB" sz="1000" b="1" dirty="0">
                          <a:solidFill>
                            <a:srgbClr val="1F2933"/>
                          </a:solidFill>
                          <a:latin typeface="Segoe UI"/>
                        </a:rPr>
                        <a:t>Access switch ports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250 at 1 GbE</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47472">
                <a:tc>
                  <a:txBody>
                    <a:bodyPr/>
                    <a:lstStyle/>
                    <a:p>
                      <a:pPr algn="l"/>
                      <a:r>
                        <a:rPr lang="en-GB" sz="1000" b="1" dirty="0">
                          <a:solidFill>
                            <a:srgbClr val="1F2933"/>
                          </a:solidFill>
                          <a:latin typeface="Segoe UI"/>
                        </a:rPr>
                        <a:t>48-port access switches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6</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47472">
                <a:tc>
                  <a:txBody>
                    <a:bodyPr/>
                    <a:lstStyle/>
                    <a:p>
                      <a:pPr algn="l"/>
                      <a:r>
                        <a:rPr lang="en-GB" sz="1000" b="1" dirty="0">
                          <a:solidFill>
                            <a:srgbClr val="1F2933"/>
                          </a:solidFill>
                          <a:latin typeface="Segoe UI"/>
                        </a:rPr>
                        <a:t>Managed devices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263 in Wyse Management Suite</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47472">
                <a:tc>
                  <a:txBody>
                    <a:bodyPr/>
                    <a:lstStyle/>
                    <a:p>
                      <a:pPr algn="l"/>
                      <a:r>
                        <a:rPr lang="en-GB" sz="1000" b="1" dirty="0">
                          <a:solidFill>
                            <a:srgbClr val="1F2933"/>
                          </a:solidFill>
                          <a:latin typeface="Segoe UI"/>
                        </a:rPr>
                        <a:t>Site uplink at peak</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about 255 Mbps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47472">
                <a:tc>
                  <a:txBody>
                    <a:bodyPr/>
                    <a:lstStyle/>
                    <a:p>
                      <a:pPr algn="l"/>
                      <a:r>
                        <a:rPr lang="en-GB" sz="1000" b="1" dirty="0">
                          <a:solidFill>
                            <a:srgbClr val="1F2933"/>
                          </a:solidFill>
                          <a:latin typeface="Segoe UI"/>
                        </a:rPr>
                        <a:t>Power adapters, rated</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16.3 kW across the seats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0"/>
            <a:ext cx="12191695" cy="73152"/>
          </a:xfrm>
          <a:prstGeom prst="rect">
            <a:avLst/>
          </a:prstGeom>
          <a:solidFill>
            <a:srgbClr val="0076CE"/>
          </a:solidFill>
          <a:ln>
            <a:noFill/>
          </a:ln>
        </p:spPr>
        <p:txBody>
          <a:bodyPr/>
          <a:lstStyle/>
          <a:p>
            <a:endParaRPr lang="en-GB"/>
          </a:p>
        </p:txBody>
      </p:sp>
      <p:sp>
        <p:nvSpPr>
          <p:cNvPr id="3" name="Text 3"/>
          <p:cNvSpPr txBox="1"/>
          <p:nvPr/>
        </p:nvSpPr>
        <p:spPr>
          <a:xfrm>
            <a:off x="502920" y="347472"/>
            <a:ext cx="11155680" cy="548640"/>
          </a:xfrm>
          <a:prstGeom prst="rect">
            <a:avLst/>
          </a:prstGeom>
          <a:noFill/>
        </p:spPr>
        <p:txBody>
          <a:bodyPr wrap="square" anchor="t" lIns="0" tIns="0" rIns="0" bIns="0">
            <a:normAutofit/>
          </a:bodyPr>
          <a:lstStyle/>
          <a:p>
            <a:pPr algn="l">
              <a:buNone/>
            </a:pPr>
            <a:r>
              <a:rPr lang="en-GB" sz="2600" b="1" dirty="0">
                <a:solidFill>
                  <a:srgbClr val="1F3B57"/>
                </a:solidFill>
                <a:latin typeface="Segoe UI"/>
              </a:rPr>
              <a:t>Rollout</a:t>
            </a:r>
          </a:p>
        </p:txBody>
      </p:sp>
      <p:sp>
        <p:nvSpPr>
          <p:cNvPr id="4" name="Text 4"/>
          <p:cNvSpPr txBox="1"/>
          <p:nvPr/>
        </p:nvSpPr>
        <p:spPr>
          <a:xfrm>
            <a:off x="502920" y="914400"/>
            <a:ext cx="11155680" cy="320040"/>
          </a:xfrm>
          <a:prstGeom prst="rect">
            <a:avLst/>
          </a:prstGeom>
          <a:noFill/>
        </p:spPr>
        <p:txBody>
          <a:bodyPr wrap="square" anchor="t" lIns="0" tIns="0" rIns="0" bIns="0">
            <a:normAutofit/>
          </a:bodyPr>
          <a:lstStyle/>
          <a:p>
            <a:pPr algn="l">
              <a:buNone/>
            </a:pPr>
            <a:r>
              <a:rPr lang="en-GB" sz="1250" dirty="0">
                <a:solidFill>
                  <a:srgbClr val="6B7A88"/>
                </a:solidFill>
                <a:latin typeface="Segoe UI"/>
              </a:rPr>
              <a:t>From the management console to hand-over</a:t>
            </a:r>
          </a:p>
        </p:txBody>
      </p:sp>
      <p:sp>
        <p:nvSpPr>
          <p:cNvPr id="5" name="Text 5"/>
          <p:cNvSpPr txBox="1"/>
          <p:nvPr/>
        </p:nvSpPr>
        <p:spPr>
          <a:xfrm>
            <a:off x="502920" y="6446520"/>
            <a:ext cx="9144000" cy="256032"/>
          </a:xfrm>
          <a:prstGeom prst="rect">
            <a:avLst/>
          </a:prstGeom>
          <a:noFill/>
        </p:spPr>
        <p:txBody>
          <a:bodyPr wrap="square" anchor="t" lIns="0" tIns="0" rIns="0" bIns="0">
            <a:normAutofit/>
          </a:bodyPr>
          <a:lstStyle/>
          <a:p>
            <a:pPr algn="l">
              <a:buNone/>
            </a:pPr>
            <a:r>
              <a:rPr lang="en-GB" sz="900" dirty="0">
                <a:solidFill>
                  <a:srgbClr val="A3AEB8"/>
                </a:solidFill>
                <a:latin typeface="Segoe UI"/>
              </a:rPr>
              <a:t>Head office VDI endpoint refresh · Niyya Software</a:t>
            </a:r>
          </a:p>
        </p:txBody>
      </p:sp>
      <p:sp>
        <p:nvSpPr>
          <p:cNvPr id="6" name="Text 6"/>
          <p:cNvSpPr txBox="1"/>
          <p:nvPr/>
        </p:nvSpPr>
        <p:spPr>
          <a:xfrm>
            <a:off x="11064240" y="6446520"/>
            <a:ext cx="640080" cy="256032"/>
          </a:xfrm>
          <a:prstGeom prst="rect">
            <a:avLst/>
          </a:prstGeom>
          <a:noFill/>
        </p:spPr>
        <p:txBody>
          <a:bodyPr wrap="square" anchor="t" lIns="0" tIns="0" rIns="0" bIns="0">
            <a:normAutofit/>
          </a:bodyPr>
          <a:lstStyle/>
          <a:p>
            <a:pPr algn="r">
              <a:buNone/>
            </a:pPr>
            <a:r>
              <a:rPr lang="en-GB" sz="900" dirty="0">
                <a:solidFill>
                  <a:srgbClr val="A3AEB8"/>
                </a:solidFill>
                <a:latin typeface="Segoe UI"/>
              </a:rPr>
              <a:t>11</a:t>
            </a:r>
          </a:p>
        </p:txBody>
      </p:sp>
      <p:sp>
        <p:nvSpPr>
          <p:cNvPr id="7" name="Text 7"/>
          <p:cNvSpPr txBox="1"/>
          <p:nvPr/>
        </p:nvSpPr>
        <p:spPr>
          <a:xfrm>
            <a:off x="502920" y="1417320"/>
            <a:ext cx="11155680" cy="4754880"/>
          </a:xfrm>
          <a:prstGeom prst="rect">
            <a:avLst/>
          </a:prstGeom>
          <a:noFill/>
        </p:spPr>
        <p:txBody>
          <a:bodyPr wrap="square" anchor="t" lIns="0" tIns="0" rIns="0" bIns="0">
            <a:normAutofit/>
          </a:bodyPr>
          <a:lstStyle/>
          <a:p>
            <a:pPr algn="l">
              <a:spcBef>
                <a:spcPts val="1200"/>
              </a:spcBef>
              <a:buNone/>
            </a:pPr>
            <a:r>
              <a:rPr lang="en-GB" sz="1400" dirty="0">
                <a:solidFill>
                  <a:srgbClr val="1F2933"/>
                </a:solidFill>
                <a:latin typeface="Segoe UI"/>
              </a:rPr>
              <a:t>1.  Stand up Wyse Management Suite and enrol one test device (DHCP option or DNS record for auto-discovery).</a:t>
            </a:r>
          </a:p>
          <a:p>
            <a:pPr algn="l">
              <a:spcBef>
                <a:spcPts val="1200"/>
              </a:spcBef>
              <a:buNone/>
            </a:pPr>
            <a:r>
              <a:rPr lang="en-GB" sz="1400" dirty="0">
                <a:solidFill>
                  <a:srgbClr val="1F2933"/>
                </a:solidFill>
                <a:latin typeface="Segoe UI"/>
              </a:rPr>
              <a:t>2.  Build the device profile: Dell ThinOS 10.x, Citrix Workspace app, 2-display layout, Microsoft Teams optimisation, peripheral and USB policy.</a:t>
            </a:r>
          </a:p>
          <a:p>
            <a:pPr algn="l">
              <a:spcBef>
                <a:spcPts val="1200"/>
              </a:spcBef>
              <a:buNone/>
            </a:pPr>
            <a:r>
              <a:rPr lang="en-GB" sz="1400" dirty="0">
                <a:solidFill>
                  <a:srgbClr val="1F2933"/>
                </a:solidFill>
                <a:latin typeface="Segoe UI"/>
              </a:rPr>
              <a:t>3.  Prepare the network: endpoint VLAN and DHCP scope for 263 devices, 1 GbE access ports, QoS for real-time media, firewall rules (TCP/UDP 443 through the gateway; 1494 / 2598 on the LAN).</a:t>
            </a:r>
          </a:p>
          <a:p>
            <a:pPr algn="l">
              <a:spcBef>
                <a:spcPts val="1200"/>
              </a:spcBef>
              <a:buNone/>
            </a:pPr>
            <a:r>
              <a:rPr lang="en-GB" sz="1400" dirty="0">
                <a:solidFill>
                  <a:srgbClr val="1F2933"/>
                </a:solidFill>
                <a:latin typeface="Segoe UI"/>
              </a:rPr>
              <a:t>4.  Pilot 10 seats across the knowledge worker use case; measure session bandwidth against the 0.9 Mbps per-session estimate.</a:t>
            </a:r>
          </a:p>
          <a:p>
            <a:pPr algn="l">
              <a:spcBef>
                <a:spcPts val="1200"/>
              </a:spcBef>
              <a:buNone/>
            </a:pPr>
            <a:r>
              <a:rPr lang="en-GB" sz="1400" dirty="0">
                <a:solidFill>
                  <a:srgbClr val="1F2933"/>
                </a:solidFill>
                <a:latin typeface="Segoe UI"/>
              </a:rPr>
              <a:t>5.  Roll out by floor or site: 250 seats, zero-touch enrolment, asset tags, user sign-off per batch.</a:t>
            </a:r>
          </a:p>
          <a:p>
            <a:pPr algn="l">
              <a:spcBef>
                <a:spcPts val="1200"/>
              </a:spcBef>
              <a:buNone/>
            </a:pPr>
            <a:r>
              <a:rPr lang="en-GB" sz="1400" dirty="0">
                <a:solidFill>
                  <a:srgbClr val="1F2933"/>
                </a:solidFill>
                <a:latin typeface="Segoe UI"/>
              </a:rPr>
              <a:t>6.  Hand over: 13 spares on the shelf, firmware and OS update cadence, OEM support contacts.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0"/>
            <a:ext cx="12191695" cy="73152"/>
          </a:xfrm>
          <a:prstGeom prst="rect">
            <a:avLst/>
          </a:prstGeom>
          <a:solidFill>
            <a:srgbClr val="0076CE"/>
          </a:solidFill>
          <a:ln>
            <a:noFill/>
          </a:ln>
        </p:spPr>
        <p:txBody>
          <a:bodyPr/>
          <a:lstStyle/>
          <a:p>
            <a:endParaRPr lang="en-GB"/>
          </a:p>
        </p:txBody>
      </p:sp>
      <p:sp>
        <p:nvSpPr>
          <p:cNvPr id="3" name="Text 3"/>
          <p:cNvSpPr txBox="1"/>
          <p:nvPr/>
        </p:nvSpPr>
        <p:spPr>
          <a:xfrm>
            <a:off x="502920" y="347472"/>
            <a:ext cx="11155680" cy="548640"/>
          </a:xfrm>
          <a:prstGeom prst="rect">
            <a:avLst/>
          </a:prstGeom>
          <a:noFill/>
        </p:spPr>
        <p:txBody>
          <a:bodyPr wrap="square" anchor="t" lIns="0" tIns="0" rIns="0" bIns="0">
            <a:normAutofit/>
          </a:bodyPr>
          <a:lstStyle/>
          <a:p>
            <a:pPr algn="l">
              <a:buNone/>
            </a:pPr>
            <a:r>
              <a:rPr lang="en-GB" sz="2600" b="1" dirty="0">
                <a:solidFill>
                  <a:srgbClr val="1F3B57"/>
                </a:solidFill>
                <a:latin typeface="Segoe UI"/>
              </a:rPr>
              <a:t>Best model from each OEM</a:t>
            </a:r>
          </a:p>
        </p:txBody>
      </p:sp>
      <p:sp>
        <p:nvSpPr>
          <p:cNvPr id="4" name="Text 4"/>
          <p:cNvSpPr txBox="1"/>
          <p:nvPr/>
        </p:nvSpPr>
        <p:spPr>
          <a:xfrm>
            <a:off x="502920" y="914400"/>
            <a:ext cx="11155680" cy="320040"/>
          </a:xfrm>
          <a:prstGeom prst="rect">
            <a:avLst/>
          </a:prstGeom>
          <a:noFill/>
        </p:spPr>
        <p:txBody>
          <a:bodyPr wrap="square" anchor="t" lIns="0" tIns="0" rIns="0" bIns="0">
            <a:normAutofit/>
          </a:bodyPr>
          <a:lstStyle/>
          <a:p>
            <a:pPr algn="l">
              <a:buNone/>
            </a:pPr>
            <a:r>
              <a:rPr lang="en-GB" sz="1250" dirty="0">
                <a:solidFill>
                  <a:srgbClr val="6B7A88"/>
                </a:solidFill>
                <a:latin typeface="Segoe UI"/>
              </a:rPr>
              <a:t>Highest fit per vendor for the same requirements</a:t>
            </a:r>
          </a:p>
        </p:txBody>
      </p:sp>
      <p:sp>
        <p:nvSpPr>
          <p:cNvPr id="5" name="Text 5"/>
          <p:cNvSpPr txBox="1"/>
          <p:nvPr/>
        </p:nvSpPr>
        <p:spPr>
          <a:xfrm>
            <a:off x="502920" y="6446520"/>
            <a:ext cx="9144000" cy="256032"/>
          </a:xfrm>
          <a:prstGeom prst="rect">
            <a:avLst/>
          </a:prstGeom>
          <a:noFill/>
        </p:spPr>
        <p:txBody>
          <a:bodyPr wrap="square" anchor="t" lIns="0" tIns="0" rIns="0" bIns="0">
            <a:normAutofit/>
          </a:bodyPr>
          <a:lstStyle/>
          <a:p>
            <a:pPr algn="l">
              <a:buNone/>
            </a:pPr>
            <a:r>
              <a:rPr lang="en-GB" sz="900" dirty="0">
                <a:solidFill>
                  <a:srgbClr val="A3AEB8"/>
                </a:solidFill>
                <a:latin typeface="Segoe UI"/>
              </a:rPr>
              <a:t>Head office VDI endpoint refresh · Niyya Software</a:t>
            </a:r>
          </a:p>
        </p:txBody>
      </p:sp>
      <p:sp>
        <p:nvSpPr>
          <p:cNvPr id="6" name="Text 6"/>
          <p:cNvSpPr txBox="1"/>
          <p:nvPr/>
        </p:nvSpPr>
        <p:spPr>
          <a:xfrm>
            <a:off x="11064240" y="6446520"/>
            <a:ext cx="640080" cy="256032"/>
          </a:xfrm>
          <a:prstGeom prst="rect">
            <a:avLst/>
          </a:prstGeom>
          <a:noFill/>
        </p:spPr>
        <p:txBody>
          <a:bodyPr wrap="square" anchor="t" lIns="0" tIns="0" rIns="0" bIns="0">
            <a:normAutofit/>
          </a:bodyPr>
          <a:lstStyle/>
          <a:p>
            <a:pPr algn="r">
              <a:buNone/>
            </a:pPr>
            <a:r>
              <a:rPr lang="en-GB" sz="900" dirty="0">
                <a:solidFill>
                  <a:srgbClr val="A3AEB8"/>
                </a:solidFill>
                <a:latin typeface="Segoe UI"/>
              </a:rPr>
              <a:t>12</a:t>
            </a:r>
          </a:p>
        </p:txBody>
      </p:sp>
      <p:graphicFrame>
        <p:nvGraphicFramePr>
          <p:cNvPr id="7" name="Table 7"/>
          <p:cNvGraphicFramePr>
            <a:graphicFrameLocks noGrp="1"/>
          </p:cNvGraphicFramePr>
          <p:nvPr/>
        </p:nvGraphicFramePr>
        <p:xfrm>
          <a:off x="502920" y="1371600"/>
          <a:ext cx="11155680" cy="4608576"/>
        </p:xfrm>
        <a:graphic>
          <a:graphicData uri="http://schemas.openxmlformats.org/drawingml/2006/table">
            <a:tbl>
              <a:tblPr firstRow="1" bandRow="1"/>
              <a:tblGrid>
                <a:gridCol w="1371600"/>
                <a:gridCol w="2560320"/>
                <a:gridCol w="2103120"/>
                <a:gridCol w="731520"/>
                <a:gridCol w="1005840"/>
                <a:gridCol w="3383280"/>
              </a:tblGrid>
              <a:tr h="384048">
                <a:tc>
                  <a:txBody>
                    <a:bodyPr/>
                    <a:lstStyle/>
                    <a:p>
                      <a:pPr algn="l"/>
                      <a:r>
                        <a:rPr lang="en-GB" sz="1000" b="1" dirty="0">
                          <a:solidFill>
                            <a:srgbClr val="FFFFFF"/>
                          </a:solidFill>
                          <a:latin typeface="Segoe UI"/>
                        </a:rPr>
                        <a:t>OEM</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1000" b="1" dirty="0">
                          <a:solidFill>
                            <a:srgbClr val="FFFFFF"/>
                          </a:solidFill>
                          <a:latin typeface="Segoe UI"/>
                        </a:rPr>
                        <a:t>Model</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1000" b="1" dirty="0">
                          <a:solidFill>
                            <a:srgbClr val="FFFFFF"/>
                          </a:solidFill>
                          <a:latin typeface="Segoe UI"/>
                        </a:rPr>
                        <a:t>Type</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1000" b="1" dirty="0">
                          <a:solidFill>
                            <a:srgbClr val="FFFFFF"/>
                          </a:solidFill>
                          <a:latin typeface="Segoe UI"/>
                        </a:rPr>
                        <a:t>Fit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1000" b="1" dirty="0">
                          <a:solidFill>
                            <a:srgbClr val="FFFFFF"/>
                          </a:solidFill>
                          <a:latin typeface="Segoe UI"/>
                        </a:rPr>
                        <a:t>Status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1000" b="1" dirty="0">
                          <a:solidFill>
                            <a:srgbClr val="FFFFFF"/>
                          </a:solidFill>
                          <a:latin typeface="Segoe UI"/>
                        </a:rPr>
                        <a:t>To resolve</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r>
              <a:tr h="384048">
                <a:tc>
                  <a:txBody>
                    <a:bodyPr/>
                    <a:lstStyle/>
                    <a:p>
                      <a:pPr algn="l"/>
                      <a:r>
                        <a:rPr lang="en-GB" sz="1000" b="1" dirty="0">
                          <a:solidFill>
                            <a:srgbClr val="1F2933"/>
                          </a:solidFill>
                          <a:latin typeface="Segoe UI"/>
                        </a:rPr>
                        <a:t>Dell</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Dell Pro Micro Thin Client (Q9M12…</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Thin client · Desktop box</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Meets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84048">
                <a:tc>
                  <a:txBody>
                    <a:bodyPr/>
                    <a:lstStyle/>
                    <a:p>
                      <a:pPr algn="l"/>
                      <a:r>
                        <a:rPr lang="en-GB" sz="1000" b="1" dirty="0">
                          <a:solidFill>
                            <a:srgbClr val="1F2933"/>
                          </a:solidFill>
                          <a:latin typeface="Segoe UI"/>
                        </a:rPr>
                        <a:t>HP</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HP Elite t655 Thin Client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Thin client · Desktop box</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Meets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84048">
                <a:tc>
                  <a:txBody>
                    <a:bodyPr/>
                    <a:lstStyle/>
                    <a:p>
                      <a:pPr algn="l"/>
                      <a:r>
                        <a:rPr lang="en-GB" sz="1000" b="1" dirty="0">
                          <a:solidFill>
                            <a:srgbClr val="1F2933"/>
                          </a:solidFill>
                          <a:latin typeface="Segoe UI"/>
                        </a:rPr>
                        <a:t>Praim</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Meridian (M9354 / M9311 / M9321)</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Thin client · Desktop box</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99%</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Meets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84048">
                <a:tc>
                  <a:txBody>
                    <a:bodyPr/>
                    <a:lstStyle/>
                    <a:p>
                      <a:pPr algn="l"/>
                      <a:r>
                        <a:rPr lang="en-GB" sz="1000" b="1" dirty="0">
                          <a:solidFill>
                            <a:srgbClr val="1F2933"/>
                          </a:solidFill>
                          <a:latin typeface="Segoe UI"/>
                        </a:rPr>
                        <a:t>10ZiG</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7300q Series (7372q / 7311q)</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Thin client · Desktop box</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98%</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Meets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84048">
                <a:tc>
                  <a:txBody>
                    <a:bodyPr/>
                    <a:lstStyle/>
                    <a:p>
                      <a:pPr algn="l"/>
                      <a:r>
                        <a:rPr lang="en-GB" sz="1000" b="1" dirty="0">
                          <a:solidFill>
                            <a:srgbClr val="1F2933"/>
                          </a:solidFill>
                          <a:latin typeface="Segoe UI"/>
                        </a:rPr>
                        <a:t>Lenovo</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ThinkCentre M75q Gen 5</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Thin client · Desktop box</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97%</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Meets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84048">
                <a:tc>
                  <a:txBody>
                    <a:bodyPr/>
                    <a:lstStyle/>
                    <a:p>
                      <a:pPr algn="l"/>
                      <a:r>
                        <a:rPr lang="en-GB" sz="1000" b="1" dirty="0">
                          <a:solidFill>
                            <a:srgbClr val="1F2933"/>
                          </a:solidFill>
                          <a:latin typeface="Segoe UI"/>
                        </a:rPr>
                        <a:t>LG</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CQ601 (CQ601N / CQ601I / CQ601W)</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Thin client · Desktop box</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97%</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Meets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84048">
                <a:tc>
                  <a:txBody>
                    <a:bodyPr/>
                    <a:lstStyle/>
                    <a:p>
                      <a:pPr algn="l"/>
                      <a:r>
                        <a:rPr lang="en-GB" sz="1000" b="1" dirty="0">
                          <a:solidFill>
                            <a:srgbClr val="1F2933"/>
                          </a:solidFill>
                          <a:latin typeface="Segoe UI"/>
                        </a:rPr>
                        <a:t>Centerm</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D650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Thin client · Desktop box</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97%</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To confirm</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Confirm: optimised Microsoft Teams on Windows IoT is inferred…</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84048">
                <a:tc>
                  <a:txBody>
                    <a:bodyPr/>
                    <a:lstStyle/>
                    <a:p>
                      <a:pPr algn="l"/>
                      <a:r>
                        <a:rPr lang="en-GB" sz="1000" b="1" dirty="0">
                          <a:solidFill>
                            <a:srgbClr val="1F2933"/>
                          </a:solidFill>
                          <a:latin typeface="Segoe UI"/>
                        </a:rPr>
                        <a:t>ZeeTim</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ZeeTerm ZTX6002</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Thin client · Desktop box</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97%</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To confirm</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Confirm: tPM is not published</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84048">
                <a:tc>
                  <a:txBody>
                    <a:bodyPr/>
                    <a:lstStyle/>
                    <a:p>
                      <a:pPr algn="l"/>
                      <a:r>
                        <a:rPr lang="en-GB" sz="1000" b="1" dirty="0">
                          <a:solidFill>
                            <a:srgbClr val="1F2933"/>
                          </a:solidFill>
                          <a:latin typeface="Segoe UI"/>
                        </a:rPr>
                        <a:t>NComputing</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EX500S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Thin client · Desktop box</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96%</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To confirm</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Confirm: tPM is not published</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84048">
                <a:tc>
                  <a:txBody>
                    <a:bodyPr/>
                    <a:lstStyle/>
                    <a:p>
                      <a:pPr algn="l"/>
                      <a:r>
                        <a:rPr lang="en-GB" sz="1000" b="1" dirty="0">
                          <a:solidFill>
                            <a:srgbClr val="1F2933"/>
                          </a:solidFill>
                          <a:latin typeface="Segoe UI"/>
                        </a:rPr>
                        <a:t>Rangee</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Rangee Thin Client RT-603</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Thin client · Desktop box</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96%</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To confirm</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Confirm: tPM is not published</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84048">
                <a:tc>
                  <a:txBody>
                    <a:bodyPr/>
                    <a:lstStyle/>
                    <a:p>
                      <a:pPr algn="l"/>
                      <a:r>
                        <a:rPr lang="en-GB" sz="1000" b="1" dirty="0">
                          <a:solidFill>
                            <a:srgbClr val="1F2933"/>
                          </a:solidFill>
                          <a:latin typeface="Segoe UI"/>
                        </a:rPr>
                        <a:t>ClearCube</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CD8810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Thin client · Desktop box</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96%</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To confirm</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Confirm: tPM is not published</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0"/>
            <a:ext cx="12191695" cy="73152"/>
          </a:xfrm>
          <a:prstGeom prst="rect">
            <a:avLst/>
          </a:prstGeom>
          <a:solidFill>
            <a:srgbClr val="0076CE"/>
          </a:solidFill>
          <a:ln>
            <a:noFill/>
          </a:ln>
        </p:spPr>
        <p:txBody>
          <a:bodyPr/>
          <a:lstStyle/>
          <a:p>
            <a:endParaRPr lang="en-GB"/>
          </a:p>
        </p:txBody>
      </p:sp>
      <p:sp>
        <p:nvSpPr>
          <p:cNvPr id="3" name="Text 3"/>
          <p:cNvSpPr txBox="1"/>
          <p:nvPr/>
        </p:nvSpPr>
        <p:spPr>
          <a:xfrm>
            <a:off x="502920" y="347472"/>
            <a:ext cx="11155680" cy="548640"/>
          </a:xfrm>
          <a:prstGeom prst="rect">
            <a:avLst/>
          </a:prstGeom>
          <a:noFill/>
        </p:spPr>
        <p:txBody>
          <a:bodyPr wrap="square" anchor="t" lIns="0" tIns="0" rIns="0" bIns="0">
            <a:normAutofit/>
          </a:bodyPr>
          <a:lstStyle/>
          <a:p>
            <a:pPr algn="l">
              <a:buNone/>
            </a:pPr>
            <a:r>
              <a:rPr lang="en-GB" sz="2600" b="1" dirty="0">
                <a:solidFill>
                  <a:srgbClr val="1F3B57"/>
                </a:solidFill>
                <a:latin typeface="Segoe UI"/>
              </a:rPr>
              <a:t>Best model from each OEM (cont.)</a:t>
            </a:r>
          </a:p>
        </p:txBody>
      </p:sp>
      <p:sp>
        <p:nvSpPr>
          <p:cNvPr id="4" name="Text 4"/>
          <p:cNvSpPr txBox="1"/>
          <p:nvPr/>
        </p:nvSpPr>
        <p:spPr>
          <a:xfrm>
            <a:off x="502920" y="914400"/>
            <a:ext cx="11155680" cy="320040"/>
          </a:xfrm>
          <a:prstGeom prst="rect">
            <a:avLst/>
          </a:prstGeom>
          <a:noFill/>
        </p:spPr>
        <p:txBody>
          <a:bodyPr wrap="square" anchor="t" lIns="0" tIns="0" rIns="0" bIns="0">
            <a:normAutofit/>
          </a:bodyPr>
          <a:lstStyle/>
          <a:p>
            <a:pPr algn="l">
              <a:buNone/>
            </a:pPr>
            <a:r>
              <a:rPr lang="en-GB" sz="1250" dirty="0">
                <a:solidFill>
                  <a:srgbClr val="6B7A88"/>
                </a:solidFill>
                <a:latin typeface="Segoe UI"/>
              </a:rPr>
              <a:t>Highest fit per vendor for the same requirements</a:t>
            </a:r>
          </a:p>
        </p:txBody>
      </p:sp>
      <p:sp>
        <p:nvSpPr>
          <p:cNvPr id="5" name="Text 5"/>
          <p:cNvSpPr txBox="1"/>
          <p:nvPr/>
        </p:nvSpPr>
        <p:spPr>
          <a:xfrm>
            <a:off x="502920" y="6446520"/>
            <a:ext cx="9144000" cy="256032"/>
          </a:xfrm>
          <a:prstGeom prst="rect">
            <a:avLst/>
          </a:prstGeom>
          <a:noFill/>
        </p:spPr>
        <p:txBody>
          <a:bodyPr wrap="square" anchor="t" lIns="0" tIns="0" rIns="0" bIns="0">
            <a:normAutofit/>
          </a:bodyPr>
          <a:lstStyle/>
          <a:p>
            <a:pPr algn="l">
              <a:buNone/>
            </a:pPr>
            <a:r>
              <a:rPr lang="en-GB" sz="900" dirty="0">
                <a:solidFill>
                  <a:srgbClr val="A3AEB8"/>
                </a:solidFill>
                <a:latin typeface="Segoe UI"/>
              </a:rPr>
              <a:t>Head office VDI endpoint refresh · Niyya Software</a:t>
            </a:r>
          </a:p>
        </p:txBody>
      </p:sp>
      <p:sp>
        <p:nvSpPr>
          <p:cNvPr id="6" name="Text 6"/>
          <p:cNvSpPr txBox="1"/>
          <p:nvPr/>
        </p:nvSpPr>
        <p:spPr>
          <a:xfrm>
            <a:off x="11064240" y="6446520"/>
            <a:ext cx="640080" cy="256032"/>
          </a:xfrm>
          <a:prstGeom prst="rect">
            <a:avLst/>
          </a:prstGeom>
          <a:noFill/>
        </p:spPr>
        <p:txBody>
          <a:bodyPr wrap="square" anchor="t" lIns="0" tIns="0" rIns="0" bIns="0">
            <a:normAutofit/>
          </a:bodyPr>
          <a:lstStyle/>
          <a:p>
            <a:pPr algn="r">
              <a:buNone/>
            </a:pPr>
            <a:r>
              <a:rPr lang="en-GB" sz="900" dirty="0">
                <a:solidFill>
                  <a:srgbClr val="A3AEB8"/>
                </a:solidFill>
                <a:latin typeface="Segoe UI"/>
              </a:rPr>
              <a:t>13</a:t>
            </a:r>
          </a:p>
        </p:txBody>
      </p:sp>
      <p:graphicFrame>
        <p:nvGraphicFramePr>
          <p:cNvPr id="7" name="Table 7"/>
          <p:cNvGraphicFramePr>
            <a:graphicFrameLocks noGrp="1"/>
          </p:cNvGraphicFramePr>
          <p:nvPr/>
        </p:nvGraphicFramePr>
        <p:xfrm>
          <a:off x="502920" y="1371600"/>
          <a:ext cx="11155680" cy="4608576"/>
        </p:xfrm>
        <a:graphic>
          <a:graphicData uri="http://schemas.openxmlformats.org/drawingml/2006/table">
            <a:tbl>
              <a:tblPr firstRow="1" bandRow="1"/>
              <a:tblGrid>
                <a:gridCol w="1371600"/>
                <a:gridCol w="2560320"/>
                <a:gridCol w="2103120"/>
                <a:gridCol w="731520"/>
                <a:gridCol w="1005840"/>
                <a:gridCol w="3383280"/>
              </a:tblGrid>
              <a:tr h="384048">
                <a:tc>
                  <a:txBody>
                    <a:bodyPr/>
                    <a:lstStyle/>
                    <a:p>
                      <a:pPr algn="l"/>
                      <a:r>
                        <a:rPr lang="en-GB" sz="1000" b="1" dirty="0">
                          <a:solidFill>
                            <a:srgbClr val="FFFFFF"/>
                          </a:solidFill>
                          <a:latin typeface="Segoe UI"/>
                        </a:rPr>
                        <a:t>OEM</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1000" b="1" dirty="0">
                          <a:solidFill>
                            <a:srgbClr val="FFFFFF"/>
                          </a:solidFill>
                          <a:latin typeface="Segoe UI"/>
                        </a:rPr>
                        <a:t>Model</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1000" b="1" dirty="0">
                          <a:solidFill>
                            <a:srgbClr val="FFFFFF"/>
                          </a:solidFill>
                          <a:latin typeface="Segoe UI"/>
                        </a:rPr>
                        <a:t>Type</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1000" b="1" dirty="0">
                          <a:solidFill>
                            <a:srgbClr val="FFFFFF"/>
                          </a:solidFill>
                          <a:latin typeface="Segoe UI"/>
                        </a:rPr>
                        <a:t>Fit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1000" b="1" dirty="0">
                          <a:solidFill>
                            <a:srgbClr val="FFFFFF"/>
                          </a:solidFill>
                          <a:latin typeface="Segoe UI"/>
                        </a:rPr>
                        <a:t>Status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1000" b="1" dirty="0">
                          <a:solidFill>
                            <a:srgbClr val="FFFFFF"/>
                          </a:solidFill>
                          <a:latin typeface="Segoe UI"/>
                        </a:rPr>
                        <a:t>To resolve</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r>
              <a:tr h="384048">
                <a:tc>
                  <a:txBody>
                    <a:bodyPr/>
                    <a:lstStyle/>
                    <a:p>
                      <a:pPr algn="l"/>
                      <a:r>
                        <a:rPr lang="en-GB" sz="1000" b="1" dirty="0">
                          <a:solidFill>
                            <a:srgbClr val="1F2933"/>
                          </a:solidFill>
                          <a:latin typeface="Segoe UI"/>
                        </a:rPr>
                        <a:t>Atrust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t175W</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Thin client · Desktop box</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96%</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To confirm</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Confirm: optimised Microsoft Teams on Windows IoT is inferred…</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84048">
                <a:tc>
                  <a:txBody>
                    <a:bodyPr/>
                    <a:lstStyle/>
                    <a:p>
                      <a:pPr algn="l"/>
                      <a:r>
                        <a:rPr lang="en-GB" sz="1000" b="1" dirty="0">
                          <a:solidFill>
                            <a:srgbClr val="1F2933"/>
                          </a:solidFill>
                          <a:latin typeface="Segoe UI"/>
                        </a:rPr>
                        <a:t>Chip PC</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iX PC Core Wifi</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Thin client · Desktop box</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95%</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To confirm</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Confirm: optimised Microsoft Teams on Windows IoT is inferred…</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84048">
                <a:tc>
                  <a:txBody>
                    <a:bodyPr/>
                    <a:lstStyle/>
                    <a:p>
                      <a:pPr algn="l"/>
                      <a:r>
                        <a:rPr lang="en-GB" sz="1000" b="1" dirty="0">
                          <a:solidFill>
                            <a:srgbClr val="1F2933"/>
                          </a:solidFill>
                          <a:latin typeface="Segoe UI"/>
                        </a:rPr>
                        <a:t>Leadtek</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EL4115 Ultra-Thin Client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Thin client · Desktop box</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95%</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To confirm</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Confirm: optimised Microsoft Teams on Windows IoT is inferred…</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84048">
                <a:tc>
                  <a:txBody>
                    <a:bodyPr/>
                    <a:lstStyle/>
                    <a:p>
                      <a:pPr algn="l"/>
                      <a:r>
                        <a:rPr lang="en-GB" sz="1000" b="1" dirty="0">
                          <a:solidFill>
                            <a:srgbClr val="1F2933"/>
                          </a:solidFill>
                          <a:latin typeface="Segoe UI"/>
                        </a:rPr>
                        <a:t>Fujitsu</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ESPRIMO G6016-TC</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Thin client · Desktop box</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95%</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To confirm</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Confirm: optimised Microsoft Teams on Windows IoT is inferred…</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84048">
                <a:tc>
                  <a:txBody>
                    <a:bodyPr/>
                    <a:lstStyle/>
                    <a:p>
                      <a:pPr algn="l"/>
                      <a:r>
                        <a:rPr lang="en-GB" sz="1000" b="1" dirty="0">
                          <a:solidFill>
                            <a:srgbClr val="1F2933"/>
                          </a:solidFill>
                          <a:latin typeface="Segoe UI"/>
                        </a:rPr>
                        <a:t>Amulet Hotkey</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DX1500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Thin client · Desktop box</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94%</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To confirm</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Confirm: processor core count is not published</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84048">
                <a:tc>
                  <a:txBody>
                    <a:bodyPr/>
                    <a:lstStyle/>
                    <a:p>
                      <a:pPr algn="l"/>
                      <a:r>
                        <a:rPr lang="en-GB" sz="1000" b="1" dirty="0">
                          <a:solidFill>
                            <a:srgbClr val="1F2933"/>
                          </a:solidFill>
                          <a:latin typeface="Segoe UI"/>
                        </a:rPr>
                        <a:t>OnLogic</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TM260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Zero client · Desktop box</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91%</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To confirm</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Confirm: optimised Microsoft Teams support is not published; …</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84048">
                <a:tc>
                  <a:txBody>
                    <a:bodyPr/>
                    <a:lstStyle/>
                    <a:p>
                      <a:pPr algn="l"/>
                      <a:r>
                        <a:rPr lang="en-GB" sz="1000" b="1" dirty="0">
                          <a:solidFill>
                            <a:srgbClr val="1F2933"/>
                          </a:solidFill>
                          <a:latin typeface="Segoe UI"/>
                        </a:rPr>
                        <a:t>Clientron</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G610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Thin client · Desktop box</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90%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To confirm</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Confirm: optimised Microsoft Teams on Windows IoT is inferred…</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84048">
                <a:tc>
                  <a:txBody>
                    <a:bodyPr/>
                    <a:lstStyle/>
                    <a:p>
                      <a:pPr algn="l"/>
                      <a:r>
                        <a:rPr lang="en-GB" sz="1000" b="1" dirty="0">
                          <a:solidFill>
                            <a:srgbClr val="1F2933"/>
                          </a:solidFill>
                          <a:latin typeface="Segoe UI"/>
                        </a:rPr>
                        <a:t>openthinclient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ThinClient BLACK.QUADRO.II</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Thin client · Desktop box</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88%</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To confirm</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Confirm: wired Ethernet speed is not published; Confirm: opti…</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84048">
                <a:tc>
                  <a:txBody>
                    <a:bodyPr/>
                    <a:lstStyle/>
                    <a:p>
                      <a:pPr algn="l"/>
                      <a:r>
                        <a:rPr lang="en-GB" sz="1000" b="1" dirty="0">
                          <a:solidFill>
                            <a:srgbClr val="1F2933"/>
                          </a:solidFill>
                          <a:latin typeface="Segoe UI"/>
                        </a:rPr>
                        <a:t>Pepperl+Fuchs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BTC22</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Thin client · Desktop box</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84%</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Short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1 USB port; 4 needed; Confirm: processor core count is not pu…</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84048">
                <a:tc>
                  <a:txBody>
                    <a:bodyPr/>
                    <a:lstStyle/>
                    <a:p>
                      <a:pPr algn="l"/>
                      <a:r>
                        <a:rPr lang="en-GB" sz="1000" b="1" dirty="0">
                          <a:solidFill>
                            <a:srgbClr val="1F2933"/>
                          </a:solidFill>
                          <a:latin typeface="Segoe UI"/>
                        </a:rPr>
                        <a:t>epatec</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Thin Client 13G</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Thin client · Desktop box</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83%</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Short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4 GB memory at most; 8 GB recommended for this use case; Conf…</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84048">
                <a:tc>
                  <a:txBody>
                    <a:bodyPr/>
                    <a:lstStyle/>
                    <a:p>
                      <a:pPr algn="l"/>
                      <a:r>
                        <a:rPr lang="en-GB" sz="1000" b="1" dirty="0">
                          <a:solidFill>
                            <a:srgbClr val="1F2933"/>
                          </a:solidFill>
                          <a:latin typeface="Segoe UI"/>
                        </a:rPr>
                        <a:t>RDP</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RDP Thin Client C212261</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Thin client · Desktop box</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79%</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Short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1 USB port; 4 needed; Confirm: maximum resolution is not publ…</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0"/>
            <a:ext cx="12191695" cy="73152"/>
          </a:xfrm>
          <a:prstGeom prst="rect">
            <a:avLst/>
          </a:prstGeom>
          <a:solidFill>
            <a:srgbClr val="0076CE"/>
          </a:solidFill>
          <a:ln>
            <a:noFill/>
          </a:ln>
        </p:spPr>
        <p:txBody>
          <a:bodyPr/>
          <a:lstStyle/>
          <a:p>
            <a:endParaRPr lang="en-GB"/>
          </a:p>
        </p:txBody>
      </p:sp>
      <p:sp>
        <p:nvSpPr>
          <p:cNvPr id="3" name="Text 3"/>
          <p:cNvSpPr txBox="1"/>
          <p:nvPr/>
        </p:nvSpPr>
        <p:spPr>
          <a:xfrm>
            <a:off x="502920" y="347472"/>
            <a:ext cx="11155680" cy="548640"/>
          </a:xfrm>
          <a:prstGeom prst="rect">
            <a:avLst/>
          </a:prstGeom>
          <a:noFill/>
        </p:spPr>
        <p:txBody>
          <a:bodyPr wrap="square" anchor="t" lIns="0" tIns="0" rIns="0" bIns="0">
            <a:normAutofit/>
          </a:bodyPr>
          <a:lstStyle/>
          <a:p>
            <a:pPr algn="l">
              <a:buNone/>
            </a:pPr>
            <a:r>
              <a:rPr lang="en-GB" sz="2600" b="1" dirty="0">
                <a:solidFill>
                  <a:srgbClr val="1F3B57"/>
                </a:solidFill>
                <a:latin typeface="Segoe UI"/>
              </a:rPr>
              <a:t>Best model from each OEM (cont.)</a:t>
            </a:r>
          </a:p>
        </p:txBody>
      </p:sp>
      <p:sp>
        <p:nvSpPr>
          <p:cNvPr id="4" name="Text 4"/>
          <p:cNvSpPr txBox="1"/>
          <p:nvPr/>
        </p:nvSpPr>
        <p:spPr>
          <a:xfrm>
            <a:off x="502920" y="914400"/>
            <a:ext cx="11155680" cy="320040"/>
          </a:xfrm>
          <a:prstGeom prst="rect">
            <a:avLst/>
          </a:prstGeom>
          <a:noFill/>
        </p:spPr>
        <p:txBody>
          <a:bodyPr wrap="square" anchor="t" lIns="0" tIns="0" rIns="0" bIns="0">
            <a:normAutofit/>
          </a:bodyPr>
          <a:lstStyle/>
          <a:p>
            <a:pPr algn="l">
              <a:buNone/>
            </a:pPr>
            <a:r>
              <a:rPr lang="en-GB" sz="1250" dirty="0">
                <a:solidFill>
                  <a:srgbClr val="6B7A88"/>
                </a:solidFill>
                <a:latin typeface="Segoe UI"/>
              </a:rPr>
              <a:t>Highest fit per vendor for the same requirements</a:t>
            </a:r>
          </a:p>
        </p:txBody>
      </p:sp>
      <p:sp>
        <p:nvSpPr>
          <p:cNvPr id="5" name="Text 5"/>
          <p:cNvSpPr txBox="1"/>
          <p:nvPr/>
        </p:nvSpPr>
        <p:spPr>
          <a:xfrm>
            <a:off x="502920" y="6446520"/>
            <a:ext cx="9144000" cy="256032"/>
          </a:xfrm>
          <a:prstGeom prst="rect">
            <a:avLst/>
          </a:prstGeom>
          <a:noFill/>
        </p:spPr>
        <p:txBody>
          <a:bodyPr wrap="square" anchor="t" lIns="0" tIns="0" rIns="0" bIns="0">
            <a:normAutofit/>
          </a:bodyPr>
          <a:lstStyle/>
          <a:p>
            <a:pPr algn="l">
              <a:buNone/>
            </a:pPr>
            <a:r>
              <a:rPr lang="en-GB" sz="900" dirty="0">
                <a:solidFill>
                  <a:srgbClr val="A3AEB8"/>
                </a:solidFill>
                <a:latin typeface="Segoe UI"/>
              </a:rPr>
              <a:t>Head office VDI endpoint refresh · Niyya Software</a:t>
            </a:r>
          </a:p>
        </p:txBody>
      </p:sp>
      <p:sp>
        <p:nvSpPr>
          <p:cNvPr id="6" name="Text 6"/>
          <p:cNvSpPr txBox="1"/>
          <p:nvPr/>
        </p:nvSpPr>
        <p:spPr>
          <a:xfrm>
            <a:off x="11064240" y="6446520"/>
            <a:ext cx="640080" cy="256032"/>
          </a:xfrm>
          <a:prstGeom prst="rect">
            <a:avLst/>
          </a:prstGeom>
          <a:noFill/>
        </p:spPr>
        <p:txBody>
          <a:bodyPr wrap="square" anchor="t" lIns="0" tIns="0" rIns="0" bIns="0">
            <a:normAutofit/>
          </a:bodyPr>
          <a:lstStyle/>
          <a:p>
            <a:pPr algn="r">
              <a:buNone/>
            </a:pPr>
            <a:r>
              <a:rPr lang="en-GB" sz="900" dirty="0">
                <a:solidFill>
                  <a:srgbClr val="A3AEB8"/>
                </a:solidFill>
                <a:latin typeface="Segoe UI"/>
              </a:rPr>
              <a:t>14</a:t>
            </a:r>
          </a:p>
        </p:txBody>
      </p:sp>
      <p:graphicFrame>
        <p:nvGraphicFramePr>
          <p:cNvPr id="7" name="Table 7"/>
          <p:cNvGraphicFramePr>
            <a:graphicFrameLocks noGrp="1"/>
          </p:cNvGraphicFramePr>
          <p:nvPr/>
        </p:nvGraphicFramePr>
        <p:xfrm>
          <a:off x="502920" y="1371600"/>
          <a:ext cx="11155680" cy="3072384"/>
        </p:xfrm>
        <a:graphic>
          <a:graphicData uri="http://schemas.openxmlformats.org/drawingml/2006/table">
            <a:tbl>
              <a:tblPr firstRow="1" bandRow="1"/>
              <a:tblGrid>
                <a:gridCol w="1371600"/>
                <a:gridCol w="2560320"/>
                <a:gridCol w="2103120"/>
                <a:gridCol w="731520"/>
                <a:gridCol w="1005840"/>
                <a:gridCol w="3383280"/>
              </a:tblGrid>
              <a:tr h="384048">
                <a:tc>
                  <a:txBody>
                    <a:bodyPr/>
                    <a:lstStyle/>
                    <a:p>
                      <a:pPr algn="l"/>
                      <a:r>
                        <a:rPr lang="en-GB" sz="1000" b="1" dirty="0">
                          <a:solidFill>
                            <a:srgbClr val="FFFFFF"/>
                          </a:solidFill>
                          <a:latin typeface="Segoe UI"/>
                        </a:rPr>
                        <a:t>OEM</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1000" b="1" dirty="0">
                          <a:solidFill>
                            <a:srgbClr val="FFFFFF"/>
                          </a:solidFill>
                          <a:latin typeface="Segoe UI"/>
                        </a:rPr>
                        <a:t>Model</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1000" b="1" dirty="0">
                          <a:solidFill>
                            <a:srgbClr val="FFFFFF"/>
                          </a:solidFill>
                          <a:latin typeface="Segoe UI"/>
                        </a:rPr>
                        <a:t>Type</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1000" b="1" dirty="0">
                          <a:solidFill>
                            <a:srgbClr val="FFFFFF"/>
                          </a:solidFill>
                          <a:latin typeface="Segoe UI"/>
                        </a:rPr>
                        <a:t>Fit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1000" b="1" dirty="0">
                          <a:solidFill>
                            <a:srgbClr val="FFFFFF"/>
                          </a:solidFill>
                          <a:latin typeface="Segoe UI"/>
                        </a:rPr>
                        <a:t>Status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1000" b="1" dirty="0">
                          <a:solidFill>
                            <a:srgbClr val="FFFFFF"/>
                          </a:solidFill>
                          <a:latin typeface="Segoe UI"/>
                        </a:rPr>
                        <a:t>To resolve</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r>
              <a:tr h="384048">
                <a:tc>
                  <a:txBody>
                    <a:bodyPr/>
                    <a:lstStyle/>
                    <a:p>
                      <a:pPr algn="l"/>
                      <a:r>
                        <a:rPr lang="en-GB" sz="1000" b="1" dirty="0">
                          <a:solidFill>
                            <a:srgbClr val="1F2933"/>
                          </a:solidFill>
                          <a:latin typeface="Segoe UI"/>
                        </a:rPr>
                        <a:t>Raspberry Pi</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Raspberry Pi 500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Thin client · Desktop box</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77%</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Short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3 USB ports; 4 needed; Confirm: vDI platform support is not p…</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84048">
                <a:tc>
                  <a:txBody>
                    <a:bodyPr/>
                    <a:lstStyle/>
                    <a:p>
                      <a:pPr algn="l"/>
                      <a:r>
                        <a:rPr lang="en-GB" sz="1000" b="1" dirty="0">
                          <a:solidFill>
                            <a:srgbClr val="1F2933"/>
                          </a:solidFill>
                          <a:latin typeface="Segoe UI"/>
                        </a:rPr>
                        <a:t>Advantech</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TPC-312 EHL</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Thin client · All-in-one 12.1"</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49%</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Short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Is all-in-one, not desktop box; Confirm: number of displays 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84048">
                <a:tc>
                  <a:txBody>
                    <a:bodyPr/>
                    <a:lstStyle/>
                    <a:p>
                      <a:pPr algn="l"/>
                      <a:r>
                        <a:rPr lang="en-GB" sz="1000" b="1" dirty="0">
                          <a:solidFill>
                            <a:srgbClr val="1F2933"/>
                          </a:solidFill>
                          <a:latin typeface="Segoe UI"/>
                        </a:rPr>
                        <a:t>Microsoft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Windows 365 Link</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Thin client · Desktop box</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49%</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Short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No Citrix support published (lists Windows 365); Confirm: pro…</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84048">
                <a:tc>
                  <a:txBody>
                    <a:bodyPr/>
                    <a:lstStyle/>
                    <a:p>
                      <a:pPr algn="l"/>
                      <a:r>
                        <a:rPr lang="en-GB" sz="1000" b="1" dirty="0">
                          <a:solidFill>
                            <a:srgbClr val="1F2933"/>
                          </a:solidFill>
                          <a:latin typeface="Segoe UI"/>
                        </a:rPr>
                        <a:t>Rockwell</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ASEM 6300T-BB Dual DisplayPort Th…</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Zero client · Desktop box</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49%</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Short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No Citrix support published (lists Other); Confirm: optimised…</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84048">
                <a:tc>
                  <a:txBody>
                    <a:bodyPr/>
                    <a:lstStyle/>
                    <a:p>
                      <a:pPr algn="l"/>
                      <a:r>
                        <a:rPr lang="en-GB" sz="1000" b="1" dirty="0">
                          <a:solidFill>
                            <a:srgbClr val="1F2933"/>
                          </a:solidFill>
                          <a:latin typeface="Segoe UI"/>
                        </a:rPr>
                        <a:t>IGEL</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IGEL UD Pocket 2</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Thin client · Stick / board</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49%</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Short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Is stick / board, not desktop box; 0 USB ports; 4 needed; No …</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84048">
                <a:tc>
                  <a:txBody>
                    <a:bodyPr/>
                    <a:lstStyle/>
                    <a:p>
                      <a:pPr algn="l"/>
                      <a:r>
                        <a:rPr lang="en-GB" sz="1000" b="1" dirty="0">
                          <a:solidFill>
                            <a:srgbClr val="1F2933"/>
                          </a:solidFill>
                          <a:latin typeface="Segoe UI"/>
                        </a:rPr>
                        <a:t>vCloudPoint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V1</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Zero client · Desktop box</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49%</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Short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1000" dirty="0">
                          <a:solidFill>
                            <a:srgbClr val="1F2933"/>
                          </a:solidFill>
                          <a:latin typeface="Segoe UI"/>
                        </a:rPr>
                        <a:t>No Citrix support published (lists vCloudPoint vMatrix); Driv…</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84048">
                <a:tc>
                  <a:txBody>
                    <a:bodyPr/>
                    <a:lstStyle/>
                    <a:p>
                      <a:pPr algn="l"/>
                      <a:r>
                        <a:rPr lang="en-GB" sz="1000" b="1" dirty="0">
                          <a:solidFill>
                            <a:srgbClr val="1F2933"/>
                          </a:solidFill>
                          <a:latin typeface="Segoe UI"/>
                        </a:rPr>
                        <a:t>Thinvent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Thinvent Micro 6 Pro</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Thin client · Desktop box</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49%</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Short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1000" dirty="0">
                          <a:solidFill>
                            <a:srgbClr val="1F2933"/>
                          </a:solidFill>
                          <a:latin typeface="Segoe UI"/>
                        </a:rPr>
                        <a:t>No Citrix support published (lists Microsoft RDP, Terminal em…</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0"/>
            <a:ext cx="12191695" cy="73152"/>
          </a:xfrm>
          <a:prstGeom prst="rect">
            <a:avLst/>
          </a:prstGeom>
          <a:solidFill>
            <a:srgbClr val="0076CE"/>
          </a:solidFill>
          <a:ln>
            <a:noFill/>
          </a:ln>
        </p:spPr>
        <p:txBody>
          <a:bodyPr/>
          <a:lstStyle/>
          <a:p>
            <a:endParaRPr lang="en-GB"/>
          </a:p>
        </p:txBody>
      </p:sp>
      <p:sp>
        <p:nvSpPr>
          <p:cNvPr id="3" name="Text 3"/>
          <p:cNvSpPr txBox="1"/>
          <p:nvPr/>
        </p:nvSpPr>
        <p:spPr>
          <a:xfrm>
            <a:off x="502920" y="347472"/>
            <a:ext cx="11155680" cy="548640"/>
          </a:xfrm>
          <a:prstGeom prst="rect">
            <a:avLst/>
          </a:prstGeom>
          <a:noFill/>
        </p:spPr>
        <p:txBody>
          <a:bodyPr wrap="square" anchor="t" lIns="0" tIns="0" rIns="0" bIns="0">
            <a:normAutofit/>
          </a:bodyPr>
          <a:lstStyle/>
          <a:p>
            <a:pPr algn="l">
              <a:buNone/>
            </a:pPr>
            <a:r>
              <a:rPr lang="en-GB" sz="2600" b="1" dirty="0">
                <a:solidFill>
                  <a:srgbClr val="1F3B57"/>
                </a:solidFill>
                <a:latin typeface="Segoe UI"/>
              </a:rPr>
              <a:t>Model comparison</a:t>
            </a:r>
          </a:p>
        </p:txBody>
      </p:sp>
      <p:sp>
        <p:nvSpPr>
          <p:cNvPr id="4" name="Text 4"/>
          <p:cNvSpPr txBox="1"/>
          <p:nvPr/>
        </p:nvSpPr>
        <p:spPr>
          <a:xfrm>
            <a:off x="502920" y="914400"/>
            <a:ext cx="11155680" cy="320040"/>
          </a:xfrm>
          <a:prstGeom prst="rect">
            <a:avLst/>
          </a:prstGeom>
          <a:noFill/>
        </p:spPr>
        <p:txBody>
          <a:bodyPr wrap="square" anchor="t" lIns="0" tIns="0" rIns="0" bIns="0">
            <a:normAutofit/>
          </a:bodyPr>
          <a:lstStyle/>
          <a:p>
            <a:pPr algn="l">
              <a:buNone/>
            </a:pPr>
            <a:r>
              <a:rPr lang="en-GB" sz="1250" dirty="0">
                <a:solidFill>
                  <a:srgbClr val="6B7A88"/>
                </a:solidFill>
                <a:latin typeface="Segoe UI"/>
              </a:rPr>
              <a:t>Recommended: Dell Pro Micro Thin Client (Q9M1260) at 100% fit</a:t>
            </a:r>
          </a:p>
        </p:txBody>
      </p:sp>
      <p:sp>
        <p:nvSpPr>
          <p:cNvPr id="5" name="Text 5"/>
          <p:cNvSpPr txBox="1"/>
          <p:nvPr/>
        </p:nvSpPr>
        <p:spPr>
          <a:xfrm>
            <a:off x="502920" y="6446520"/>
            <a:ext cx="9144000" cy="256032"/>
          </a:xfrm>
          <a:prstGeom prst="rect">
            <a:avLst/>
          </a:prstGeom>
          <a:noFill/>
        </p:spPr>
        <p:txBody>
          <a:bodyPr wrap="square" anchor="t" lIns="0" tIns="0" rIns="0" bIns="0">
            <a:normAutofit/>
          </a:bodyPr>
          <a:lstStyle/>
          <a:p>
            <a:pPr algn="l">
              <a:buNone/>
            </a:pPr>
            <a:r>
              <a:rPr lang="en-GB" sz="900" dirty="0">
                <a:solidFill>
                  <a:srgbClr val="A3AEB8"/>
                </a:solidFill>
                <a:latin typeface="Segoe UI"/>
              </a:rPr>
              <a:t>Head office VDI endpoint refresh · Niyya Software</a:t>
            </a:r>
          </a:p>
        </p:txBody>
      </p:sp>
      <p:sp>
        <p:nvSpPr>
          <p:cNvPr id="6" name="Text 6"/>
          <p:cNvSpPr txBox="1"/>
          <p:nvPr/>
        </p:nvSpPr>
        <p:spPr>
          <a:xfrm>
            <a:off x="11064240" y="6446520"/>
            <a:ext cx="640080" cy="256032"/>
          </a:xfrm>
          <a:prstGeom prst="rect">
            <a:avLst/>
          </a:prstGeom>
          <a:noFill/>
        </p:spPr>
        <p:txBody>
          <a:bodyPr wrap="square" anchor="t" lIns="0" tIns="0" rIns="0" bIns="0">
            <a:normAutofit/>
          </a:bodyPr>
          <a:lstStyle/>
          <a:p>
            <a:pPr algn="r">
              <a:buNone/>
            </a:pPr>
            <a:r>
              <a:rPr lang="en-GB" sz="900" dirty="0">
                <a:solidFill>
                  <a:srgbClr val="A3AEB8"/>
                </a:solidFill>
                <a:latin typeface="Segoe UI"/>
              </a:rPr>
              <a:t>15</a:t>
            </a:r>
          </a:p>
        </p:txBody>
      </p:sp>
      <p:graphicFrame>
        <p:nvGraphicFramePr>
          <p:cNvPr id="7" name="Table 7"/>
          <p:cNvGraphicFramePr>
            <a:graphicFrameLocks noGrp="1"/>
          </p:cNvGraphicFramePr>
          <p:nvPr/>
        </p:nvGraphicFramePr>
        <p:xfrm>
          <a:off x="502920" y="1371600"/>
          <a:ext cx="11155680" cy="4736592"/>
        </p:xfrm>
        <a:graphic>
          <a:graphicData uri="http://schemas.openxmlformats.org/drawingml/2006/table">
            <a:tbl>
              <a:tblPr firstRow="1" bandRow="1"/>
              <a:tblGrid>
                <a:gridCol w="2194560"/>
                <a:gridCol w="1792224"/>
                <a:gridCol w="1792224"/>
                <a:gridCol w="1792224"/>
                <a:gridCol w="1792224"/>
                <a:gridCol w="1792224"/>
              </a:tblGrid>
              <a:tr h="338328">
                <a:tc>
                  <a:txBody>
                    <a:bodyPr/>
                    <a:lstStyle/>
                    <a:p>
                      <a:pPr algn="l"/>
                      <a:r>
                        <a:rPr lang="en-GB" sz="900" b="1" dirty="0">
                          <a:solidFill>
                            <a:srgbClr val="FFFFFF"/>
                          </a:solidFill>
                          <a:latin typeface="Segoe UI"/>
                        </a:rPr>
                        <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900" b="1" dirty="0">
                          <a:solidFill>
                            <a:srgbClr val="FFFFFF"/>
                          </a:solidFill>
                          <a:latin typeface="Segoe UI"/>
                        </a:rPr>
                        <a:t>Dell Pro Micro Thin Cl…</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900" b="1" dirty="0">
                          <a:solidFill>
                            <a:srgbClr val="FFFFFF"/>
                          </a:solidFill>
                          <a:latin typeface="Segoe UI"/>
                        </a:rPr>
                        <a:t>HP Elite t655 Thin Cli…</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900" b="1" dirty="0">
                          <a:solidFill>
                            <a:srgbClr val="FFFFFF"/>
                          </a:solidFill>
                          <a:latin typeface="Segoe UI"/>
                        </a:rPr>
                        <a:t>Praim Meridian (M9354 …</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900" b="1" dirty="0">
                          <a:solidFill>
                            <a:srgbClr val="FFFFFF"/>
                          </a:solidFill>
                          <a:latin typeface="Segoe UI"/>
                        </a:rPr>
                        <a:t>10ZiG 7300q Series (73…</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900" b="1" dirty="0">
                          <a:solidFill>
                            <a:srgbClr val="FFFFFF"/>
                          </a:solidFill>
                          <a:latin typeface="Segoe UI"/>
                        </a:rPr>
                        <a:t>Lenovo ThinkCentre M75…</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r>
              <a:tr h="338328">
                <a:tc>
                  <a:txBody>
                    <a:bodyPr/>
                    <a:lstStyle/>
                    <a:p>
                      <a:pPr algn="l"/>
                      <a:r>
                        <a:rPr lang="en-GB" sz="900" b="1" dirty="0">
                          <a:solidFill>
                            <a:srgbClr val="1F2933"/>
                          </a:solidFill>
                          <a:latin typeface="Segoe UI"/>
                        </a:rPr>
                        <a:t>Fit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99.8%</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99.2%</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98.4%</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97.4%</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38328">
                <a:tc>
                  <a:txBody>
                    <a:bodyPr/>
                    <a:lstStyle/>
                    <a:p>
                      <a:pPr algn="l"/>
                      <a:r>
                        <a:rPr lang="en-GB" sz="900" b="1" dirty="0">
                          <a:solidFill>
                            <a:srgbClr val="1F2933"/>
                          </a:solidFill>
                          <a:latin typeface="Segoe UI"/>
                        </a:rPr>
                        <a:t>Status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Meets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Meets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Meets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Meets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Meets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38328">
                <a:tc>
                  <a:txBody>
                    <a:bodyPr/>
                    <a:lstStyle/>
                    <a:p>
                      <a:pPr algn="l"/>
                      <a:r>
                        <a:rPr lang="en-GB" sz="900" b="1" dirty="0">
                          <a:solidFill>
                            <a:srgbClr val="1F2933"/>
                          </a:solidFill>
                          <a:latin typeface="Segoe UI"/>
                        </a:rPr>
                        <a:t>VDI platform &amp; protocol</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38328">
                <a:tc>
                  <a:txBody>
                    <a:bodyPr/>
                    <a:lstStyle/>
                    <a:p>
                      <a:pPr algn="l"/>
                      <a:r>
                        <a:rPr lang="en-GB" sz="900" b="1" dirty="0">
                          <a:solidFill>
                            <a:srgbClr val="1F2933"/>
                          </a:solidFill>
                          <a:latin typeface="Segoe UI"/>
                        </a:rPr>
                        <a:t>Device type &amp; OS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38328">
                <a:tc>
                  <a:txBody>
                    <a:bodyPr/>
                    <a:lstStyle/>
                    <a:p>
                      <a:pPr algn="l"/>
                      <a:r>
                        <a:rPr lang="en-GB" sz="900" b="1" dirty="0">
                          <a:solidFill>
                            <a:srgbClr val="1F2933"/>
                          </a:solidFill>
                          <a:latin typeface="Segoe UI"/>
                        </a:rPr>
                        <a:t>Displays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38328">
                <a:tc>
                  <a:txBody>
                    <a:bodyPr/>
                    <a:lstStyle/>
                    <a:p>
                      <a:pPr algn="l"/>
                      <a:r>
                        <a:rPr lang="en-GB" sz="900" b="1" dirty="0">
                          <a:solidFill>
                            <a:srgbClr val="1F2933"/>
                          </a:solidFill>
                          <a:latin typeface="Segoe UI"/>
                        </a:rPr>
                        <a:t>CPU, memory &amp; storage</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38328">
                <a:tc>
                  <a:txBody>
                    <a:bodyPr/>
                    <a:lstStyle/>
                    <a:p>
                      <a:pPr algn="l"/>
                      <a:r>
                        <a:rPr lang="en-GB" sz="900" b="1" dirty="0">
                          <a:solidFill>
                            <a:srgbClr val="1F2933"/>
                          </a:solidFill>
                          <a:latin typeface="Segoe UI"/>
                        </a:rPr>
                        <a:t>Network &amp; connectivity</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38328">
                <a:tc>
                  <a:txBody>
                    <a:bodyPr/>
                    <a:lstStyle/>
                    <a:p>
                      <a:pPr algn="l"/>
                      <a:r>
                        <a:rPr lang="en-GB" sz="900" b="1" dirty="0">
                          <a:solidFill>
                            <a:srgbClr val="1F2933"/>
                          </a:solidFill>
                          <a:latin typeface="Segoe UI"/>
                        </a:rPr>
                        <a:t>USB &amp; ports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38328">
                <a:tc>
                  <a:txBody>
                    <a:bodyPr/>
                    <a:lstStyle/>
                    <a:p>
                      <a:pPr algn="l"/>
                      <a:r>
                        <a:rPr lang="en-GB" sz="900" b="1" dirty="0">
                          <a:solidFill>
                            <a:srgbClr val="1F2933"/>
                          </a:solidFill>
                          <a:latin typeface="Segoe UI"/>
                        </a:rPr>
                        <a:t>Teams / UC, camera &amp; a…</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94%</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94%</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92%</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38328">
                <a:tc>
                  <a:txBody>
                    <a:bodyPr/>
                    <a:lstStyle/>
                    <a:p>
                      <a:pPr algn="l"/>
                      <a:r>
                        <a:rPr lang="en-GB" sz="900" b="1" dirty="0">
                          <a:solidFill>
                            <a:srgbClr val="1F2933"/>
                          </a:solidFill>
                          <a:latin typeface="Segoe UI"/>
                        </a:rPr>
                        <a:t>Peripherals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80%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80%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38328">
                <a:tc>
                  <a:txBody>
                    <a:bodyPr/>
                    <a:lstStyle/>
                    <a:p>
                      <a:pPr algn="l"/>
                      <a:r>
                        <a:rPr lang="en-GB" sz="900" b="1" dirty="0">
                          <a:solidFill>
                            <a:srgbClr val="1F2933"/>
                          </a:solidFill>
                          <a:latin typeface="Segoe UI"/>
                        </a:rPr>
                        <a:t>Management &amp; security</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38328">
                <a:tc>
                  <a:txBody>
                    <a:bodyPr/>
                    <a:lstStyle/>
                    <a:p>
                      <a:pPr algn="l"/>
                      <a:r>
                        <a:rPr lang="en-GB" sz="900" b="1" dirty="0">
                          <a:solidFill>
                            <a:srgbClr val="1F2933"/>
                          </a:solidFill>
                          <a:latin typeface="Segoe UI"/>
                        </a:rPr>
                        <a:t>Use-case suitability</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82%</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38328">
                <a:tc>
                  <a:txBody>
                    <a:bodyPr/>
                    <a:lstStyle/>
                    <a:p>
                      <a:pPr algn="l"/>
                      <a:r>
                        <a:rPr lang="en-GB" sz="900" b="1" dirty="0">
                          <a:solidFill>
                            <a:srgbClr val="1F2933"/>
                          </a:solidFill>
                          <a:latin typeface="Segoe UI"/>
                        </a:rPr>
                        <a:t>Model currency</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90%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90%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100%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0"/>
            <a:ext cx="12191695" cy="73152"/>
          </a:xfrm>
          <a:prstGeom prst="rect">
            <a:avLst/>
          </a:prstGeom>
          <a:solidFill>
            <a:srgbClr val="0076CE"/>
          </a:solidFill>
          <a:ln>
            <a:noFill/>
          </a:ln>
        </p:spPr>
        <p:txBody>
          <a:bodyPr/>
          <a:lstStyle/>
          <a:p>
            <a:endParaRPr lang="en-GB"/>
          </a:p>
        </p:txBody>
      </p:sp>
      <p:sp>
        <p:nvSpPr>
          <p:cNvPr id="3" name="Text 3"/>
          <p:cNvSpPr txBox="1"/>
          <p:nvPr/>
        </p:nvSpPr>
        <p:spPr>
          <a:xfrm>
            <a:off x="502920" y="347472"/>
            <a:ext cx="11155680" cy="548640"/>
          </a:xfrm>
          <a:prstGeom prst="rect">
            <a:avLst/>
          </a:prstGeom>
          <a:noFill/>
        </p:spPr>
        <p:txBody>
          <a:bodyPr wrap="square" anchor="t" lIns="0" tIns="0" rIns="0" bIns="0">
            <a:normAutofit/>
          </a:bodyPr>
          <a:lstStyle/>
          <a:p>
            <a:pPr algn="l">
              <a:buNone/>
            </a:pPr>
            <a:r>
              <a:rPr lang="en-GB" sz="2600" b="1" dirty="0">
                <a:solidFill>
                  <a:srgbClr val="1F3B57"/>
                </a:solidFill>
                <a:latin typeface="Segoe UI"/>
              </a:rPr>
              <a:t>Model comparison (cont.)</a:t>
            </a:r>
          </a:p>
        </p:txBody>
      </p:sp>
      <p:sp>
        <p:nvSpPr>
          <p:cNvPr id="4" name="Text 4"/>
          <p:cNvSpPr txBox="1"/>
          <p:nvPr/>
        </p:nvSpPr>
        <p:spPr>
          <a:xfrm>
            <a:off x="502920" y="914400"/>
            <a:ext cx="11155680" cy="320040"/>
          </a:xfrm>
          <a:prstGeom prst="rect">
            <a:avLst/>
          </a:prstGeom>
          <a:noFill/>
        </p:spPr>
        <p:txBody>
          <a:bodyPr wrap="square" anchor="t" lIns="0" tIns="0" rIns="0" bIns="0">
            <a:normAutofit/>
          </a:bodyPr>
          <a:lstStyle/>
          <a:p>
            <a:pPr algn="l">
              <a:buNone/>
            </a:pPr>
            <a:r>
              <a:rPr lang="en-GB" sz="1250" dirty="0">
                <a:solidFill>
                  <a:srgbClr val="6B7A88"/>
                </a:solidFill>
                <a:latin typeface="Segoe UI"/>
              </a:rPr>
              <a:t>Recommended: Dell Pro Micro Thin Client (Q9M1260) at 100% fit</a:t>
            </a:r>
          </a:p>
        </p:txBody>
      </p:sp>
      <p:sp>
        <p:nvSpPr>
          <p:cNvPr id="5" name="Text 5"/>
          <p:cNvSpPr txBox="1"/>
          <p:nvPr/>
        </p:nvSpPr>
        <p:spPr>
          <a:xfrm>
            <a:off x="502920" y="6446520"/>
            <a:ext cx="9144000" cy="256032"/>
          </a:xfrm>
          <a:prstGeom prst="rect">
            <a:avLst/>
          </a:prstGeom>
          <a:noFill/>
        </p:spPr>
        <p:txBody>
          <a:bodyPr wrap="square" anchor="t" lIns="0" tIns="0" rIns="0" bIns="0">
            <a:normAutofit/>
          </a:bodyPr>
          <a:lstStyle/>
          <a:p>
            <a:pPr algn="l">
              <a:buNone/>
            </a:pPr>
            <a:r>
              <a:rPr lang="en-GB" sz="900" dirty="0">
                <a:solidFill>
                  <a:srgbClr val="A3AEB8"/>
                </a:solidFill>
                <a:latin typeface="Segoe UI"/>
              </a:rPr>
              <a:t>Head office VDI endpoint refresh · Niyya Software</a:t>
            </a:r>
          </a:p>
        </p:txBody>
      </p:sp>
      <p:sp>
        <p:nvSpPr>
          <p:cNvPr id="6" name="Text 6"/>
          <p:cNvSpPr txBox="1"/>
          <p:nvPr/>
        </p:nvSpPr>
        <p:spPr>
          <a:xfrm>
            <a:off x="11064240" y="6446520"/>
            <a:ext cx="640080" cy="256032"/>
          </a:xfrm>
          <a:prstGeom prst="rect">
            <a:avLst/>
          </a:prstGeom>
          <a:noFill/>
        </p:spPr>
        <p:txBody>
          <a:bodyPr wrap="square" anchor="t" lIns="0" tIns="0" rIns="0" bIns="0">
            <a:normAutofit/>
          </a:bodyPr>
          <a:lstStyle/>
          <a:p>
            <a:pPr algn="r">
              <a:buNone/>
            </a:pPr>
            <a:r>
              <a:rPr lang="en-GB" sz="900" dirty="0">
                <a:solidFill>
                  <a:srgbClr val="A3AEB8"/>
                </a:solidFill>
                <a:latin typeface="Segoe UI"/>
              </a:rPr>
              <a:t>16</a:t>
            </a:r>
          </a:p>
        </p:txBody>
      </p:sp>
      <p:graphicFrame>
        <p:nvGraphicFramePr>
          <p:cNvPr id="7" name="Table 7"/>
          <p:cNvGraphicFramePr>
            <a:graphicFrameLocks noGrp="1"/>
          </p:cNvGraphicFramePr>
          <p:nvPr/>
        </p:nvGraphicFramePr>
        <p:xfrm>
          <a:off x="502920" y="1371600"/>
          <a:ext cx="11155680" cy="4059936"/>
        </p:xfrm>
        <a:graphic>
          <a:graphicData uri="http://schemas.openxmlformats.org/drawingml/2006/table">
            <a:tbl>
              <a:tblPr firstRow="1" bandRow="1"/>
              <a:tblGrid>
                <a:gridCol w="2194560"/>
                <a:gridCol w="1792224"/>
                <a:gridCol w="1792224"/>
                <a:gridCol w="1792224"/>
                <a:gridCol w="1792224"/>
                <a:gridCol w="1792224"/>
              </a:tblGrid>
              <a:tr h="338328">
                <a:tc>
                  <a:txBody>
                    <a:bodyPr/>
                    <a:lstStyle/>
                    <a:p>
                      <a:pPr algn="l"/>
                      <a:r>
                        <a:rPr lang="en-GB" sz="900" b="1" dirty="0">
                          <a:solidFill>
                            <a:srgbClr val="FFFFFF"/>
                          </a:solidFill>
                          <a:latin typeface="Segoe UI"/>
                        </a:rPr>
                        <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900" b="1" dirty="0">
                          <a:solidFill>
                            <a:srgbClr val="FFFFFF"/>
                          </a:solidFill>
                          <a:latin typeface="Segoe UI"/>
                        </a:rPr>
                        <a:t>Dell Pro Micro Thin Cl…</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900" b="1" dirty="0">
                          <a:solidFill>
                            <a:srgbClr val="FFFFFF"/>
                          </a:solidFill>
                          <a:latin typeface="Segoe UI"/>
                        </a:rPr>
                        <a:t>HP Elite t655 Thin Cli…</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900" b="1" dirty="0">
                          <a:solidFill>
                            <a:srgbClr val="FFFFFF"/>
                          </a:solidFill>
                          <a:latin typeface="Segoe UI"/>
                        </a:rPr>
                        <a:t>Praim Meridian (M9354 …</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900" b="1" dirty="0">
                          <a:solidFill>
                            <a:srgbClr val="FFFFFF"/>
                          </a:solidFill>
                          <a:latin typeface="Segoe UI"/>
                        </a:rPr>
                        <a:t>10ZiG 7300q Series (73…</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900" b="1" dirty="0">
                          <a:solidFill>
                            <a:srgbClr val="FFFFFF"/>
                          </a:solidFill>
                          <a:latin typeface="Segoe UI"/>
                        </a:rPr>
                        <a:t>Lenovo ThinkCentre M75…</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r>
              <a:tr h="338328">
                <a:tc>
                  <a:txBody>
                    <a:bodyPr/>
                    <a:lstStyle/>
                    <a:p>
                      <a:pPr algn="l"/>
                      <a:r>
                        <a:rPr lang="en-GB" sz="900" b="1" dirty="0">
                          <a:solidFill>
                            <a:srgbClr val="1F2933"/>
                          </a:solidFill>
                          <a:latin typeface="Segoe UI"/>
                        </a:rPr>
                        <a:t>Type</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Thin client · Desktop …</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Thin client · Desktop …</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Thin client · Desktop …</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Thin client · Desktop …</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Thin client · Desktop …</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38328">
                <a:tc>
                  <a:txBody>
                    <a:bodyPr/>
                    <a:lstStyle/>
                    <a:p>
                      <a:pPr algn="l"/>
                      <a:r>
                        <a:rPr lang="en-GB" sz="900" b="1" dirty="0">
                          <a:solidFill>
                            <a:srgbClr val="1F2933"/>
                          </a:solidFill>
                          <a:latin typeface="Segoe UI"/>
                        </a:rPr>
                        <a:t>Operating systems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Dell ThinOS, Windows I…</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Vendor Linux, Windows …</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Vendor Linux, Windows …</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Vendor Linux, Windows …</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IGEL OS, Windows IoT E…</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38328">
                <a:tc>
                  <a:txBody>
                    <a:bodyPr/>
                    <a:lstStyle/>
                    <a:p>
                      <a:pPr algn="l"/>
                      <a:r>
                        <a:rPr lang="en-GB" sz="900" b="1" dirty="0">
                          <a:solidFill>
                            <a:srgbClr val="1F2933"/>
                          </a:solidFill>
                          <a:latin typeface="Segoe UI"/>
                        </a:rPr>
                        <a:t>Processor</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Intel Processor N150 (…</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AMD Ryzen Embedded R23…</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Intel N97 Quad-Core up…</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Intel N100 Quad Core u…</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AMD Ryzen 3 / 5 8000 o…</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38328">
                <a:tc>
                  <a:txBody>
                    <a:bodyPr/>
                    <a:lstStyle/>
                    <a:p>
                      <a:pPr algn="l"/>
                      <a:r>
                        <a:rPr lang="en-GB" sz="900" b="1" dirty="0">
                          <a:solidFill>
                            <a:srgbClr val="1F2933"/>
                          </a:solidFill>
                          <a:latin typeface="Segoe UI"/>
                        </a:rPr>
                        <a:t>Memory</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8 - 16 GB DDR5 SO-DIMM…</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4 - 32 GB DDR4 SODIMM …</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8 - 16 GB</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8 - 16 GB</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64 GB DDR5-5200 SO-DIM…</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38328">
                <a:tc>
                  <a:txBody>
                    <a:bodyPr/>
                    <a:lstStyle/>
                    <a:p>
                      <a:pPr algn="l"/>
                      <a:r>
                        <a:rPr lang="en-GB" sz="900" b="1" dirty="0">
                          <a:solidFill>
                            <a:srgbClr val="1F2933"/>
                          </a:solidFill>
                          <a:latin typeface="Segoe UI"/>
                        </a:rPr>
                        <a:t>Displays / max resolut…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5 / 3840x2160@60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3 / 3840x2160@60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3 / 4096x2160@60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3 / 4096x2160@60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4 / 4096x2160@60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38328">
                <a:tc>
                  <a:txBody>
                    <a:bodyPr/>
                    <a:lstStyle/>
                    <a:p>
                      <a:pPr algn="l"/>
                      <a:r>
                        <a:rPr lang="en-GB" sz="900" b="1" dirty="0">
                          <a:solidFill>
                            <a:srgbClr val="1F2933"/>
                          </a:solidFill>
                          <a:latin typeface="Segoe UI"/>
                        </a:rPr>
                        <a:t>Video outputs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2 x DisplayPort, 1 x U…</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3 x DisplayPort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3 x DisplayPort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2 x HDMI, 1 x USB-C (D…</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1 x DisplayPort, 1 x H…</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38328">
                <a:tc>
                  <a:txBody>
                    <a:bodyPr/>
                    <a:lstStyle/>
                    <a:p>
                      <a:pPr algn="l"/>
                      <a:r>
                        <a:rPr lang="en-GB" sz="900" b="1" dirty="0">
                          <a:solidFill>
                            <a:srgbClr val="1F2933"/>
                          </a:solidFill>
                          <a:latin typeface="Segoe UI"/>
                        </a:rPr>
                        <a:t>USB</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3 x USB 2.0, 1 x USB 3…</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2 x USB 2.0, 4 x USB 3…</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4 x USB 2.0, 2 x USB 3…</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2 x USB 2.0, 2 x USB 3…</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3 x USB 2.0, 3 x USB 3…</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38328">
                <a:tc>
                  <a:txBody>
                    <a:bodyPr/>
                    <a:lstStyle/>
                    <a:p>
                      <a:pPr algn="l"/>
                      <a:r>
                        <a:rPr lang="en-GB" sz="900" b="1" dirty="0">
                          <a:solidFill>
                            <a:srgbClr val="1F2933"/>
                          </a:solidFill>
                          <a:latin typeface="Segoe UI"/>
                        </a:rPr>
                        <a:t>Network</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1 GbE, Wi-Fi 7</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1 GbE, Wi-Fi 6</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1 GbE, Wi-Fi 6E</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1 GbE, Wi-Fi 6</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1 GbE, Wi-Fi 7</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38328">
                <a:tc>
                  <a:txBody>
                    <a:bodyPr/>
                    <a:lstStyle/>
                    <a:p>
                      <a:pPr algn="l"/>
                      <a:r>
                        <a:rPr lang="en-GB" sz="900" b="1" dirty="0">
                          <a:solidFill>
                            <a:srgbClr val="1F2933"/>
                          </a:solidFill>
                          <a:latin typeface="Segoe UI"/>
                        </a:rPr>
                        <a:t>VDI platforms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Citrix, Omnissa Horizo…</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Citrix, Omnissa Horizo…</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Citrix, Omnissa Horizo…</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Citrix, Omnissa Horizo…</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Citrix, Omnissa Horizo…</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38328">
                <a:tc>
                  <a:txBody>
                    <a:bodyPr/>
                    <a:lstStyle/>
                    <a:p>
                      <a:pPr algn="l"/>
                      <a:r>
                        <a:rPr lang="en-GB" sz="900" b="1" dirty="0">
                          <a:solidFill>
                            <a:srgbClr val="1F2933"/>
                          </a:solidFill>
                          <a:latin typeface="Segoe UI"/>
                        </a:rPr>
                        <a:t>Optimised UC</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Microsoft Teams, Zoom,…</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Microsoft Teams, Zoom,…</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Microsoft Teams, Zoom,…</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Microsoft Teams, Zoom,…</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Microsoft Teams, Zoom,…</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38328">
                <a:tc>
                  <a:txBody>
                    <a:bodyPr/>
                    <a:lstStyle/>
                    <a:p>
                      <a:pPr algn="l"/>
                      <a:r>
                        <a:rPr lang="en-GB" sz="900" b="1" dirty="0">
                          <a:solidFill>
                            <a:srgbClr val="1F2933"/>
                          </a:solidFill>
                          <a:latin typeface="Segoe UI"/>
                        </a:rPr>
                        <a:t>Management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Wyse Management Suite</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HP Wolf Cloud Endpoint…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ThinMan</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10ZiG Manager</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IGEL management (IGEL …</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0"/>
            <a:ext cx="12191695" cy="73152"/>
          </a:xfrm>
          <a:prstGeom prst="rect">
            <a:avLst/>
          </a:prstGeom>
          <a:solidFill>
            <a:srgbClr val="0076CE"/>
          </a:solidFill>
          <a:ln>
            <a:noFill/>
          </a:ln>
        </p:spPr>
        <p:txBody>
          <a:bodyPr/>
          <a:lstStyle/>
          <a:p>
            <a:endParaRPr lang="en-GB"/>
          </a:p>
        </p:txBody>
      </p:sp>
      <p:sp>
        <p:nvSpPr>
          <p:cNvPr id="3" name="Text 3"/>
          <p:cNvSpPr txBox="1"/>
          <p:nvPr/>
        </p:nvSpPr>
        <p:spPr>
          <a:xfrm>
            <a:off x="502920" y="347472"/>
            <a:ext cx="11155680" cy="548640"/>
          </a:xfrm>
          <a:prstGeom prst="rect">
            <a:avLst/>
          </a:prstGeom>
          <a:noFill/>
        </p:spPr>
        <p:txBody>
          <a:bodyPr wrap="square" anchor="t" lIns="0" tIns="0" rIns="0" bIns="0">
            <a:normAutofit/>
          </a:bodyPr>
          <a:lstStyle/>
          <a:p>
            <a:pPr algn="l">
              <a:buNone/>
            </a:pPr>
            <a:r>
              <a:rPr lang="en-GB" sz="2600" b="1" dirty="0">
                <a:solidFill>
                  <a:srgbClr val="1F3B57"/>
                </a:solidFill>
                <a:latin typeface="Segoe UI"/>
              </a:rPr>
              <a:t>Assumptions</a:t>
            </a:r>
          </a:p>
        </p:txBody>
      </p:sp>
      <p:sp>
        <p:nvSpPr>
          <p:cNvPr id="4" name="Text 4"/>
          <p:cNvSpPr txBox="1"/>
          <p:nvPr/>
        </p:nvSpPr>
        <p:spPr>
          <a:xfrm>
            <a:off x="502920" y="914400"/>
            <a:ext cx="11155680" cy="320040"/>
          </a:xfrm>
          <a:prstGeom prst="rect">
            <a:avLst/>
          </a:prstGeom>
          <a:noFill/>
        </p:spPr>
        <p:txBody>
          <a:bodyPr wrap="square" anchor="t" lIns="0" tIns="0" rIns="0" bIns="0">
            <a:normAutofit/>
          </a:bodyPr>
          <a:lstStyle/>
          <a:p>
            <a:pPr algn="l">
              <a:buNone/>
            </a:pPr>
            <a:r>
              <a:rPr lang="en-GB" sz="1250" dirty="0">
                <a:solidFill>
                  <a:srgbClr val="6B7A88"/>
                </a:solidFill>
                <a:latin typeface="Segoe UI"/>
              </a:rPr>
              <a:t>Read these before you quote</a:t>
            </a:r>
          </a:p>
        </p:txBody>
      </p:sp>
      <p:sp>
        <p:nvSpPr>
          <p:cNvPr id="5" name="Text 5"/>
          <p:cNvSpPr txBox="1"/>
          <p:nvPr/>
        </p:nvSpPr>
        <p:spPr>
          <a:xfrm>
            <a:off x="502920" y="6446520"/>
            <a:ext cx="9144000" cy="256032"/>
          </a:xfrm>
          <a:prstGeom prst="rect">
            <a:avLst/>
          </a:prstGeom>
          <a:noFill/>
        </p:spPr>
        <p:txBody>
          <a:bodyPr wrap="square" anchor="t" lIns="0" tIns="0" rIns="0" bIns="0">
            <a:normAutofit/>
          </a:bodyPr>
          <a:lstStyle/>
          <a:p>
            <a:pPr algn="l">
              <a:buNone/>
            </a:pPr>
            <a:r>
              <a:rPr lang="en-GB" sz="900" dirty="0">
                <a:solidFill>
                  <a:srgbClr val="A3AEB8"/>
                </a:solidFill>
                <a:latin typeface="Segoe UI"/>
              </a:rPr>
              <a:t>Head office VDI endpoint refresh · Niyya Software</a:t>
            </a:r>
          </a:p>
        </p:txBody>
      </p:sp>
      <p:sp>
        <p:nvSpPr>
          <p:cNvPr id="6" name="Text 6"/>
          <p:cNvSpPr txBox="1"/>
          <p:nvPr/>
        </p:nvSpPr>
        <p:spPr>
          <a:xfrm>
            <a:off x="11064240" y="6446520"/>
            <a:ext cx="640080" cy="256032"/>
          </a:xfrm>
          <a:prstGeom prst="rect">
            <a:avLst/>
          </a:prstGeom>
          <a:noFill/>
        </p:spPr>
        <p:txBody>
          <a:bodyPr wrap="square" anchor="t" lIns="0" tIns="0" rIns="0" bIns="0">
            <a:normAutofit/>
          </a:bodyPr>
          <a:lstStyle/>
          <a:p>
            <a:pPr algn="r">
              <a:buNone/>
            </a:pPr>
            <a:r>
              <a:rPr lang="en-GB" sz="900" dirty="0">
                <a:solidFill>
                  <a:srgbClr val="A3AEB8"/>
                </a:solidFill>
                <a:latin typeface="Segoe UI"/>
              </a:rPr>
              <a:t>17</a:t>
            </a:r>
          </a:p>
        </p:txBody>
      </p:sp>
      <p:sp>
        <p:nvSpPr>
          <p:cNvPr id="7" name="Text 7"/>
          <p:cNvSpPr txBox="1"/>
          <p:nvPr/>
        </p:nvSpPr>
        <p:spPr>
          <a:xfrm>
            <a:off x="502920" y="1463040"/>
            <a:ext cx="11155680" cy="4572000"/>
          </a:xfrm>
          <a:prstGeom prst="rect">
            <a:avLst/>
          </a:prstGeom>
          <a:noFill/>
        </p:spPr>
        <p:txBody>
          <a:bodyPr wrap="square" anchor="t" lIns="0" tIns="0" rIns="0" bIns="0">
            <a:normAutofit/>
          </a:bodyPr>
          <a:lstStyle/>
          <a:p>
            <a:pPr marL="228600" indent="-228600" algn="l">
              <a:spcBef>
                <a:spcPts val="1000"/>
              </a:spcBef>
              <a:buFont typeface="Arial"/>
              <a:buChar char="•"/>
            </a:pPr>
            <a:r>
              <a:rPr lang="en-GB" sz="1350" dirty="0">
                <a:solidFill>
                  <a:srgbClr val="1F2933"/>
                </a:solidFill>
                <a:latin typeface="Segoe UI"/>
              </a:rPr>
              <a:t>Specifications were read from each OEM's own website; options vary by region and change with OS and firmware releases.</a:t>
            </a:r>
          </a:p>
          <a:p>
            <a:pPr marL="228600" indent="-228600" algn="l">
              <a:spcBef>
                <a:spcPts val="1000"/>
              </a:spcBef>
              <a:buFont typeface="Arial"/>
              <a:buChar char="•"/>
            </a:pPr>
            <a:r>
              <a:rPr lang="en-GB" sz="1350" dirty="0">
                <a:solidFill>
                  <a:srgbClr val="1F2933"/>
                </a:solidFill>
                <a:latin typeface="Segoe UI"/>
              </a:rPr>
              <a:t>A value an OEM does not publish is shown as "to confirm" and scored low - it is never assumed to be supported.</a:t>
            </a:r>
          </a:p>
          <a:p>
            <a:pPr marL="228600" indent="-228600" algn="l">
              <a:spcBef>
                <a:spcPts val="1000"/>
              </a:spcBef>
              <a:buFont typeface="Arial"/>
              <a:buChar char="•"/>
            </a:pPr>
            <a:r>
              <a:rPr lang="en-GB" sz="1350" dirty="0">
                <a:solidFill>
                  <a:srgbClr val="1F2933"/>
                </a:solidFill>
                <a:latin typeface="Segoe UI"/>
              </a:rPr>
              <a:t>Platform or Teams support marked "via OS" is what the operating system's vendor lists; "inferred" means Windows IoT Enterprise runs the Windows client and the OEM does not state it itself.</a:t>
            </a:r>
          </a:p>
          <a:p>
            <a:pPr marL="228600" indent="-228600" algn="l">
              <a:spcBef>
                <a:spcPts val="1000"/>
              </a:spcBef>
              <a:buFont typeface="Arial"/>
              <a:buChar char="•"/>
            </a:pPr>
            <a:r>
              <a:rPr lang="en-GB" sz="1350" dirty="0">
                <a:solidFill>
                  <a:srgbClr val="1F2933"/>
                </a:solidFill>
                <a:latin typeface="Segoe UI"/>
              </a:rPr>
              <a:t>The per-seat CPU and memory baseline and the bandwidth figures are planning rules of thumb, not OEM figures - validate them in a pilot.</a:t>
            </a:r>
          </a:p>
          <a:p>
            <a:pPr marL="228600" indent="-228600" algn="l">
              <a:spcBef>
                <a:spcPts val="1000"/>
              </a:spcBef>
              <a:buFont typeface="Arial"/>
              <a:buChar char="•"/>
            </a:pPr>
            <a:r>
              <a:rPr lang="en-GB" sz="1350" dirty="0">
                <a:solidFill>
                  <a:srgbClr val="1F2933"/>
                </a:solidFill>
                <a:latin typeface="Segoe UI"/>
              </a:rPr>
              <a:t>USB and printer redirection, and optimised Teams, Zoom or Webex, also depend on the VDI platform version and its policies.</a:t>
            </a:r>
          </a:p>
          <a:p>
            <a:pPr marL="228600" indent="-228600" algn="l">
              <a:spcBef>
                <a:spcPts val="1000"/>
              </a:spcBef>
              <a:buFont typeface="Arial"/>
              <a:buChar char="•"/>
            </a:pPr>
            <a:r>
              <a:rPr lang="en-GB" sz="1350" dirty="0">
                <a:solidFill>
                  <a:srgbClr val="1F2933"/>
                </a:solidFill>
                <a:latin typeface="Segoe UI"/>
              </a:rPr>
              <a:t>Licences for the VDI platform, Microsoft 365 and the endpoint operating system are outside the scope of this selection.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0"/>
            <a:ext cx="12191695" cy="73152"/>
          </a:xfrm>
          <a:prstGeom prst="rect">
            <a:avLst/>
          </a:prstGeom>
          <a:solidFill>
            <a:srgbClr val="0076CE"/>
          </a:solidFill>
          <a:ln>
            <a:noFill/>
          </a:ln>
        </p:spPr>
        <p:txBody>
          <a:bodyPr/>
          <a:lstStyle/>
          <a:p>
            <a:endParaRPr lang="en-GB"/>
          </a:p>
        </p:txBody>
      </p:sp>
      <p:sp>
        <p:nvSpPr>
          <p:cNvPr id="3" name="Text 3"/>
          <p:cNvSpPr txBox="1"/>
          <p:nvPr/>
        </p:nvSpPr>
        <p:spPr>
          <a:xfrm>
            <a:off x="502920" y="347472"/>
            <a:ext cx="11155680" cy="548640"/>
          </a:xfrm>
          <a:prstGeom prst="rect">
            <a:avLst/>
          </a:prstGeom>
          <a:noFill/>
        </p:spPr>
        <p:txBody>
          <a:bodyPr wrap="square" anchor="t" lIns="0" tIns="0" rIns="0" bIns="0">
            <a:normAutofit/>
          </a:bodyPr>
          <a:lstStyle/>
          <a:p>
            <a:pPr algn="l">
              <a:buNone/>
            </a:pPr>
            <a:r>
              <a:rPr lang="en-GB" sz="2600" b="1" dirty="0">
                <a:solidFill>
                  <a:srgbClr val="1F3B57"/>
                </a:solidFill>
                <a:latin typeface="Segoe UI"/>
              </a:rPr>
              <a:t>Official sources</a:t>
            </a:r>
          </a:p>
        </p:txBody>
      </p:sp>
      <p:sp>
        <p:nvSpPr>
          <p:cNvPr id="4" name="Text 4"/>
          <p:cNvSpPr txBox="1"/>
          <p:nvPr/>
        </p:nvSpPr>
        <p:spPr>
          <a:xfrm>
            <a:off x="502920" y="914400"/>
            <a:ext cx="11155680" cy="320040"/>
          </a:xfrm>
          <a:prstGeom prst="rect">
            <a:avLst/>
          </a:prstGeom>
          <a:noFill/>
        </p:spPr>
        <p:txBody>
          <a:bodyPr wrap="square" anchor="t" lIns="0" tIns="0" rIns="0" bIns="0">
            <a:normAutofit/>
          </a:bodyPr>
          <a:lstStyle/>
          <a:p>
            <a:pPr algn="l">
              <a:buNone/>
            </a:pPr>
            <a:r>
              <a:rPr lang="en-GB" sz="1250" dirty="0">
                <a:solidFill>
                  <a:srgbClr val="6B7A88"/>
                </a:solidFill>
                <a:latin typeface="Segoe UI"/>
              </a:rPr>
              <a:t>Every specification links back to the OEM's own website</a:t>
            </a:r>
          </a:p>
        </p:txBody>
      </p:sp>
      <p:sp>
        <p:nvSpPr>
          <p:cNvPr id="5" name="Text 5"/>
          <p:cNvSpPr txBox="1"/>
          <p:nvPr/>
        </p:nvSpPr>
        <p:spPr>
          <a:xfrm>
            <a:off x="502920" y="6446520"/>
            <a:ext cx="9144000" cy="256032"/>
          </a:xfrm>
          <a:prstGeom prst="rect">
            <a:avLst/>
          </a:prstGeom>
          <a:noFill/>
        </p:spPr>
        <p:txBody>
          <a:bodyPr wrap="square" anchor="t" lIns="0" tIns="0" rIns="0" bIns="0">
            <a:normAutofit/>
          </a:bodyPr>
          <a:lstStyle/>
          <a:p>
            <a:pPr algn="l">
              <a:buNone/>
            </a:pPr>
            <a:r>
              <a:rPr lang="en-GB" sz="900" dirty="0">
                <a:solidFill>
                  <a:srgbClr val="A3AEB8"/>
                </a:solidFill>
                <a:latin typeface="Segoe UI"/>
              </a:rPr>
              <a:t>Head office VDI endpoint refresh · Niyya Software</a:t>
            </a:r>
          </a:p>
        </p:txBody>
      </p:sp>
      <p:sp>
        <p:nvSpPr>
          <p:cNvPr id="6" name="Text 6"/>
          <p:cNvSpPr txBox="1"/>
          <p:nvPr/>
        </p:nvSpPr>
        <p:spPr>
          <a:xfrm>
            <a:off x="11064240" y="6446520"/>
            <a:ext cx="640080" cy="256032"/>
          </a:xfrm>
          <a:prstGeom prst="rect">
            <a:avLst/>
          </a:prstGeom>
          <a:noFill/>
        </p:spPr>
        <p:txBody>
          <a:bodyPr wrap="square" anchor="t" lIns="0" tIns="0" rIns="0" bIns="0">
            <a:normAutofit/>
          </a:bodyPr>
          <a:lstStyle/>
          <a:p>
            <a:pPr algn="r">
              <a:buNone/>
            </a:pPr>
            <a:r>
              <a:rPr lang="en-GB" sz="900" dirty="0">
                <a:solidFill>
                  <a:srgbClr val="A3AEB8"/>
                </a:solidFill>
                <a:latin typeface="Segoe UI"/>
              </a:rPr>
              <a:t>18</a:t>
            </a:r>
          </a:p>
        </p:txBody>
      </p:sp>
      <p:graphicFrame>
        <p:nvGraphicFramePr>
          <p:cNvPr id="7" name="Table 7"/>
          <p:cNvGraphicFramePr>
            <a:graphicFrameLocks noGrp="1"/>
          </p:cNvGraphicFramePr>
          <p:nvPr/>
        </p:nvGraphicFramePr>
        <p:xfrm>
          <a:off x="502920" y="1371600"/>
          <a:ext cx="11155680" cy="4279392"/>
        </p:xfrm>
        <a:graphic>
          <a:graphicData uri="http://schemas.openxmlformats.org/drawingml/2006/table">
            <a:tbl>
              <a:tblPr firstRow="1" bandRow="1"/>
              <a:tblGrid>
                <a:gridCol w="2560320"/>
                <a:gridCol w="5120640"/>
                <a:gridCol w="3474720"/>
              </a:tblGrid>
              <a:tr h="329184">
                <a:tc>
                  <a:txBody>
                    <a:bodyPr/>
                    <a:lstStyle/>
                    <a:p>
                      <a:pPr algn="l"/>
                      <a:r>
                        <a:rPr lang="en-GB" sz="900" b="1" dirty="0">
                          <a:solidFill>
                            <a:srgbClr val="FFFFFF"/>
                          </a:solidFill>
                          <a:latin typeface="Segoe UI"/>
                        </a:rPr>
                        <a:t>Model</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900" b="1" dirty="0">
                          <a:solidFill>
                            <a:srgbClr val="FFFFFF"/>
                          </a:solidFill>
                          <a:latin typeface="Segoe UI"/>
                        </a:rPr>
                        <a:t>Official product page</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900" b="1" dirty="0">
                          <a:solidFill>
                            <a:srgbClr val="FFFFFF"/>
                          </a:solidFill>
                          <a:latin typeface="Segoe UI"/>
                        </a:rPr>
                        <a:t>Datasheet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r>
              <a:tr h="329184">
                <a:tc>
                  <a:txBody>
                    <a:bodyPr/>
                    <a:lstStyle/>
                    <a:p>
                      <a:pPr algn="l"/>
                      <a:r>
                        <a:rPr lang="en-GB" sz="900" b="1" dirty="0">
                          <a:solidFill>
                            <a:srgbClr val="1F2933"/>
                          </a:solidFill>
                          <a:latin typeface="Segoe UI"/>
                        </a:rPr>
                        <a:t>Dell Pro Micro Thin Client (Q9M1260)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https://www.dell.com/en-us/shop/wyse-endpoints-and-software/dell-pro-micro-thin…</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https://www.delltechnologies.com/asset/en-us/products/thin-…</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29184">
                <a:tc>
                  <a:txBody>
                    <a:bodyPr/>
                    <a:lstStyle/>
                    <a:p>
                      <a:pPr algn="l"/>
                      <a:r>
                        <a:rPr lang="en-GB" sz="900" b="1" dirty="0">
                          <a:solidFill>
                            <a:srgbClr val="1F2933"/>
                          </a:solidFill>
                          <a:latin typeface="Segoe UI"/>
                        </a:rPr>
                        <a:t>HP Elite t655 Thin Client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https://h20195.www2.hp.com/v2/GetDocument.aspx?docname=c08327446</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https://h20195.www2.hp.com/v2/GetDocument.aspx?docname=c086…</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29184">
                <a:tc>
                  <a:txBody>
                    <a:bodyPr/>
                    <a:lstStyle/>
                    <a:p>
                      <a:pPr algn="l"/>
                      <a:r>
                        <a:rPr lang="en-GB" sz="900" b="1" dirty="0">
                          <a:solidFill>
                            <a:srgbClr val="1F2933"/>
                          </a:solidFill>
                          <a:latin typeface="Segoe UI"/>
                        </a:rPr>
                        <a:t>Praim Meridian (M9354 / M9311 / M9321)</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https://www.praim.com/en/solutions/thinclient/meridian/</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https://www.praim.com/wp-content/uploads/2025/04/Meridian-d…</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29184">
                <a:tc>
                  <a:txBody>
                    <a:bodyPr/>
                    <a:lstStyle/>
                    <a:p>
                      <a:pPr algn="l"/>
                      <a:r>
                        <a:rPr lang="en-GB" sz="900" b="1" dirty="0">
                          <a:solidFill>
                            <a:srgbClr val="1F2933"/>
                          </a:solidFill>
                          <a:latin typeface="Segoe UI"/>
                        </a:rPr>
                        <a:t>10ZiG 7300q Series (7372q / 7311q)</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https://www.10zig.com/product/solutions/thin-clients/7300q-series/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https://www.10zig.com/wp-content/uploads/2026/08/7300q-Seri…</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29184">
                <a:tc>
                  <a:txBody>
                    <a:bodyPr/>
                    <a:lstStyle/>
                    <a:p>
                      <a:pPr algn="l"/>
                      <a:r>
                        <a:rPr lang="en-GB" sz="900" b="1" dirty="0">
                          <a:solidFill>
                            <a:srgbClr val="1F2933"/>
                          </a:solidFill>
                          <a:latin typeface="Segoe UI"/>
                        </a:rPr>
                        <a:t>Lenovo ThinkCentre M75q Gen 5</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https://psref.lenovo.com/Product/ThinkCentre/ThinkCentre_M75q_Gen_5</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https://psref.lenovo.com/syspool/Sys/PDF/ThinkCentre/ThinkC…</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29184">
                <a:tc>
                  <a:txBody>
                    <a:bodyPr/>
                    <a:lstStyle/>
                    <a:p>
                      <a:pPr algn="l"/>
                      <a:r>
                        <a:rPr lang="en-GB" sz="900" b="1" dirty="0">
                          <a:solidFill>
                            <a:srgbClr val="1F2933"/>
                          </a:solidFill>
                          <a:latin typeface="Segoe UI"/>
                        </a:rPr>
                        <a:t>LG CQ601 (CQ601N / CQ601I / CQ601W)</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https://www.lg.com/global/business/monitors-pcs/thin-clients/desktop-thin-clien…</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https://media.us.lg.com/m/477f7ca62f07dbc6/original/CQ601W-…</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29184">
                <a:tc>
                  <a:txBody>
                    <a:bodyPr/>
                    <a:lstStyle/>
                    <a:p>
                      <a:pPr algn="l"/>
                      <a:r>
                        <a:rPr lang="en-GB" sz="900" b="1" dirty="0">
                          <a:solidFill>
                            <a:srgbClr val="1F2933"/>
                          </a:solidFill>
                          <a:latin typeface="Segoe UI"/>
                        </a:rPr>
                        <a:t>Centerm D650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https://www.centermclient.com/uploads/Centerm-D650-datasheet.pdf</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https://www.centermclient.com/uploads/Centerm-D650-datashee…</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29184">
                <a:tc>
                  <a:txBody>
                    <a:bodyPr/>
                    <a:lstStyle/>
                    <a:p>
                      <a:pPr algn="l"/>
                      <a:r>
                        <a:rPr lang="en-GB" sz="900" b="1" dirty="0">
                          <a:solidFill>
                            <a:srgbClr val="1F2933"/>
                          </a:solidFill>
                          <a:latin typeface="Segoe UI"/>
                        </a:rPr>
                        <a:t>ZeeTim ZeeTerm ZTX6002</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https://zeetim.com/products/thin-client-zeeterm</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29184">
                <a:tc>
                  <a:txBody>
                    <a:bodyPr/>
                    <a:lstStyle/>
                    <a:p>
                      <a:pPr algn="l"/>
                      <a:r>
                        <a:rPr lang="en-GB" sz="900" b="1" dirty="0">
                          <a:solidFill>
                            <a:srgbClr val="1F2933"/>
                          </a:solidFill>
                          <a:latin typeface="Segoe UI"/>
                        </a:rPr>
                        <a:t>NComputing EX500S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https://www.ncomputing.com/documentation/datasheet/ex500w-datasheet/249046</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https://ncomputing.box.com/shared/static/f4xx38z27g20z40f6b…</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29184">
                <a:tc>
                  <a:txBody>
                    <a:bodyPr/>
                    <a:lstStyle/>
                    <a:p>
                      <a:pPr algn="l"/>
                      <a:r>
                        <a:rPr lang="en-GB" sz="900" b="1" dirty="0">
                          <a:solidFill>
                            <a:srgbClr val="1F2933"/>
                          </a:solidFill>
                          <a:latin typeface="Segoe UI"/>
                        </a:rPr>
                        <a:t>Rangee Thin Client RT-603</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https://rangee.com/en/rangee-thin-client-rt-603/</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https://rangee.com/wp-content/uploads/2026/02/Rangee_Datash…</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29184">
                <a:tc>
                  <a:txBody>
                    <a:bodyPr/>
                    <a:lstStyle/>
                    <a:p>
                      <a:pPr algn="l"/>
                      <a:r>
                        <a:rPr lang="en-GB" sz="900" b="1" dirty="0">
                          <a:solidFill>
                            <a:srgbClr val="1F2933"/>
                          </a:solidFill>
                          <a:latin typeface="Segoe UI"/>
                        </a:rPr>
                        <a:t>ClearCube CD8810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https://clearcube.com/products/thin-clients/cd8810/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https://images.clearcube.com/wp-content/uploads/2026/03/041…</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29184">
                <a:tc>
                  <a:txBody>
                    <a:bodyPr/>
                    <a:lstStyle/>
                    <a:p>
                      <a:pPr algn="l"/>
                      <a:r>
                        <a:rPr lang="en-GB" sz="900" b="1" dirty="0">
                          <a:solidFill>
                            <a:srgbClr val="1F2933"/>
                          </a:solidFill>
                          <a:latin typeface="Segoe UI"/>
                        </a:rPr>
                        <a:t>Atrust t175W</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https://www.atrustcorp.com/products/t175w/</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https://www.atrustcorp.com/wp-content/uploads/2022/04/t175W…</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0"/>
            <a:ext cx="12191695" cy="73152"/>
          </a:xfrm>
          <a:prstGeom prst="rect">
            <a:avLst/>
          </a:prstGeom>
          <a:solidFill>
            <a:srgbClr val="0076CE"/>
          </a:solidFill>
          <a:ln>
            <a:noFill/>
          </a:ln>
        </p:spPr>
        <p:txBody>
          <a:bodyPr/>
          <a:lstStyle/>
          <a:p>
            <a:endParaRPr lang="en-GB"/>
          </a:p>
        </p:txBody>
      </p:sp>
      <p:sp>
        <p:nvSpPr>
          <p:cNvPr id="3" name="Text 3"/>
          <p:cNvSpPr txBox="1"/>
          <p:nvPr/>
        </p:nvSpPr>
        <p:spPr>
          <a:xfrm>
            <a:off x="502920" y="347472"/>
            <a:ext cx="11155680" cy="548640"/>
          </a:xfrm>
          <a:prstGeom prst="rect">
            <a:avLst/>
          </a:prstGeom>
          <a:noFill/>
        </p:spPr>
        <p:txBody>
          <a:bodyPr wrap="square" anchor="t" lIns="0" tIns="0" rIns="0" bIns="0">
            <a:normAutofit/>
          </a:bodyPr>
          <a:lstStyle/>
          <a:p>
            <a:pPr algn="l">
              <a:buNone/>
            </a:pPr>
            <a:r>
              <a:rPr lang="en-GB" sz="2600" b="1" dirty="0">
                <a:solidFill>
                  <a:srgbClr val="1F3B57"/>
                </a:solidFill>
                <a:latin typeface="Segoe UI"/>
              </a:rPr>
              <a:t>Official sources (cont.)</a:t>
            </a:r>
          </a:p>
        </p:txBody>
      </p:sp>
      <p:sp>
        <p:nvSpPr>
          <p:cNvPr id="4" name="Text 4"/>
          <p:cNvSpPr txBox="1"/>
          <p:nvPr/>
        </p:nvSpPr>
        <p:spPr>
          <a:xfrm>
            <a:off x="502920" y="914400"/>
            <a:ext cx="11155680" cy="320040"/>
          </a:xfrm>
          <a:prstGeom prst="rect">
            <a:avLst/>
          </a:prstGeom>
          <a:noFill/>
        </p:spPr>
        <p:txBody>
          <a:bodyPr wrap="square" anchor="t" lIns="0" tIns="0" rIns="0" bIns="0">
            <a:normAutofit/>
          </a:bodyPr>
          <a:lstStyle/>
          <a:p>
            <a:pPr algn="l">
              <a:buNone/>
            </a:pPr>
            <a:r>
              <a:rPr lang="en-GB" sz="1250" dirty="0">
                <a:solidFill>
                  <a:srgbClr val="6B7A88"/>
                </a:solidFill>
                <a:latin typeface="Segoe UI"/>
              </a:rPr>
              <a:t>Every specification links back to the OEM's own website</a:t>
            </a:r>
          </a:p>
        </p:txBody>
      </p:sp>
      <p:sp>
        <p:nvSpPr>
          <p:cNvPr id="5" name="Text 5"/>
          <p:cNvSpPr txBox="1"/>
          <p:nvPr/>
        </p:nvSpPr>
        <p:spPr>
          <a:xfrm>
            <a:off x="502920" y="6446520"/>
            <a:ext cx="9144000" cy="256032"/>
          </a:xfrm>
          <a:prstGeom prst="rect">
            <a:avLst/>
          </a:prstGeom>
          <a:noFill/>
        </p:spPr>
        <p:txBody>
          <a:bodyPr wrap="square" anchor="t" lIns="0" tIns="0" rIns="0" bIns="0">
            <a:normAutofit/>
          </a:bodyPr>
          <a:lstStyle/>
          <a:p>
            <a:pPr algn="l">
              <a:buNone/>
            </a:pPr>
            <a:r>
              <a:rPr lang="en-GB" sz="900" dirty="0">
                <a:solidFill>
                  <a:srgbClr val="A3AEB8"/>
                </a:solidFill>
                <a:latin typeface="Segoe UI"/>
              </a:rPr>
              <a:t>Head office VDI endpoint refresh · Niyya Software</a:t>
            </a:r>
          </a:p>
        </p:txBody>
      </p:sp>
      <p:sp>
        <p:nvSpPr>
          <p:cNvPr id="6" name="Text 6"/>
          <p:cNvSpPr txBox="1"/>
          <p:nvPr/>
        </p:nvSpPr>
        <p:spPr>
          <a:xfrm>
            <a:off x="11064240" y="6446520"/>
            <a:ext cx="640080" cy="256032"/>
          </a:xfrm>
          <a:prstGeom prst="rect">
            <a:avLst/>
          </a:prstGeom>
          <a:noFill/>
        </p:spPr>
        <p:txBody>
          <a:bodyPr wrap="square" anchor="t" lIns="0" tIns="0" rIns="0" bIns="0">
            <a:normAutofit/>
          </a:bodyPr>
          <a:lstStyle/>
          <a:p>
            <a:pPr algn="r">
              <a:buNone/>
            </a:pPr>
            <a:r>
              <a:rPr lang="en-GB" sz="900" dirty="0">
                <a:solidFill>
                  <a:srgbClr val="A3AEB8"/>
                </a:solidFill>
                <a:latin typeface="Segoe UI"/>
              </a:rPr>
              <a:t>19</a:t>
            </a:r>
          </a:p>
        </p:txBody>
      </p:sp>
      <p:graphicFrame>
        <p:nvGraphicFramePr>
          <p:cNvPr id="7" name="Table 7"/>
          <p:cNvGraphicFramePr>
            <a:graphicFrameLocks noGrp="1"/>
          </p:cNvGraphicFramePr>
          <p:nvPr/>
        </p:nvGraphicFramePr>
        <p:xfrm>
          <a:off x="502920" y="1371600"/>
          <a:ext cx="11155680" cy="4279392"/>
        </p:xfrm>
        <a:graphic>
          <a:graphicData uri="http://schemas.openxmlformats.org/drawingml/2006/table">
            <a:tbl>
              <a:tblPr firstRow="1" bandRow="1"/>
              <a:tblGrid>
                <a:gridCol w="2560320"/>
                <a:gridCol w="5120640"/>
                <a:gridCol w="3474720"/>
              </a:tblGrid>
              <a:tr h="329184">
                <a:tc>
                  <a:txBody>
                    <a:bodyPr/>
                    <a:lstStyle/>
                    <a:p>
                      <a:pPr algn="l"/>
                      <a:r>
                        <a:rPr lang="en-GB" sz="900" b="1" dirty="0">
                          <a:solidFill>
                            <a:srgbClr val="FFFFFF"/>
                          </a:solidFill>
                          <a:latin typeface="Segoe UI"/>
                        </a:rPr>
                        <a:t>Model</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900" b="1" dirty="0">
                          <a:solidFill>
                            <a:srgbClr val="FFFFFF"/>
                          </a:solidFill>
                          <a:latin typeface="Segoe UI"/>
                        </a:rPr>
                        <a:t>Official product page</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900" b="1" dirty="0">
                          <a:solidFill>
                            <a:srgbClr val="FFFFFF"/>
                          </a:solidFill>
                          <a:latin typeface="Segoe UI"/>
                        </a:rPr>
                        <a:t>Datasheet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r>
              <a:tr h="329184">
                <a:tc>
                  <a:txBody>
                    <a:bodyPr/>
                    <a:lstStyle/>
                    <a:p>
                      <a:pPr algn="l"/>
                      <a:r>
                        <a:rPr lang="en-GB" sz="900" b="1" dirty="0">
                          <a:solidFill>
                            <a:srgbClr val="1F2933"/>
                          </a:solidFill>
                          <a:latin typeface="Segoe UI"/>
                        </a:rPr>
                        <a:t>Chip PC iX PC Core Wifi</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https://chippc.com/product/ix-pc-mini-5100-wifi-thinx-os/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29184">
                <a:tc>
                  <a:txBody>
                    <a:bodyPr/>
                    <a:lstStyle/>
                    <a:p>
                      <a:pPr algn="l"/>
                      <a:r>
                        <a:rPr lang="en-GB" sz="900" b="1" dirty="0">
                          <a:solidFill>
                            <a:srgbClr val="1F2933"/>
                          </a:solidFill>
                          <a:latin typeface="Segoe UI"/>
                        </a:rPr>
                        <a:t>Leadtek EL4115 Ultra-Thin Client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https://www.leadtek.com/eng/products/virtual_DS(24)/EL4115_Ultra-Thin_Client(40…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29184">
                <a:tc>
                  <a:txBody>
                    <a:bodyPr/>
                    <a:lstStyle/>
                    <a:p>
                      <a:pPr algn="l"/>
                      <a:r>
                        <a:rPr lang="en-GB" sz="900" b="1" dirty="0">
                          <a:solidFill>
                            <a:srgbClr val="1F2933"/>
                          </a:solidFill>
                          <a:latin typeface="Segoe UI"/>
                        </a:rPr>
                        <a:t>Fujitsu ESPRIMO G6016-TC</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https://jp.fujitsu.com/platform/pc/product/specific_use/thinclient_model/g6016t…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29184">
                <a:tc>
                  <a:txBody>
                    <a:bodyPr/>
                    <a:lstStyle/>
                    <a:p>
                      <a:pPr algn="l"/>
                      <a:r>
                        <a:rPr lang="en-GB" sz="900" b="1" dirty="0">
                          <a:solidFill>
                            <a:srgbClr val="1F2933"/>
                          </a:solidFill>
                          <a:latin typeface="Segoe UI"/>
                        </a:rPr>
                        <a:t>Amulet Hotkey DX1500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https://www.amulethotkey.com/product/dx1500/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https://www.amulethotkey.com/wp-content/uploads/2026/02/DX1…</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29184">
                <a:tc>
                  <a:txBody>
                    <a:bodyPr/>
                    <a:lstStyle/>
                    <a:p>
                      <a:pPr algn="l"/>
                      <a:r>
                        <a:rPr lang="en-GB" sz="900" b="1" dirty="0">
                          <a:solidFill>
                            <a:srgbClr val="1F2933"/>
                          </a:solidFill>
                          <a:latin typeface="Segoe UI"/>
                        </a:rPr>
                        <a:t>OnLogic TM260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https://www.onlogic.com/store/tm260/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https://media.onlogic.com/248f8472-1b41-4a43-9f88-4aee598a9…</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29184">
                <a:tc>
                  <a:txBody>
                    <a:bodyPr/>
                    <a:lstStyle/>
                    <a:p>
                      <a:pPr algn="l"/>
                      <a:r>
                        <a:rPr lang="en-GB" sz="900" b="1" dirty="0">
                          <a:solidFill>
                            <a:srgbClr val="1F2933"/>
                          </a:solidFill>
                          <a:latin typeface="Segoe UI"/>
                        </a:rPr>
                        <a:t>Clientron G610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https://www.clientron.com/en/product.php?act=view&amp;id=79</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https://www.clientron.com/data/file/202607/1784518880441507…</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29184">
                <a:tc>
                  <a:txBody>
                    <a:bodyPr/>
                    <a:lstStyle/>
                    <a:p>
                      <a:pPr algn="l"/>
                      <a:r>
                        <a:rPr lang="en-GB" sz="900" b="1" dirty="0">
                          <a:solidFill>
                            <a:srgbClr val="1F2933"/>
                          </a:solidFill>
                          <a:latin typeface="Segoe UI"/>
                        </a:rPr>
                        <a:t>openthinclient ThinClient BLACK.QUADRO.…</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https://openthinclient.com/en/product-2/nvidia-quadro-2-thin-client/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29184">
                <a:tc>
                  <a:txBody>
                    <a:bodyPr/>
                    <a:lstStyle/>
                    <a:p>
                      <a:pPr algn="l"/>
                      <a:r>
                        <a:rPr lang="en-GB" sz="900" b="1" dirty="0">
                          <a:solidFill>
                            <a:srgbClr val="1F2933"/>
                          </a:solidFill>
                          <a:latin typeface="Segoe UI"/>
                        </a:rPr>
                        <a:t>Pepperl+Fuchs BTC22</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https://www.pepperl-fuchs.com/en/landingpage/explosion-protection/industrial-bo…</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https://files.pepperl-fuchs.com/webcat/navi/productInfo/doc…</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29184">
                <a:tc>
                  <a:txBody>
                    <a:bodyPr/>
                    <a:lstStyle/>
                    <a:p>
                      <a:pPr algn="l"/>
                      <a:r>
                        <a:rPr lang="en-GB" sz="900" b="1" dirty="0">
                          <a:solidFill>
                            <a:srgbClr val="1F2933"/>
                          </a:solidFill>
                          <a:latin typeface="Segoe UI"/>
                        </a:rPr>
                        <a:t>epatec Thin Client 13G</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https://www.epatec.de/shop/thin-client-13g-70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29184">
                <a:tc>
                  <a:txBody>
                    <a:bodyPr/>
                    <a:lstStyle/>
                    <a:p>
                      <a:pPr algn="l"/>
                      <a:r>
                        <a:rPr lang="en-GB" sz="900" b="1" dirty="0">
                          <a:solidFill>
                            <a:srgbClr val="1F2933"/>
                          </a:solidFill>
                          <a:latin typeface="Segoe UI"/>
                        </a:rPr>
                        <a:t>RDP Thin Client C212261</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https://rdp.in/corporate/thin-clients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29184">
                <a:tc>
                  <a:txBody>
                    <a:bodyPr/>
                    <a:lstStyle/>
                    <a:p>
                      <a:pPr algn="l"/>
                      <a:r>
                        <a:rPr lang="en-GB" sz="900" b="1" dirty="0">
                          <a:solidFill>
                            <a:srgbClr val="1F2933"/>
                          </a:solidFill>
                          <a:latin typeface="Segoe UI"/>
                        </a:rPr>
                        <a:t>Raspberry Pi 500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https://www.raspberrypi.com/products/raspberry-pi-500/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https://pip.raspberrypi.com/documents/RP-008349-DS-raspberr…</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29184">
                <a:tc>
                  <a:txBody>
                    <a:bodyPr/>
                    <a:lstStyle/>
                    <a:p>
                      <a:pPr algn="l"/>
                      <a:r>
                        <a:rPr lang="en-GB" sz="900" b="1" dirty="0">
                          <a:solidFill>
                            <a:srgbClr val="1F2933"/>
                          </a:solidFill>
                          <a:latin typeface="Segoe UI"/>
                        </a:rPr>
                        <a:t>Advantech TPC-312 EHL</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https://www.advantech.com/en-us/products/2f7a6598-a2be-40d6-b615-adb84b164442/t…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https://advdownload.advantech.com/productfile/PIS/TPC-312%2…</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
          <p:cNvSpPr/>
          <p:nvPr/>
        </p:nvSpPr>
        <p:spPr>
          <a:xfrm>
            <a:off x="0" y="0"/>
            <a:ext cx="12191695" cy="73152"/>
          </a:xfrm>
          <a:prstGeom prst="rect">
            <a:avLst/>
          </a:prstGeom>
          <a:solidFill>
            <a:srgbClr val="0076CE"/>
          </a:solidFill>
          <a:ln>
            <a:noFill/>
          </a:ln>
        </p:spPr>
        <p:txBody>
          <a:bodyPr/>
          <a:lstStyle/>
          <a:p>
            <a:endParaRPr lang="en-GB"/>
          </a:p>
        </p:txBody>
      </p:sp>
      <p:sp>
        <p:nvSpPr>
          <p:cNvPr id="3" name="Text 3"/>
          <p:cNvSpPr txBox="1"/>
          <p:nvPr/>
        </p:nvSpPr>
        <p:spPr>
          <a:xfrm>
            <a:off x="502920" y="347472"/>
            <a:ext cx="11155680" cy="548640"/>
          </a:xfrm>
          <a:prstGeom prst="rect">
            <a:avLst/>
          </a:prstGeom>
          <a:noFill/>
        </p:spPr>
        <p:txBody>
          <a:bodyPr wrap="square" anchor="t" lIns="0" tIns="0" rIns="0" bIns="0">
            <a:normAutofit/>
          </a:bodyPr>
          <a:lstStyle/>
          <a:p>
            <a:pPr algn="l">
              <a:buNone/>
            </a:pPr>
            <a:r>
              <a:rPr lang="en-GB" sz="2600" b="1" dirty="0">
                <a:solidFill>
                  <a:srgbClr val="1F3B57"/>
                </a:solidFill>
                <a:latin typeface="Segoe UI"/>
              </a:rPr>
              <a:t>Official sources (cont.)</a:t>
            </a:r>
          </a:p>
        </p:txBody>
      </p:sp>
      <p:sp>
        <p:nvSpPr>
          <p:cNvPr id="4" name="Text 4"/>
          <p:cNvSpPr txBox="1"/>
          <p:nvPr/>
        </p:nvSpPr>
        <p:spPr>
          <a:xfrm>
            <a:off x="502920" y="914400"/>
            <a:ext cx="11155680" cy="320040"/>
          </a:xfrm>
          <a:prstGeom prst="rect">
            <a:avLst/>
          </a:prstGeom>
          <a:noFill/>
        </p:spPr>
        <p:txBody>
          <a:bodyPr wrap="square" anchor="t" lIns="0" tIns="0" rIns="0" bIns="0">
            <a:normAutofit/>
          </a:bodyPr>
          <a:lstStyle/>
          <a:p>
            <a:pPr algn="l">
              <a:buNone/>
            </a:pPr>
            <a:r>
              <a:rPr lang="en-GB" sz="1250" dirty="0">
                <a:solidFill>
                  <a:srgbClr val="6B7A88"/>
                </a:solidFill>
                <a:latin typeface="Segoe UI"/>
              </a:rPr>
              <a:t>Every specification links back to the OEM's own website</a:t>
            </a:r>
          </a:p>
        </p:txBody>
      </p:sp>
      <p:sp>
        <p:nvSpPr>
          <p:cNvPr id="5" name="Text 5"/>
          <p:cNvSpPr txBox="1"/>
          <p:nvPr/>
        </p:nvSpPr>
        <p:spPr>
          <a:xfrm>
            <a:off x="502920" y="6446520"/>
            <a:ext cx="9144000" cy="256032"/>
          </a:xfrm>
          <a:prstGeom prst="rect">
            <a:avLst/>
          </a:prstGeom>
          <a:noFill/>
        </p:spPr>
        <p:txBody>
          <a:bodyPr wrap="square" anchor="t" lIns="0" tIns="0" rIns="0" bIns="0">
            <a:normAutofit/>
          </a:bodyPr>
          <a:lstStyle/>
          <a:p>
            <a:pPr algn="l">
              <a:buNone/>
            </a:pPr>
            <a:r>
              <a:rPr lang="en-GB" sz="900" dirty="0">
                <a:solidFill>
                  <a:srgbClr val="A3AEB8"/>
                </a:solidFill>
                <a:latin typeface="Segoe UI"/>
              </a:rPr>
              <a:t>Head office VDI endpoint refresh · Niyya Software</a:t>
            </a:r>
          </a:p>
        </p:txBody>
      </p:sp>
      <p:sp>
        <p:nvSpPr>
          <p:cNvPr id="6" name="Text 6"/>
          <p:cNvSpPr txBox="1"/>
          <p:nvPr/>
        </p:nvSpPr>
        <p:spPr>
          <a:xfrm>
            <a:off x="11064240" y="6446520"/>
            <a:ext cx="640080" cy="256032"/>
          </a:xfrm>
          <a:prstGeom prst="rect">
            <a:avLst/>
          </a:prstGeom>
          <a:noFill/>
        </p:spPr>
        <p:txBody>
          <a:bodyPr wrap="square" anchor="t" lIns="0" tIns="0" rIns="0" bIns="0">
            <a:normAutofit/>
          </a:bodyPr>
          <a:lstStyle/>
          <a:p>
            <a:pPr algn="r">
              <a:buNone/>
            </a:pPr>
            <a:r>
              <a:rPr lang="en-GB" sz="900" dirty="0">
                <a:solidFill>
                  <a:srgbClr val="A3AEB8"/>
                </a:solidFill>
                <a:latin typeface="Segoe UI"/>
              </a:rPr>
              <a:t>20</a:t>
            </a:r>
          </a:p>
        </p:txBody>
      </p:sp>
      <p:graphicFrame>
        <p:nvGraphicFramePr>
          <p:cNvPr id="7" name="Table 7"/>
          <p:cNvGraphicFramePr>
            <a:graphicFrameLocks noGrp="1"/>
          </p:cNvGraphicFramePr>
          <p:nvPr/>
        </p:nvGraphicFramePr>
        <p:xfrm>
          <a:off x="502920" y="1371600"/>
          <a:ext cx="11155680" cy="1975104"/>
        </p:xfrm>
        <a:graphic>
          <a:graphicData uri="http://schemas.openxmlformats.org/drawingml/2006/table">
            <a:tbl>
              <a:tblPr firstRow="1" bandRow="1"/>
              <a:tblGrid>
                <a:gridCol w="2560320"/>
                <a:gridCol w="5120640"/>
                <a:gridCol w="3474720"/>
              </a:tblGrid>
              <a:tr h="329184">
                <a:tc>
                  <a:txBody>
                    <a:bodyPr/>
                    <a:lstStyle/>
                    <a:p>
                      <a:pPr algn="l"/>
                      <a:r>
                        <a:rPr lang="en-GB" sz="900" b="1" dirty="0">
                          <a:solidFill>
                            <a:srgbClr val="FFFFFF"/>
                          </a:solidFill>
                          <a:latin typeface="Segoe UI"/>
                        </a:rPr>
                        <a:t>Model</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900" b="1" dirty="0">
                          <a:solidFill>
                            <a:srgbClr val="FFFFFF"/>
                          </a:solidFill>
                          <a:latin typeface="Segoe UI"/>
                        </a:rPr>
                        <a:t>Official product page</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c>
                  <a:txBody>
                    <a:bodyPr/>
                    <a:lstStyle/>
                    <a:p>
                      <a:pPr algn="l"/>
                      <a:r>
                        <a:rPr lang="en-GB" sz="900" b="1" dirty="0">
                          <a:solidFill>
                            <a:srgbClr val="FFFFFF"/>
                          </a:solidFill>
                          <a:latin typeface="Segoe UI"/>
                        </a:rPr>
                        <a:t>Datasheet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0076CE"/>
                    </a:solidFill>
                  </a:tcPr>
                </a:tc>
              </a:tr>
              <a:tr h="329184">
                <a:tc>
                  <a:txBody>
                    <a:bodyPr/>
                    <a:lstStyle/>
                    <a:p>
                      <a:pPr algn="l"/>
                      <a:r>
                        <a:rPr lang="en-GB" sz="900" b="1" dirty="0">
                          <a:solidFill>
                            <a:srgbClr val="1F2933"/>
                          </a:solidFill>
                          <a:latin typeface="Segoe UI"/>
                        </a:rPr>
                        <a:t>Microsoft Windows 365 Link</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https://learn.microsoft.com/en-us/windows-365/link/whats-in-the-box</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29184">
                <a:tc>
                  <a:txBody>
                    <a:bodyPr/>
                    <a:lstStyle/>
                    <a:p>
                      <a:pPr algn="l"/>
                      <a:r>
                        <a:rPr lang="en-GB" sz="900" b="1" dirty="0">
                          <a:solidFill>
                            <a:srgbClr val="1F2933"/>
                          </a:solidFill>
                          <a:latin typeface="Segoe UI"/>
                        </a:rPr>
                        <a:t>Rockwell ASEM 6300T-BB Dual DisplayPort…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https://www.rockwellautomation.com/en-us/products/hardware/industrial-computers…</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https://literature.rockwellautomation.com/idc/groups/litera…</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29184">
                <a:tc>
                  <a:txBody>
                    <a:bodyPr/>
                    <a:lstStyle/>
                    <a:p>
                      <a:pPr algn="l"/>
                      <a:r>
                        <a:rPr lang="en-GB" sz="900" b="1" dirty="0">
                          <a:solidFill>
                            <a:srgbClr val="1F2933"/>
                          </a:solidFill>
                          <a:latin typeface="Segoe UI"/>
                        </a:rPr>
                        <a:t>IGEL UD Pocket 2</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https://kb.igel.com/en/hardware/current/technical-specification-of-ud-pocket-2</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r h="329184">
                <a:tc>
                  <a:txBody>
                    <a:bodyPr/>
                    <a:lstStyle/>
                    <a:p>
                      <a:pPr algn="l"/>
                      <a:r>
                        <a:rPr lang="en-GB" sz="900" b="1" dirty="0">
                          <a:solidFill>
                            <a:srgbClr val="1F2933"/>
                          </a:solidFill>
                          <a:latin typeface="Segoe UI"/>
                        </a:rPr>
                        <a:t>vCloudPoint V1</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https://www.vcloudpoint.com/zero-clients/zero-client-comparison/</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c>
                  <a:txBody>
                    <a:bodyPr/>
                    <a:lstStyle/>
                    <a:p>
                      <a:pPr algn="l"/>
                      <a:r>
                        <a:rPr lang="en-GB" sz="900" dirty="0">
                          <a:solidFill>
                            <a:srgbClr val="1F2933"/>
                          </a:solidFill>
                          <a:latin typeface="Segoe UI"/>
                        </a:rPr>
                        <a:t>https://www.vcloudpoint.com/wp-content/uploads/documentatio…</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6F9FC"/>
                    </a:solidFill>
                  </a:tcPr>
                </a:tc>
              </a:tr>
              <a:tr h="329184">
                <a:tc>
                  <a:txBody>
                    <a:bodyPr/>
                    <a:lstStyle/>
                    <a:p>
                      <a:pPr algn="l"/>
                      <a:r>
                        <a:rPr lang="en-GB" sz="900" b="1" dirty="0">
                          <a:solidFill>
                            <a:srgbClr val="1F2933"/>
                          </a:solidFill>
                          <a:latin typeface="Segoe UI"/>
                        </a:rPr>
                        <a:t>Thinvent Micro 6 Pro</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https://www.thinvent.in/p/P-6P-o4-e64-5_2P-D-Thinux-0</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c>
                  <a:txBody>
                    <a:bodyPr/>
                    <a:lstStyle/>
                    <a:p>
                      <a:pPr algn="l"/>
                      <a:r>
                        <a:rPr lang="en-GB" sz="900" dirty="0">
                          <a:solidFill>
                            <a:srgbClr val="1F2933"/>
                          </a:solidFill>
                          <a:latin typeface="Segoe UI"/>
                        </a:rPr>
                        <a:t>-</a:t>
                      </a:r>
                    </a:p>
                  </a:txBody>
                  <a:tcPr marL="64008" marR="64008" marT="36576" marB="36576" anchor="ctr">
                    <a:lnL w="6350">
                      <a:solidFill>
                        <a:srgbClr val="D4DCE4"/>
                      </a:solidFill>
                    </a:lnL>
                    <a:lnR w="6350">
                      <a:solidFill>
                        <a:srgbClr val="D4DCE4"/>
                      </a:solidFill>
                    </a:lnR>
                    <a:lnT w="6350">
                      <a:solidFill>
                        <a:srgbClr val="D4DCE4"/>
                      </a:solidFill>
                    </a:lnT>
                    <a:lnB w="6350">
                      <a:solidFill>
                        <a:srgbClr val="D4DCE4"/>
                      </a:solidFill>
                    </a:lnB>
                    <a:solidFill>
                      <a:srgbClr val="FFFFFF"/>
                    </a:solidFill>
                  </a:tcPr>
                </a:tc>
              </a:tr>
            </a:tbl>
          </a:graphicData>
        </a:graphic>
      </p:graphicFrame>
    </p:spTree>
  </p:cSld>
  <p:clrMapOvr>
    <a:masterClrMapping/>
  </p:clrMapOvr>
</p:sld>
</file>

<file path=ppt/theme/theme1.xml><?xml version="1.0" encoding="utf-8"?>
<a:theme xmlns:a="http://schemas.openxmlformats.org/drawingml/2006/main" name="Niyya TCS">
  <a:themeElements>
    <a:clrScheme name="TCS">
      <a:dk1>
        <a:sysClr val="windowText" lastClr="000000"/>
      </a:dk1>
      <a:lt1>
        <a:sysClr val="window" lastClr="FFFFFF"/>
      </a:lt1>
      <a:dk2>
        <a:srgbClr val="1F3B57"/>
      </a:dk2>
      <a:lt2>
        <a:srgbClr val="F4F7FA"/>
      </a:lt2>
      <a:accent1>
        <a:srgbClr val="2C5C86"/>
      </a:accent1>
      <a:accent2>
        <a:srgbClr val="F2712C"/>
      </a:accent2>
      <a:accent3>
        <a:srgbClr val="16A34A"/>
      </a:accent3>
      <a:accent4>
        <a:srgbClr val="CA8A04"/>
      </a:accent4>
      <a:accent5>
        <a:srgbClr val="DC2626"/>
      </a:accent5>
      <a:accent6>
        <a:srgbClr val="7C3AED"/>
      </a:accent6>
      <a:hlink>
        <a:srgbClr val="2C5C86"/>
      </a:hlink>
      <a:folHlink>
        <a:srgbClr val="7C3AED"/>
      </a:folHlink>
    </a:clrScheme>
    <a:fontScheme name="TCS">
      <a:majorFont>
        <a:latin typeface="Segoe UI"/>
        <a:ea typeface=""/>
        <a:cs typeface=""/>
      </a:majorFont>
      <a:minorFont>
        <a:latin typeface="Segoe UI"/>
        <a:ea typeface=""/>
        <a:cs typeface=""/>
      </a:minorFont>
    </a:fontScheme>
    <a:fmtScheme name="TCS">
      <a:fillStyleLst>
        <a:solidFill>
          <a:schemeClr val="phClr"/>
        </a:solidFill>
        <a:solidFill>
          <a:schemeClr val="phClr"/>
        </a:solidFill>
        <a:solidFill>
          <a:schemeClr val="phClr"/>
        </a:soli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Niyya Zero/Thin Client Selector</Application>
  <Company>Niyya Software</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Head office VDI endpoint refresh</dc:title>
  <dc:subject>Thin client selection and design</dc:subject>
  <dc:creator>Niyyasoft</dc:creator>
  <cp:lastModifiedBy>Niyyasoft</cp:lastModifiedBy>
  <dcterms:created xsi:type="dcterms:W3CDTF">2026-09-30T15:26:08Z</dcterms:created>
  <dcterms:modified xsi:type="dcterms:W3CDTF">2026-09-30T15:26:08Z</dcterms:modified>
</cp:coreProperties>
</file>