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png" ContentType="image/png"/>
  <Default Extension="jpg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charts/chart1.xml" ContentType="application/vnd.openxmlformats-officedocument.drawingml.chart+xml"/>
  <Override PartName="/ppt/slides/slide3.xml" ContentType="application/vnd.openxmlformats-officedocument.presentationml.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slides/slide4.xml" ContentType="application/vnd.openxmlformats-officedocument.presentationml.slide+xml"/>
  <Override PartName="/ppt/charts/chart4.xml" ContentType="application/vnd.openxmlformats-officedocument.drawingml.chart+xml"/>
  <Override PartName="/ppt/slides/slide5.xml" ContentType="application/vnd.openxmlformats-officedocument.presentationml.slide+xml"/>
  <Override PartName="/ppt/charts/chart5.xml" ContentType="application/vnd.openxmlformats-officedocument.drawingml.chart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ableStyles" Target="tableStyles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slide" Target="slides/slide5.xml"/><Relationship Id="rId16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slide" Target="slides/slide8.xml"/><Relationship Id="rId19" Type="http://schemas.openxmlformats.org/officeDocument/2006/relationships/slide" Target="slides/slide9.xml"/><Relationship Id="rId20" Type="http://schemas.openxmlformats.org/officeDocument/2006/relationships/slide" Target="slides/slide10.xml"/><Relationship Id="rId21" Type="http://schemas.openxmlformats.org/officeDocument/2006/relationships/slide" Target="slides/slide11.xml"/><Relationship Id="rId22" Type="http://schemas.openxmlformats.org/officeDocument/2006/relationships/slide" Target="slides/slide12.xml"/></Relationships>
</file>

<file path=ppt/charts/_rels/chart1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title>
      <c:tx>
        <c:rich>
          <a:bodyPr/>
          <a:lstStyle/>
          <a:p>
            <a:pPr>
              <a:defRPr sz="1200" b="1">
                <a:solidFill>
                  <a:srgbClr val="0F172A"/>
                </a:solidFill>
              </a:defRPr>
            </a:pPr>
            <a:r>
              <a:rPr lang="en-US" sz="1200" b="1">
                <a:solidFill>
                  <a:srgbClr val="0F172A"/>
                </a:solidFill>
              </a:rPr>
              <a:t>Compliance score by framework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Score (%)</c:v>
                </c:pt>
              </c:strCache>
            </c:strRef>
          </c:tx>
          <c:spPr>
            <a:solidFill>
              <a:srgbClr val="0F6B5C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0F6B5C"/>
              </a:solidFill>
            </c:spPr>
          </c:dPt>
          <c:dPt>
            <c:idx val="1"/>
            <c:invertIfNegative val="0"/>
            <c:bubble3D val="0"/>
            <c:spPr>
              <a:solidFill>
                <a:srgbClr val="B91C1C"/>
              </a:solidFill>
            </c:spPr>
          </c:dPt>
          <c:dPt>
            <c:idx val="2"/>
            <c:invertIfNegative val="0"/>
            <c:bubble3D val="0"/>
            <c:spPr>
              <a:solidFill>
                <a:srgbClr val="0891B2"/>
              </a:solidFill>
            </c:spPr>
          </c:dPt>
          <c:dPt>
            <c:idx val="3"/>
            <c:invertIfNegative val="0"/>
            <c:bubble3D val="0"/>
            <c:spPr>
              <a:solidFill>
                <a:srgbClr val="9333EA"/>
              </a:solidFill>
            </c:spPr>
          </c:dPt>
          <c:dPt>
            <c:idx val="4"/>
            <c:invertIfNegative val="0"/>
            <c:bubble3D val="0"/>
            <c:spPr>
              <a:solidFill>
                <a:srgbClr val="0D9488"/>
              </a:solidFill>
            </c:spPr>
          </c:dPt>
          <c:dPt>
            <c:idx val="5"/>
            <c:invertIfNegative val="0"/>
            <c:bubble3D val="0"/>
            <c:spPr>
              <a:solidFill>
                <a:srgbClr val="DB2777"/>
              </a:solidFill>
            </c:spPr>
          </c:dPt>
          <c:dPt>
            <c:idx val="6"/>
            <c:invertIfNegative val="0"/>
            <c:bubble3D val="0"/>
            <c:spPr>
              <a:solidFill>
                <a:srgbClr val="475569"/>
              </a:solidFill>
            </c:spPr>
          </c:dPt>
          <c:dPt>
            <c:idx val="7"/>
            <c:invertIfNegative val="0"/>
            <c:bubble3D val="0"/>
            <c:spPr>
              <a:solidFill>
                <a:srgbClr val="C8A24A"/>
              </a:solidFill>
            </c:spPr>
          </c:dPt>
          <c:dPt>
            <c:idx val="8"/>
            <c:invertIfNegative val="0"/>
            <c:bubble3D val="0"/>
            <c:spPr>
              <a:solidFill>
                <a:srgbClr val="A16207"/>
              </a:solidFill>
            </c:spPr>
          </c:dPt>
          <c:dPt>
            <c:idx val="9"/>
            <c:invertIfNegative val="0"/>
            <c:bubble3D val="0"/>
            <c:spPr>
              <a:solidFill>
                <a:srgbClr val="4338CA"/>
              </a:solidFill>
            </c:spPr>
          </c:dPt>
          <c:dLbls>
            <c:numFmt formatCode="0&quot;%&quot;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rgbClr val="1E293B"/>
                    </a:solidFill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'Sheet1'!$A$2:$A$11</c:f>
              <c:strCache>
                <c:ptCount val="10"/>
                <c:pt idx="0">
                  <c:v>NCA ECC</c:v>
                </c:pt>
                <c:pt idx="1">
                  <c:v>NCA CSCC</c:v>
                </c:pt>
                <c:pt idx="2">
                  <c:v>NCA CCC</c:v>
                </c:pt>
                <c:pt idx="3">
                  <c:v>NCA DCC</c:v>
                </c:pt>
                <c:pt idx="4">
                  <c:v>NCA TCC</c:v>
                </c:pt>
                <c:pt idx="5">
                  <c:v>NCA OSMACC</c:v>
                </c:pt>
                <c:pt idx="6">
                  <c:v>NCA NCS</c:v>
                </c:pt>
                <c:pt idx="7">
                  <c:v>PDPL</c:v>
                </c:pt>
                <c:pt idx="8">
                  <c:v>NDMO Data Standards</c:v>
                </c:pt>
                <c:pt idx="9">
                  <c:v>DGA Standards</c:v>
                </c:pt>
              </c:strCache>
            </c:strRef>
          </c:cat>
          <c:val>
            <c:numRef>
              <c:f>'Sheet1'!$B$2:$B$11</c:f>
              <c:numCache>
                <c:formatCode>0"%"</c:formatCode>
                <c:ptCount val="10"/>
                <c:pt idx="0">
                  <c:v>69.6</c:v>
                </c:pt>
                <c:pt idx="1">
                  <c:v>71.4</c:v>
                </c:pt>
                <c:pt idx="2">
                  <c:v>81.1</c:v>
                </c:pt>
                <c:pt idx="3">
                  <c:v>64.9</c:v>
                </c:pt>
                <c:pt idx="4">
                  <c:v>71.6</c:v>
                </c:pt>
                <c:pt idx="5">
                  <c:v>75.8</c:v>
                </c:pt>
                <c:pt idx="6">
                  <c:v>62.3</c:v>
                </c:pt>
                <c:pt idx="7">
                  <c:v>68.6</c:v>
                </c:pt>
                <c:pt idx="8">
                  <c:v>73.6</c:v>
                </c:pt>
                <c:pt idx="9">
                  <c:v>65.7</c:v>
                </c:pt>
              </c:numCache>
            </c:numRef>
          </c:val>
        </c:ser>
        <c:gapWidth val="70"/>
        <c:axId val="50010001"/>
        <c:axId val="50010002"/>
      </c:barChart>
      <c:catAx>
        <c:axId val="5001000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6350">
            <a:solidFill>
              <a:srgbClr val="CBD5E1"/>
            </a:solidFill>
          </a:ln>
        </c:spPr>
        <c:txPr>
          <a:bodyPr/>
          <a:lstStyle/>
          <a:p>
            <a:pPr>
              <a:defRPr sz="900" b="0">
                <a:solidFill>
                  <a:srgbClr val="334155"/>
                </a:solidFill>
                <a:latin typeface="Calibri"/>
              </a:defRPr>
            </a:pPr>
            <a:endParaRPr lang="en-US"/>
          </a:p>
        </c:txPr>
        <c:crossAx val="50010002"/>
        <c:crosses val="autoZero"/>
        <c:auto val="1"/>
        <c:lblAlgn val="ctr"/>
        <c:lblOffset val="100"/>
        <c:noMultiLvlLbl val="0"/>
      </c:catAx>
      <c:valAx>
        <c:axId val="50010002"/>
        <c:scaling>
          <c:orientation val="minMax"/>
          <c:max val="100"/>
          <c:min val="0"/>
        </c:scaling>
        <c:delete val="0"/>
        <c:axPos val="l"/>
        <c:majorGridlines>
          <c:spPr>
            <a:ln w="6350">
              <a:solidFill>
                <a:srgbClr val="E2E8F0"/>
              </a:solidFill>
            </a:ln>
          </c:spPr>
        </c:majorGridlines>
        <c:numFmt formatCode="0&quot;%&quot;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b="0">
                <a:solidFill>
                  <a:srgbClr val="64748B"/>
                </a:solidFill>
                <a:latin typeface="Calibri"/>
              </a:defRPr>
            </a:pPr>
            <a:endParaRPr lang="en-US"/>
          </a:p>
        </c:txPr>
        <c:crossAx val="50010001"/>
        <c:crosses val="autoZero"/>
        <c:crossBetween val="between"/>
        <c:majorUnit val="20"/>
      </c:valAx>
    </c:plotArea>
    <c:plotVisOnly val="1"/>
    <c:dispBlanksAs val="gap"/>
  </c:chart>
  <c:spPr>
    <a:solidFill>
      <a:srgbClr val="FFFFFF"/>
    </a:solidFill>
    <a:ln>
      <a:noFill/>
    </a:ln>
  </c:spPr>
  <c:txPr>
    <a:bodyPr/>
    <a:lstStyle/>
    <a:p>
      <a:pPr>
        <a:defRPr sz="900" b="0">
          <a:solidFill>
            <a:srgbClr val="334155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title>
      <c:tx>
        <c:rich>
          <a:bodyPr/>
          <a:lstStyle/>
          <a:p>
            <a:pPr>
              <a:defRPr sz="1200" b="1">
                <a:solidFill>
                  <a:srgbClr val="0F172A"/>
                </a:solidFill>
              </a:defRPr>
            </a:pPr>
            <a:r>
              <a:rPr lang="en-US" sz="1200" b="1">
                <a:solidFill>
                  <a:srgbClr val="0F172A"/>
                </a:solidFill>
              </a:rPr>
              <a:t>Control status distribution</a:t>
            </a:r>
          </a:p>
        </c:rich>
      </c:tx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'Sheet1'!$B$1</c:f>
              <c:strCache>
                <c:ptCount val="1"/>
                <c:pt idx="0">
                  <c:v>Controls</c:v>
                </c:pt>
              </c:strCache>
            </c:strRef>
          </c:tx>
          <c:spPr>
            <a:ln w="19050">
              <a:solidFill>
                <a:srgbClr val="FFFFFF"/>
              </a:solidFill>
            </a:ln>
          </c:spPr>
          <c:dPt>
            <c:idx val="0"/>
            <c:bubble3D val="0"/>
            <c:spPr>
              <a:solidFill>
                <a:srgbClr val="1E9E6A"/>
              </a:solidFill>
              <a:ln w="19050">
                <a:solidFill>
                  <a:srgbClr val="FFFFFF"/>
                </a:solidFill>
              </a:ln>
            </c:spPr>
          </c:dPt>
          <c:dPt>
            <c:idx val="1"/>
            <c:bubble3D val="0"/>
            <c:spPr>
              <a:solidFill>
                <a:srgbClr val="E0A21B"/>
              </a:solidFill>
              <a:ln w="19050">
                <a:solidFill>
                  <a:srgbClr val="FFFFFF"/>
                </a:solidFill>
              </a:ln>
            </c:spPr>
          </c:dPt>
          <c:dPt>
            <c:idx val="2"/>
            <c:bubble3D val="0"/>
            <c:spPr>
              <a:solidFill>
                <a:srgbClr val="D64545"/>
              </a:solidFill>
              <a:ln w="19050">
                <a:solidFill>
                  <a:srgbClr val="FFFFFF"/>
                </a:solidFill>
              </a:ln>
            </c:spPr>
          </c:dPt>
          <c:dPt>
            <c:idx val="3"/>
            <c:bubble3D val="0"/>
            <c:spPr>
              <a:solidFill>
                <a:srgbClr val="94A3B8"/>
              </a:solidFill>
              <a:ln w="19050">
                <a:solidFill>
                  <a:srgbClr val="FFFFFF"/>
                </a:solidFill>
              </a:ln>
            </c:spPr>
          </c:dPt>
          <c:dLbls>
            <c:numFmt formatCode="General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rgbClr val="FFFFFF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'Sheet1'!$A$2:$A$5</c:f>
              <c:strCache>
                <c:ptCount val="4"/>
                <c:pt idx="0">
                  <c:v>Implemented</c:v>
                </c:pt>
                <c:pt idx="1">
                  <c:v>Partial</c:v>
                </c:pt>
                <c:pt idx="2">
                  <c:v>Not implemented</c:v>
                </c:pt>
                <c:pt idx="3">
                  <c:v>Not applicable</c:v>
                </c:pt>
              </c:strCache>
            </c:strRef>
          </c:cat>
          <c:val>
            <c:numRef>
              <c:f>'Sheet1'!$B$2:$B$5</c:f>
              <c:numCache>
                <c:formatCode>General</c:formatCode>
                <c:ptCount val="4"/>
                <c:pt idx="0">
                  <c:v>224</c:v>
                </c:pt>
                <c:pt idx="1">
                  <c:v>97</c:v>
                </c:pt>
                <c:pt idx="2">
                  <c:v>74</c:v>
                </c:pt>
                <c:pt idx="3">
                  <c:v>17</c:v>
                </c:pt>
              </c:numCache>
            </c:numRef>
          </c:val>
        </c:ser>
        <c:firstSliceAng val="0"/>
        <c:holeSize val="58"/>
      </c:doughnutChart>
    </c:plotArea>
    <c:legend>
      <c:legendPos val="r"/>
      <c:overlay val="0"/>
      <c:txPr>
        <a:bodyPr/>
        <a:lstStyle/>
        <a:p>
          <a:pPr>
            <a:defRPr sz="900" b="0">
              <a:solidFill>
                <a:srgbClr val="334155"/>
              </a:solidFill>
              <a:latin typeface="Calibri"/>
            </a:defRPr>
          </a:pPr>
          <a:endParaRPr lang="en-US"/>
        </a:p>
      </c:txPr>
    </c:legend>
    <c:plotVisOnly val="1"/>
    <c:dispBlanksAs val="gap"/>
  </c:chart>
  <c:spPr>
    <a:solidFill>
      <a:srgbClr val="FFFFFF"/>
    </a:solidFill>
    <a:ln>
      <a:noFill/>
    </a:ln>
  </c:spPr>
  <c:txPr>
    <a:bodyPr/>
    <a:lstStyle/>
    <a:p>
      <a:pPr>
        <a:defRPr sz="900" b="0">
          <a:solidFill>
            <a:srgbClr val="334155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title>
      <c:tx>
        <c:rich>
          <a:bodyPr/>
          <a:lstStyle/>
          <a:p>
            <a:pPr>
              <a:defRPr sz="1200" b="1">
                <a:solidFill>
                  <a:srgbClr val="0F172A"/>
                </a:solidFill>
              </a:defRPr>
            </a:pPr>
            <a:r>
              <a:rPr lang="en-US" sz="1200" b="1">
                <a:solidFill>
                  <a:srgbClr val="0F172A"/>
                </a:solidFill>
              </a:rPr>
              <a:t>Gaps by priority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Gaps</c:v>
                </c:pt>
              </c:strCache>
            </c:strRef>
          </c:tx>
          <c:spPr>
            <a:solidFill>
              <a:srgbClr val="D64545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D64545"/>
              </a:solidFill>
            </c:spPr>
          </c:dPt>
          <c:dPt>
            <c:idx val="1"/>
            <c:invertIfNegative val="0"/>
            <c:bubble3D val="0"/>
            <c:spPr>
              <a:solidFill>
                <a:srgbClr val="EA7A2B"/>
              </a:solidFill>
            </c:spPr>
          </c:dPt>
          <c:dPt>
            <c:idx val="2"/>
            <c:invertIfNegative val="0"/>
            <c:bubble3D val="0"/>
            <c:spPr>
              <a:solidFill>
                <a:srgbClr val="E0A21B"/>
              </a:solidFill>
            </c:spPr>
          </c:dPt>
          <c:dPt>
            <c:idx val="3"/>
            <c:invertIfNegative val="0"/>
            <c:bubble3D val="0"/>
            <c:spPr>
              <a:solidFill>
                <a:srgbClr val="94A3B8"/>
              </a:solidFill>
            </c:spPr>
          </c:dPt>
          <c:dLbls>
            <c:numFmt formatCode="0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rgbClr val="1E293B"/>
                    </a:solidFill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'Sheet1'!$A$2:$A$5</c:f>
              <c:strCache>
                <c:ptCount val="4"/>
                <c:pt idx="0">
                  <c:v>Critical</c:v>
                </c:pt>
                <c:pt idx="1">
                  <c:v>High</c:v>
                </c:pt>
                <c:pt idx="2">
                  <c:v>Medium</c:v>
                </c:pt>
                <c:pt idx="3">
                  <c:v>Low</c:v>
                </c:pt>
              </c:strCache>
            </c:strRef>
          </c:cat>
          <c:val>
            <c:numRef>
              <c:f>'Sheet1'!$B$2:$B$5</c:f>
              <c:numCache>
                <c:formatCode>0</c:formatCode>
                <c:ptCount val="4"/>
                <c:pt idx="0">
                  <c:v>18</c:v>
                </c:pt>
                <c:pt idx="1">
                  <c:v>58</c:v>
                </c:pt>
                <c:pt idx="2">
                  <c:v>59</c:v>
                </c:pt>
                <c:pt idx="3">
                  <c:v>36</c:v>
                </c:pt>
              </c:numCache>
            </c:numRef>
          </c:val>
        </c:ser>
        <c:gapWidth val="70"/>
        <c:axId val="50010001"/>
        <c:axId val="50010002"/>
      </c:barChart>
      <c:catAx>
        <c:axId val="5001000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6350">
            <a:solidFill>
              <a:srgbClr val="CBD5E1"/>
            </a:solidFill>
          </a:ln>
        </c:spPr>
        <c:txPr>
          <a:bodyPr/>
          <a:lstStyle/>
          <a:p>
            <a:pPr>
              <a:defRPr sz="900" b="0">
                <a:solidFill>
                  <a:srgbClr val="334155"/>
                </a:solidFill>
                <a:latin typeface="Calibri"/>
              </a:defRPr>
            </a:pPr>
            <a:endParaRPr lang="en-US"/>
          </a:p>
        </c:txPr>
        <c:crossAx val="50010002"/>
        <c:crosses val="autoZero"/>
        <c:auto val="1"/>
        <c:lblAlgn val="ctr"/>
        <c:lblOffset val="100"/>
        <c:noMultiLvlLbl val="0"/>
      </c:catAx>
      <c:valAx>
        <c:axId val="50010002"/>
        <c:scaling>
          <c:orientation val="minMax"/>
          <c:min val="0"/>
        </c:scaling>
        <c:delete val="0"/>
        <c:axPos val="l"/>
        <c:majorGridlines>
          <c:spPr>
            <a:ln w="6350">
              <a:solidFill>
                <a:srgbClr val="E2E8F0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b="0">
                <a:solidFill>
                  <a:srgbClr val="64748B"/>
                </a:solidFill>
                <a:latin typeface="Calibri"/>
              </a:defRPr>
            </a:pPr>
            <a:endParaRPr lang="en-US"/>
          </a:p>
        </c:txPr>
        <c:crossAx val="50010001"/>
        <c:crosses val="autoZero"/>
        <c:crossBetween val="between"/>
      </c:valAx>
    </c:plotArea>
    <c:plotVisOnly val="1"/>
    <c:dispBlanksAs val="gap"/>
  </c:chart>
  <c:spPr>
    <a:solidFill>
      <a:srgbClr val="FFFFFF"/>
    </a:solidFill>
    <a:ln>
      <a:noFill/>
    </a:ln>
  </c:spPr>
  <c:txPr>
    <a:bodyPr/>
    <a:lstStyle/>
    <a:p>
      <a:pPr>
        <a:defRPr sz="900" b="0">
          <a:solidFill>
            <a:srgbClr val="334155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title>
      <c:tx>
        <c:rich>
          <a:bodyPr/>
          <a:lstStyle/>
          <a:p>
            <a:pPr>
              <a:defRPr sz="1200" b="1">
                <a:solidFill>
                  <a:srgbClr val="0F172A"/>
                </a:solidFill>
              </a:defRPr>
            </a:pPr>
            <a:r>
              <a:rPr lang="en-US" sz="1200" b="1">
                <a:solidFill>
                  <a:srgbClr val="0F172A"/>
                </a:solidFill>
              </a:rPr>
              <a:t>Compliance by pillar</a:t>
            </a:r>
          </a:p>
        </c:rich>
      </c:tx>
      <c:overlay val="0"/>
    </c:title>
    <c:autoTitleDeleted val="0"/>
    <c:plotArea>
      <c:layout/>
      <c:radarChart>
        <c:radarStyle val="fille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Score (%)</c:v>
                </c:pt>
              </c:strCache>
            </c:strRef>
          </c:tx>
          <c:spPr>
            <a:solidFill>
              <a:srgbClr val="0F6B5C">
                <a:alpha val="30000"/>
              </a:srgbClr>
            </a:solidFill>
            <a:ln w="22225">
              <a:solidFill>
                <a:srgbClr val="0F6B5C"/>
              </a:solidFill>
            </a:ln>
          </c:spPr>
          <c:marker>
            <c:symbol val="circle"/>
            <c:size val="5"/>
            <c:spPr>
              <a:solidFill>
                <a:srgbClr val="0F6B5C"/>
              </a:solidFill>
            </c:spPr>
          </c:marker>
          <c:cat>
            <c:strRef>
              <c:f>'Sheet1'!$A$2:$A$7</c:f>
              <c:strCache>
                <c:ptCount val="6"/>
                <c:pt idx="0">
                  <c:v>Governance &amp; Risk</c:v>
                </c:pt>
                <c:pt idx="1">
                  <c:v>Data Protection</c:v>
                </c:pt>
                <c:pt idx="2">
                  <c:v>Defense &amp; Access</c:v>
                </c:pt>
                <c:pt idx="3">
                  <c:v>Monitoring &amp; Response</c:v>
                </c:pt>
                <c:pt idx="4">
                  <c:v>Resilience</c:v>
                </c:pt>
                <c:pt idx="5">
                  <c:v>Third-Party &amp; Cloud</c:v>
                </c:pt>
              </c:strCache>
            </c:strRef>
          </c:cat>
          <c:val>
            <c:numRef>
              <c:f>'Sheet1'!$B$2:$B$7</c:f>
              <c:numCache>
                <c:formatCode>0"%"</c:formatCode>
                <c:ptCount val="6"/>
                <c:pt idx="0">
                  <c:v>67.2</c:v>
                </c:pt>
                <c:pt idx="1">
                  <c:v>68.9</c:v>
                </c:pt>
                <c:pt idx="2">
                  <c:v>72.2</c:v>
                </c:pt>
                <c:pt idx="3">
                  <c:v>76</c:v>
                </c:pt>
                <c:pt idx="4">
                  <c:v>64.4</c:v>
                </c:pt>
                <c:pt idx="5">
                  <c:v>72.4</c:v>
                </c:pt>
              </c:numCache>
            </c:numRef>
          </c:val>
          <c:smooth val="0"/>
        </c:ser>
        <c:axId val="50010001"/>
        <c:axId val="50010002"/>
      </c:radarChart>
      <c:catAx>
        <c:axId val="50010001"/>
        <c:scaling>
          <c:orientation val="minMax"/>
        </c:scaling>
        <c:delete val="0"/>
        <c:axPos val="b"/>
        <c:majorGridlines>
          <c:spPr>
            <a:ln w="6350">
              <a:solidFill>
                <a:srgbClr val="E2E8F0"/>
              </a:solidFill>
            </a:ln>
          </c:spPr>
        </c:majorGridlines>
        <c:numFmt formatCode="General" sourceLinked="0"/>
        <c:majorTickMark val="none"/>
        <c:minorTickMark val="none"/>
        <c:tickLblPos val="nextTo"/>
        <c:spPr>
          <a:ln w="6350">
            <a:solidFill>
              <a:srgbClr val="CBD5E1"/>
            </a:solidFill>
          </a:ln>
        </c:spPr>
        <c:txPr>
          <a:bodyPr/>
          <a:lstStyle/>
          <a:p>
            <a:pPr>
              <a:defRPr sz="900" b="0">
                <a:solidFill>
                  <a:srgbClr val="334155"/>
                </a:solidFill>
                <a:latin typeface="Calibri"/>
              </a:defRPr>
            </a:pPr>
            <a:endParaRPr lang="en-US"/>
          </a:p>
        </c:txPr>
        <c:crossAx val="50010002"/>
        <c:crosses val="autoZero"/>
        <c:auto val="1"/>
        <c:lblAlgn val="ctr"/>
        <c:lblOffset val="100"/>
        <c:noMultiLvlLbl val="0"/>
      </c:catAx>
      <c:valAx>
        <c:axId val="50010002"/>
        <c:scaling>
          <c:orientation val="minMax"/>
          <c:max val="100"/>
          <c:min val="0"/>
        </c:scaling>
        <c:delete val="0"/>
        <c:axPos val="l"/>
        <c:majorGridlines>
          <c:spPr>
            <a:ln w="6350">
              <a:solidFill>
                <a:srgbClr val="E2E8F0"/>
              </a:solidFill>
            </a:ln>
          </c:spPr>
        </c:majorGridlines>
        <c:numFmt formatCode="0&quot;%&quot;" sourceLinked="0"/>
        <c:majorTickMark val="none"/>
        <c:minorTickMark val="none"/>
        <c:tickLblPos val="none"/>
        <c:spPr>
          <a:ln>
            <a:noFill/>
          </a:ln>
        </c:spPr>
        <c:txPr>
          <a:bodyPr/>
          <a:lstStyle/>
          <a:p>
            <a:pPr>
              <a:defRPr sz="800" b="0">
                <a:solidFill>
                  <a:srgbClr val="64748B"/>
                </a:solidFill>
                <a:latin typeface="Calibri"/>
              </a:defRPr>
            </a:pPr>
            <a:endParaRPr lang="en-US"/>
          </a:p>
        </c:txPr>
        <c:crossAx val="50010001"/>
        <c:crosses val="autoZero"/>
        <c:crossBetween val="between"/>
        <c:majorUnit val="25"/>
      </c:valAx>
    </c:plotArea>
    <c:plotVisOnly val="1"/>
    <c:dispBlanksAs val="gap"/>
  </c:chart>
  <c:spPr>
    <a:solidFill>
      <a:srgbClr val="FFFFFF"/>
    </a:solidFill>
    <a:ln>
      <a:noFill/>
    </a:ln>
  </c:spPr>
  <c:txPr>
    <a:bodyPr/>
    <a:lstStyle/>
    <a:p>
      <a:pPr>
        <a:defRPr sz="900" b="0">
          <a:solidFill>
            <a:srgbClr val="334155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title>
      <c:tx>
        <c:rich>
          <a:bodyPr/>
          <a:lstStyle/>
          <a:p>
            <a:pPr>
              <a:defRPr sz="1200" b="1">
                <a:solidFill>
                  <a:srgbClr val="0F172A"/>
                </a:solidFill>
              </a:defRPr>
            </a:pPr>
            <a:r>
              <a:rPr lang="en-US" sz="1200" b="1">
                <a:solidFill>
                  <a:srgbClr val="0F172A"/>
                </a:solidFill>
              </a:rPr>
              <a:t>Lowest-scoring domains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'Sheet1'!$B$1</c:f>
              <c:strCache>
                <c:ptCount val="1"/>
                <c:pt idx="0">
                  <c:v>Score (%)</c:v>
                </c:pt>
              </c:strCache>
            </c:strRef>
          </c:tx>
          <c:spPr>
            <a:solidFill>
              <a:srgbClr val="0F6B5C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E0A21B"/>
              </a:solidFill>
            </c:spPr>
          </c:dPt>
          <c:dPt>
            <c:idx val="1"/>
            <c:invertIfNegative val="0"/>
            <c:bubble3D val="0"/>
            <c:spPr>
              <a:solidFill>
                <a:srgbClr val="E0A21B"/>
              </a:solidFill>
            </c:spPr>
          </c:dPt>
          <c:dPt>
            <c:idx val="2"/>
            <c:invertIfNegative val="0"/>
            <c:bubble3D val="0"/>
            <c:spPr>
              <a:solidFill>
                <a:srgbClr val="E0A21B"/>
              </a:solidFill>
            </c:spPr>
          </c:dPt>
          <c:dPt>
            <c:idx val="3"/>
            <c:invertIfNegative val="0"/>
            <c:bubble3D val="0"/>
            <c:spPr>
              <a:solidFill>
                <a:srgbClr val="E0A21B"/>
              </a:solidFill>
            </c:spPr>
          </c:dPt>
          <c:dPt>
            <c:idx val="4"/>
            <c:invertIfNegative val="0"/>
            <c:bubble3D val="0"/>
            <c:spPr>
              <a:solidFill>
                <a:srgbClr val="E0A21B"/>
              </a:solidFill>
            </c:spPr>
          </c:dPt>
          <c:dPt>
            <c:idx val="5"/>
            <c:invertIfNegative val="0"/>
            <c:bubble3D val="0"/>
            <c:spPr>
              <a:solidFill>
                <a:srgbClr val="E0A21B"/>
              </a:solidFill>
            </c:spPr>
          </c:dPt>
          <c:dPt>
            <c:idx val="6"/>
            <c:invertIfNegative val="0"/>
            <c:bubble3D val="0"/>
            <c:spPr>
              <a:solidFill>
                <a:srgbClr val="E0A21B"/>
              </a:solidFill>
            </c:spPr>
          </c:dPt>
          <c:dPt>
            <c:idx val="7"/>
            <c:invertIfNegative val="0"/>
            <c:bubble3D val="0"/>
            <c:spPr>
              <a:solidFill>
                <a:srgbClr val="E0A21B"/>
              </a:solidFill>
            </c:spPr>
          </c:dPt>
          <c:dPt>
            <c:idx val="8"/>
            <c:invertIfNegative val="0"/>
            <c:bubble3D val="0"/>
            <c:spPr>
              <a:solidFill>
                <a:srgbClr val="E0A21B"/>
              </a:solidFill>
            </c:spPr>
          </c:dPt>
          <c:dPt>
            <c:idx val="9"/>
            <c:invertIfNegative val="0"/>
            <c:bubble3D val="0"/>
            <c:spPr>
              <a:solidFill>
                <a:srgbClr val="E0A21B"/>
              </a:solidFill>
            </c:spPr>
          </c:dPt>
          <c:dPt>
            <c:idx val="10"/>
            <c:invertIfNegative val="0"/>
            <c:bubble3D val="0"/>
            <c:spPr>
              <a:solidFill>
                <a:srgbClr val="E0A21B"/>
              </a:solidFill>
            </c:spPr>
          </c:dPt>
          <c:dPt>
            <c:idx val="11"/>
            <c:invertIfNegative val="0"/>
            <c:bubble3D val="0"/>
            <c:spPr>
              <a:solidFill>
                <a:srgbClr val="D64545"/>
              </a:solidFill>
            </c:spPr>
          </c:dPt>
          <c:dPt>
            <c:idx val="12"/>
            <c:invertIfNegative val="0"/>
            <c:bubble3D val="0"/>
            <c:spPr>
              <a:solidFill>
                <a:srgbClr val="D64545"/>
              </a:solidFill>
            </c:spPr>
          </c:dPt>
          <c:dPt>
            <c:idx val="13"/>
            <c:invertIfNegative val="0"/>
            <c:bubble3D val="0"/>
            <c:spPr>
              <a:solidFill>
                <a:srgbClr val="D64545"/>
              </a:solidFill>
            </c:spPr>
          </c:dPt>
          <c:dPt>
            <c:idx val="14"/>
            <c:invertIfNegative val="0"/>
            <c:bubble3D val="0"/>
            <c:spPr>
              <a:solidFill>
                <a:srgbClr val="D64545"/>
              </a:solidFill>
            </c:spPr>
          </c:dPt>
          <c:dLbls>
            <c:numFmt formatCode="0&quot;%&quot;" sourceLinked="0"/>
            <c:spPr>
              <a:noFill/>
              <a:ln>
                <a:noFill/>
              </a:ln>
            </c:spPr>
            <c:txPr>
              <a:bodyPr/>
              <a:lstStyle/>
              <a:p>
                <a:pPr>
                  <a:defRPr sz="900" b="1">
                    <a:solidFill>
                      <a:srgbClr val="1E293B"/>
                    </a:solidFill>
                    <a:latin typeface="Calibri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</c:dLbls>
          <c:cat>
            <c:strRef>
              <c:f>'Sheet1'!$A$2:$A$16</c:f>
              <c:strCache>
                <c:ptCount val="15"/>
                <c:pt idx="0">
                  <c:v>NDMO Data Standards · Data Architecture and Modelling</c:v>
                </c:pt>
                <c:pt idx="1">
                  <c:v>NCA NCS · Appendices</c:v>
                </c:pt>
                <c:pt idx="2">
                  <c:v>NCA OSMACC · Cybersecurity Governance</c:v>
                </c:pt>
                <c:pt idx="3">
                  <c:v>NCA ECC · Mobile Devices Security</c:v>
                </c:pt>
                <c:pt idx="4">
                  <c:v>NCA ECC · Periodical Cybersecurity Review and Audit</c:v>
                </c:pt>
                <c:pt idx="5">
                  <c:v>NCA ECC · Compliance with Cybersecurity Standards, Laws…</c:v>
                </c:pt>
                <c:pt idx="6">
                  <c:v>NCA ECC · Cybersecurity in Information and Technology P…</c:v>
                </c:pt>
                <c:pt idx="7">
                  <c:v>NCA ECC · Cybersecurity Strategy</c:v>
                </c:pt>
                <c:pt idx="8">
                  <c:v>DGA Standards · Risk Management and Business Continuity Contr…</c:v>
                </c:pt>
                <c:pt idx="9">
                  <c:v>NCA ECC · Information System and Processing Facilities …</c:v>
                </c:pt>
                <c:pt idx="10">
                  <c:v>NDMO Data Standards · Data Quality</c:v>
                </c:pt>
                <c:pt idx="11">
                  <c:v>NCA ECC · Third-Party Cybersecurity</c:v>
                </c:pt>
                <c:pt idx="12">
                  <c:v>NCA ECC · Physical Security</c:v>
                </c:pt>
                <c:pt idx="13">
                  <c:v>NCA ECC · Cybersecurity Roles and Responsibilities</c:v>
                </c:pt>
                <c:pt idx="14">
                  <c:v>NCA NCS · Introduction: Scope and Levels of Cryptograph…</c:v>
                </c:pt>
              </c:strCache>
            </c:strRef>
          </c:cat>
          <c:val>
            <c:numRef>
              <c:f>'Sheet1'!$B$2:$B$16</c:f>
              <c:numCache>
                <c:formatCode>0"%"</c:formatCode>
                <c:ptCount val="15"/>
                <c:pt idx="0">
                  <c:v>50</c:v>
                </c:pt>
                <c:pt idx="1">
                  <c:v>50</c:v>
                </c:pt>
                <c:pt idx="2">
                  <c:v>50</c:v>
                </c:pt>
                <c:pt idx="3">
                  <c:v>50</c:v>
                </c:pt>
                <c:pt idx="4">
                  <c:v>50</c:v>
                </c:pt>
                <c:pt idx="5">
                  <c:v>50</c:v>
                </c:pt>
                <c:pt idx="6">
                  <c:v>50</c:v>
                </c:pt>
                <c:pt idx="7">
                  <c:v>50</c:v>
                </c:pt>
                <c:pt idx="8">
                  <c:v>48.6</c:v>
                </c:pt>
                <c:pt idx="9">
                  <c:v>43.8</c:v>
                </c:pt>
                <c:pt idx="10">
                  <c:v>42.9</c:v>
                </c:pt>
                <c:pt idx="11">
                  <c:v>33.3</c:v>
                </c:pt>
                <c:pt idx="12">
                  <c:v>33.3</c:v>
                </c:pt>
                <c:pt idx="13">
                  <c:v>16.7</c:v>
                </c:pt>
                <c:pt idx="14">
                  <c:v>0</c:v>
                </c:pt>
              </c:numCache>
            </c:numRef>
          </c:val>
        </c:ser>
        <c:gapWidth val="70"/>
        <c:axId val="50010001"/>
        <c:axId val="50010002"/>
      </c:barChart>
      <c:catAx>
        <c:axId val="50010001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6350">
            <a:solidFill>
              <a:srgbClr val="CBD5E1"/>
            </a:solidFill>
          </a:ln>
        </c:spPr>
        <c:txPr>
          <a:bodyPr/>
          <a:lstStyle/>
          <a:p>
            <a:pPr>
              <a:defRPr sz="900" b="0">
                <a:solidFill>
                  <a:srgbClr val="334155"/>
                </a:solidFill>
                <a:latin typeface="Calibri"/>
              </a:defRPr>
            </a:pPr>
            <a:endParaRPr lang="en-US"/>
          </a:p>
        </c:txPr>
        <c:crossAx val="50010002"/>
        <c:crosses val="autoZero"/>
        <c:auto val="1"/>
        <c:lblAlgn val="ctr"/>
        <c:lblOffset val="100"/>
        <c:noMultiLvlLbl val="0"/>
      </c:catAx>
      <c:valAx>
        <c:axId val="50010002"/>
        <c:scaling>
          <c:orientation val="minMax"/>
          <c:max val="110"/>
          <c:min val="0"/>
        </c:scaling>
        <c:delete val="0"/>
        <c:axPos val="b"/>
        <c:majorGridlines>
          <c:spPr>
            <a:ln w="6350">
              <a:solidFill>
                <a:srgbClr val="E2E8F0"/>
              </a:solidFill>
            </a:ln>
          </c:spPr>
        </c:majorGridlines>
        <c:numFmt formatCode="0&quot;%&quot;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800" b="0">
                <a:solidFill>
                  <a:srgbClr val="64748B"/>
                </a:solidFill>
                <a:latin typeface="Calibri"/>
              </a:defRPr>
            </a:pPr>
            <a:endParaRPr lang="en-US"/>
          </a:p>
        </c:txPr>
        <c:crossAx val="50010001"/>
        <c:crosses val="autoZero"/>
        <c:crossBetween val="between"/>
        <c:majorUnit val="20"/>
      </c:valAx>
    </c:plotArea>
    <c:plotVisOnly val="1"/>
    <c:dispBlanksAs val="gap"/>
  </c:chart>
  <c:spPr>
    <a:solidFill>
      <a:srgbClr val="FFFFFF"/>
    </a:solidFill>
    <a:ln>
      <a:noFill/>
    </a:ln>
  </c:spPr>
  <c:txPr>
    <a:bodyPr/>
    <a:lstStyle/>
    <a:p>
      <a:pPr>
        <a:defRPr sz="900" b="0">
          <a:solidFill>
            <a:srgbClr val="334155"/>
          </a:solidFill>
          <a:latin typeface="Calibri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1.pn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2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2.png"/><Relationship Id="rIdChart1" Type="http://schemas.openxmlformats.org/officeDocument/2006/relationships/chart" Target="../charts/char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2.png"/><Relationship Id="rIdChart2" Type="http://schemas.openxmlformats.org/officeDocument/2006/relationships/chart" Target="../charts/chart2.xml"/><Relationship Id="rIdChart3" Type="http://schemas.openxmlformats.org/officeDocument/2006/relationships/chart" Target="../charts/chart3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2.png"/><Relationship Id="rIdChart4" Type="http://schemas.openxmlformats.org/officeDocument/2006/relationships/chart" Target="../charts/chart4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2.png"/><Relationship Id="rIdChart5" Type="http://schemas.openxmlformats.org/officeDocument/2006/relationships/chart" Target="../charts/chart5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2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2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2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2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2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0C22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7223760" y="-1097280"/>
            <a:ext cx="6400800" cy="6400800"/>
          </a:xfrm>
          <a:prstGeom prst="ellipse">
            <a:avLst/>
          </a:prstGeom>
          <a:solidFill>
            <a:srgbClr val="12324C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8778240" y="3474720"/>
            <a:ext cx="4572000" cy="4572000"/>
          </a:xfrm>
          <a:prstGeom prst="ellipse">
            <a:avLst/>
          </a:prstGeom>
          <a:solidFill>
            <a:srgbClr val="1A4462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640080" y="320040"/>
            <a:ext cx="1097280" cy="1170432"/>
          </a:xfrm>
          <a:prstGeom prst="rect">
            <a:avLst/>
          </a:prstGeom>
        </p:spPr>
      </p:pic>
      <p:sp>
        <p:nvSpPr>
          <p:cNvPr id="6" name="Shape 6"/>
          <p:cNvSpPr/>
          <p:nvPr/>
        </p:nvSpPr>
        <p:spPr>
          <a:xfrm>
            <a:off x="1874520" y="502920"/>
            <a:ext cx="548640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>
            <a:noAutofit/>
          </a:bodyPr>
          <a:lstStyle/>
          <a:p>
            <a:pPr algn="l">
              <a:buNone/>
            </a:pPr>
            <a:r>
              <a:rPr lang="en-US" sz="1800" b="1" dirty="0">
                <a:solidFill>
                  <a:srgbClr val="A3E36B"/>
                </a:solidFill>
                <a:latin typeface="Calibri"/>
                <a:cs typeface="Segoe UI"/>
              </a:rPr>
              <a:t>THIQA - </a:t>
            </a:r>
            <a:r>
              <a:rPr lang="ar-SA" sz="1800" b="1" dirty="0">
                <a:solidFill>
                  <a:srgbClr val="A3E36B"/>
                </a:solidFill>
                <a:latin typeface="Calibri"/>
                <a:cs typeface="Segoe UI"/>
              </a:rPr>
              <a:t>ثقة</a:t>
            </a:r>
            <a:endParaRPr lang="en-US" sz="1800" dirty="0"/>
          </a:p>
          <a:p>
            <a:pPr algn="l">
              <a:buNone/>
            </a:pPr>
            <a:r>
              <a:rPr lang="en-US" sz="1100" dirty="0">
                <a:solidFill>
                  <a:srgbClr val="CDE6E0"/>
                </a:solidFill>
                <a:latin typeface="Calibri"/>
                <a:cs typeface="Segoe UI"/>
              </a:rPr>
              <a:t>Saudi Cyber Security Compliance Check (THIQA - </a:t>
            </a:r>
            <a:r>
              <a:rPr lang="ar-SA" sz="1100" dirty="0">
                <a:solidFill>
                  <a:srgbClr val="CDE6E0"/>
                </a:solidFill>
                <a:latin typeface="Calibri"/>
                <a:cs typeface="Segoe UI"/>
              </a:rPr>
              <a:t>ثقة</a:t>
            </a:r>
            <a:r>
              <a:rPr lang="en-US" sz="1100" dirty="0">
                <a:solidFill>
                  <a:srgbClr val="CDE6E0"/>
                </a:solidFill>
                <a:latin typeface="Calibri"/>
                <a:cs typeface="Segoe UI"/>
              </a:rPr>
              <a:t>) by Niyyasoft</a:t>
            </a:r>
            <a:endParaRPr lang="en-US" sz="1100" dirty="0"/>
          </a:p>
        </p:txBody>
      </p:sp>
      <p:sp>
        <p:nvSpPr>
          <p:cNvPr id="7" name="Shape 7"/>
          <p:cNvSpPr/>
          <p:nvPr/>
        </p:nvSpPr>
        <p:spPr>
          <a:xfrm>
            <a:off x="731520" y="1645920"/>
            <a:ext cx="6766560" cy="19202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3800" b="1" dirty="0">
                <a:solidFill>
                  <a:srgbClr val="FFFFFF"/>
                </a:solidFill>
                <a:latin typeface="Calibri"/>
                <a:cs typeface="Segoe UI"/>
              </a:rPr>
              <a:t>Cybersecurity Compliance Assessment</a:t>
            </a:r>
            <a:endParaRPr lang="en-US" sz="3800" dirty="0"/>
          </a:p>
        </p:txBody>
      </p:sp>
      <p:sp>
        <p:nvSpPr>
          <p:cNvPr id="8" name="Shape 8"/>
          <p:cNvSpPr/>
          <p:nvPr/>
        </p:nvSpPr>
        <p:spPr>
          <a:xfrm>
            <a:off x="731520" y="3611880"/>
            <a:ext cx="658368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200" dirty="0">
                <a:solidFill>
                  <a:srgbClr val="CDE6E0"/>
                </a:solidFill>
                <a:latin typeface="Calibri"/>
                <a:cs typeface="Segoe UI"/>
              </a:rPr>
              <a:t>Niyyasoft</a:t>
            </a:r>
            <a:endParaRPr lang="en-US" sz="2200" dirty="0"/>
          </a:p>
        </p:txBody>
      </p:sp>
      <p:sp>
        <p:nvSpPr>
          <p:cNvPr id="9" name="Shape 9"/>
          <p:cNvSpPr/>
          <p:nvPr/>
        </p:nvSpPr>
        <p:spPr>
          <a:xfrm>
            <a:off x="731520" y="4251960"/>
            <a:ext cx="6583680" cy="11887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CDE6E0"/>
                </a:solidFill>
                <a:latin typeface="Calibri"/>
                <a:cs typeface="Segoe UI"/>
              </a:rPr>
              <a:t>Against NCA ECC · NCA CSCC · NCA CCC · NCA DCC · NCA TCC · NCA OSMACC · NCA NCS · PDPL · NDMO Data Standards · DGA Standards</a:t>
            </a:r>
            <a:endParaRPr lang="en-US" sz="1300" dirty="0"/>
          </a:p>
          <a:p>
            <a:pPr algn="l">
              <a:buNone/>
            </a:pPr>
            <a:r>
              <a:rPr lang="en-US" sz="1300" dirty="0">
                <a:solidFill>
                  <a:srgbClr val="CDE6E0"/>
                </a:solidFill>
                <a:latin typeface="Calibri"/>
                <a:cs typeface="Segoe UI"/>
              </a:rPr>
              <a:t>20 September 2026</a:t>
            </a:r>
            <a:endParaRPr lang="en-US" sz="1300" dirty="0"/>
          </a:p>
        </p:txBody>
      </p:sp>
      <p:sp>
        <p:nvSpPr>
          <p:cNvPr id="10" name="Shape 10"/>
          <p:cNvSpPr/>
          <p:nvPr/>
        </p:nvSpPr>
        <p:spPr>
          <a:xfrm>
            <a:off x="8503920" y="1737360"/>
            <a:ext cx="2651760" cy="265176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11" name="Shape 11"/>
          <p:cNvSpPr/>
          <p:nvPr/>
        </p:nvSpPr>
        <p:spPr>
          <a:xfrm>
            <a:off x="8503920" y="2286000"/>
            <a:ext cx="265176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ctr">
              <a:buNone/>
            </a:pPr>
            <a:r>
              <a:rPr lang="en-US" sz="4000" b="1" dirty="0">
                <a:solidFill>
                  <a:srgbClr val="E0A21B"/>
                </a:solidFill>
                <a:latin typeface="Calibri"/>
                <a:cs typeface="Segoe UI"/>
              </a:rPr>
              <a:t>70%</a:t>
            </a:r>
            <a:endParaRPr lang="en-US" sz="4000" dirty="0"/>
          </a:p>
        </p:txBody>
      </p:sp>
      <p:sp>
        <p:nvSpPr>
          <p:cNvPr id="12" name="Shape 12"/>
          <p:cNvSpPr/>
          <p:nvPr/>
        </p:nvSpPr>
        <p:spPr>
          <a:xfrm>
            <a:off x="8595360" y="3108960"/>
            <a:ext cx="2468880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ctr">
              <a:buNone/>
            </a:pPr>
            <a:r>
              <a:rPr lang="en-US" sz="1400" b="1" dirty="0">
                <a:solidFill>
                  <a:srgbClr val="334155"/>
                </a:solidFill>
                <a:latin typeface="Calibri"/>
                <a:cs typeface="Segoe UI"/>
              </a:rPr>
              <a:t>Partially compliant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6B5C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Executive summary</a:t>
            </a:r>
            <a:endParaRPr lang="en-US" sz="2600" dirty="0"/>
          </a:p>
        </p:txBody>
      </p:sp>
      <p:sp>
        <p:nvSpPr>
          <p:cNvPr id="5" name="Shape 5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Overall weighted compliance across 10 framework(s)</a:t>
            </a:r>
            <a:endParaRPr lang="en-US" sz="1300" dirty="0"/>
          </a:p>
        </p:txBody>
      </p:sp>
      <p:sp>
        <p:nvSpPr>
          <p:cNvPr id="6" name="Shape 6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841248" y="6492240"/>
            <a:ext cx="16002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C2239"/>
                </a:solidFill>
                <a:latin typeface="Calibri"/>
                <a:cs typeface="Segoe UI"/>
              </a:rPr>
              <a:t>THIQA - </a:t>
            </a:r>
            <a:r>
              <a:rPr lang="ar-SA" sz="900" b="1" dirty="0">
                <a:solidFill>
                  <a:srgbClr val="0C2239"/>
                </a:solidFill>
                <a:latin typeface="Calibri"/>
                <a:cs typeface="Segoe UI"/>
              </a:rPr>
              <a:t>ثقة</a:t>
            </a:r>
            <a:endParaRPr lang="en-US" sz="900" dirty="0"/>
          </a:p>
        </p:txBody>
      </p:sp>
      <p:sp>
        <p:nvSpPr>
          <p:cNvPr id="9" name="Shape 9"/>
          <p:cNvSpPr/>
          <p:nvPr/>
        </p:nvSpPr>
        <p:spPr>
          <a:xfrm>
            <a:off x="2441448" y="6492240"/>
            <a:ext cx="694944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Niyyasoft  ·  Cybersecurity compliance report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2</a:t>
            </a:r>
            <a:endParaRPr lang="en-US" sz="900" dirty="0"/>
          </a:p>
        </p:txBody>
      </p:sp>
      <p:sp>
        <p:nvSpPr>
          <p:cNvPr id="11" name="Shape 11"/>
          <p:cNvSpPr/>
          <p:nvPr/>
        </p:nvSpPr>
        <p:spPr>
          <a:xfrm>
            <a:off x="548640" y="1463040"/>
            <a:ext cx="3291840" cy="4480560"/>
          </a:xfrm>
          <a:prstGeom prst="roundRect">
            <a:avLst>
              <a:gd name="adj" fmla="val 6000"/>
            </a:avLst>
          </a:prstGeom>
          <a:solidFill>
            <a:srgbClr val="F1F6F5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12" name="Shape 12"/>
          <p:cNvSpPr/>
          <p:nvPr/>
        </p:nvSpPr>
        <p:spPr>
          <a:xfrm>
            <a:off x="548640" y="1645920"/>
            <a:ext cx="3291840" cy="4572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ctr">
              <a:buNone/>
            </a:pPr>
            <a:r>
              <a:rPr lang="en-US" sz="1300" dirty="0">
                <a:solidFill>
                  <a:srgbClr val="475569"/>
                </a:solidFill>
                <a:latin typeface="Calibri"/>
                <a:cs typeface="Segoe UI"/>
              </a:rPr>
              <a:t>Overall compliance</a:t>
            </a:r>
            <a:endParaRPr lang="en-US" sz="1300" dirty="0"/>
          </a:p>
        </p:txBody>
      </p:sp>
      <p:sp>
        <p:nvSpPr>
          <p:cNvPr id="13" name="Shape 13"/>
          <p:cNvSpPr/>
          <p:nvPr/>
        </p:nvSpPr>
        <p:spPr>
          <a:xfrm>
            <a:off x="548640" y="2148840"/>
            <a:ext cx="3291840" cy="10972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ctr">
              <a:buNone/>
            </a:pPr>
            <a:r>
              <a:rPr lang="en-US" sz="5400" b="1" dirty="0">
                <a:solidFill>
                  <a:srgbClr val="E0A21B"/>
                </a:solidFill>
                <a:latin typeface="Calibri"/>
                <a:cs typeface="Segoe UI"/>
              </a:rPr>
              <a:t>70%</a:t>
            </a:r>
            <a:endParaRPr lang="en-US" sz="5400" dirty="0"/>
          </a:p>
        </p:txBody>
      </p:sp>
      <p:sp>
        <p:nvSpPr>
          <p:cNvPr id="14" name="Shape 14"/>
          <p:cNvSpPr/>
          <p:nvPr/>
        </p:nvSpPr>
        <p:spPr>
          <a:xfrm>
            <a:off x="914400" y="3291840"/>
            <a:ext cx="2560320" cy="411480"/>
          </a:xfrm>
          <a:prstGeom prst="roundRect">
            <a:avLst>
              <a:gd name="adj" fmla="val 50000"/>
            </a:avLst>
          </a:prstGeom>
          <a:solidFill>
            <a:srgbClr val="E0A21B"/>
          </a:solidFill>
          <a:ln>
            <a:noFill/>
          </a:ln>
        </p:spPr>
        <p:txBody>
          <a:bodyPr wrap="square" lIns="27432" tIns="27432" rIns="27432" bIns="27432" anchor="ctr" rtlCol="0">
            <a:noAutofit/>
          </a:bodyPr>
          <a:lstStyle/>
          <a:p>
            <a:pPr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/>
                <a:cs typeface="Segoe UI"/>
              </a:rPr>
              <a:t>Partially compliant</a:t>
            </a:r>
            <a:endParaRPr lang="en-US" sz="1300" dirty="0"/>
          </a:p>
        </p:txBody>
      </p:sp>
      <p:sp>
        <p:nvSpPr>
          <p:cNvPr id="15" name="Shape 15"/>
          <p:cNvSpPr/>
          <p:nvPr/>
        </p:nvSpPr>
        <p:spPr>
          <a:xfrm>
            <a:off x="731520" y="3931920"/>
            <a:ext cx="2926080" cy="18288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ctr">
              <a:buNone/>
            </a:pPr>
            <a:r>
              <a:rPr lang="en-US" sz="1150" dirty="0">
                <a:solidFill>
                  <a:srgbClr val="334155"/>
                </a:solidFill>
                <a:latin typeface="Calibri"/>
                <a:cs typeface="Segoe UI"/>
              </a:rPr>
              <a:t>Important controls are missing or incomplete. A structured remediation plan is needed.</a:t>
            </a:r>
            <a:endParaRPr lang="en-US" sz="1150" dirty="0"/>
          </a:p>
        </p:txBody>
      </p:sp>
      <p:sp>
        <p:nvSpPr>
          <p:cNvPr id="16" name="Shape 16"/>
          <p:cNvSpPr/>
          <p:nvPr/>
        </p:nvSpPr>
        <p:spPr>
          <a:xfrm>
            <a:off x="4114800" y="1463040"/>
            <a:ext cx="1755648" cy="123444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17" name="Shape 17"/>
          <p:cNvSpPr/>
          <p:nvPr/>
        </p:nvSpPr>
        <p:spPr>
          <a:xfrm>
            <a:off x="4114800" y="1600200"/>
            <a:ext cx="54864" cy="960120"/>
          </a:xfrm>
          <a:prstGeom prst="rect">
            <a:avLst/>
          </a:prstGeom>
          <a:solidFill>
            <a:srgbClr val="1E9E6A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18" name="Shape 18"/>
          <p:cNvSpPr/>
          <p:nvPr/>
        </p:nvSpPr>
        <p:spPr>
          <a:xfrm>
            <a:off x="4343400" y="1554480"/>
            <a:ext cx="1435608" cy="6172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1E9E6A"/>
                </a:solidFill>
                <a:latin typeface="Calibri"/>
                <a:cs typeface="Segoe UI"/>
              </a:rPr>
              <a:t>224</a:t>
            </a:r>
            <a:endParaRPr lang="en-US" sz="2600" dirty="0"/>
          </a:p>
        </p:txBody>
      </p:sp>
      <p:sp>
        <p:nvSpPr>
          <p:cNvPr id="19" name="Shape 19"/>
          <p:cNvSpPr/>
          <p:nvPr/>
        </p:nvSpPr>
        <p:spPr>
          <a:xfrm>
            <a:off x="4343400" y="2141982"/>
            <a:ext cx="1435608" cy="518465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100" dirty="0">
                <a:solidFill>
                  <a:srgbClr val="475569"/>
                </a:solidFill>
                <a:latin typeface="Calibri"/>
                <a:cs typeface="Segoe UI"/>
              </a:rPr>
              <a:t>Implemented</a:t>
            </a:r>
            <a:endParaRPr lang="en-US" sz="1100" dirty="0"/>
          </a:p>
        </p:txBody>
      </p:sp>
      <p:sp>
        <p:nvSpPr>
          <p:cNvPr id="20" name="Shape 20"/>
          <p:cNvSpPr/>
          <p:nvPr/>
        </p:nvSpPr>
        <p:spPr>
          <a:xfrm>
            <a:off x="6007608" y="1463040"/>
            <a:ext cx="1755648" cy="123444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21" name="Shape 21"/>
          <p:cNvSpPr/>
          <p:nvPr/>
        </p:nvSpPr>
        <p:spPr>
          <a:xfrm>
            <a:off x="6007608" y="1600200"/>
            <a:ext cx="54864" cy="960120"/>
          </a:xfrm>
          <a:prstGeom prst="rect">
            <a:avLst/>
          </a:prstGeom>
          <a:solidFill>
            <a:srgbClr val="E0A21B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22" name="Shape 22"/>
          <p:cNvSpPr/>
          <p:nvPr/>
        </p:nvSpPr>
        <p:spPr>
          <a:xfrm>
            <a:off x="6236208" y="1554480"/>
            <a:ext cx="1435608" cy="6172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E0A21B"/>
                </a:solidFill>
                <a:latin typeface="Calibri"/>
                <a:cs typeface="Segoe UI"/>
              </a:rPr>
              <a:t>97</a:t>
            </a:r>
            <a:endParaRPr lang="en-US" sz="2600" dirty="0"/>
          </a:p>
        </p:txBody>
      </p:sp>
      <p:sp>
        <p:nvSpPr>
          <p:cNvPr id="23" name="Shape 23"/>
          <p:cNvSpPr/>
          <p:nvPr/>
        </p:nvSpPr>
        <p:spPr>
          <a:xfrm>
            <a:off x="6236208" y="2141982"/>
            <a:ext cx="1435608" cy="518465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100" dirty="0">
                <a:solidFill>
                  <a:srgbClr val="475569"/>
                </a:solidFill>
                <a:latin typeface="Calibri"/>
                <a:cs typeface="Segoe UI"/>
              </a:rPr>
              <a:t>Partially implemented</a:t>
            </a:r>
            <a:endParaRPr lang="en-US" sz="1100" dirty="0"/>
          </a:p>
        </p:txBody>
      </p:sp>
      <p:sp>
        <p:nvSpPr>
          <p:cNvPr id="24" name="Shape 24"/>
          <p:cNvSpPr/>
          <p:nvPr/>
        </p:nvSpPr>
        <p:spPr>
          <a:xfrm>
            <a:off x="7900416" y="1463040"/>
            <a:ext cx="1755648" cy="123444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25" name="Shape 25"/>
          <p:cNvSpPr/>
          <p:nvPr/>
        </p:nvSpPr>
        <p:spPr>
          <a:xfrm>
            <a:off x="7900416" y="1600200"/>
            <a:ext cx="54864" cy="960120"/>
          </a:xfrm>
          <a:prstGeom prst="rect">
            <a:avLst/>
          </a:prstGeom>
          <a:solidFill>
            <a:srgbClr val="D64545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26" name="Shape 26"/>
          <p:cNvSpPr/>
          <p:nvPr/>
        </p:nvSpPr>
        <p:spPr>
          <a:xfrm>
            <a:off x="8129016" y="1554480"/>
            <a:ext cx="1435608" cy="6172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D64545"/>
                </a:solidFill>
                <a:latin typeface="Calibri"/>
                <a:cs typeface="Segoe UI"/>
              </a:rPr>
              <a:t>74</a:t>
            </a:r>
            <a:endParaRPr lang="en-US" sz="2600" dirty="0"/>
          </a:p>
        </p:txBody>
      </p:sp>
      <p:sp>
        <p:nvSpPr>
          <p:cNvPr id="27" name="Shape 27"/>
          <p:cNvSpPr/>
          <p:nvPr/>
        </p:nvSpPr>
        <p:spPr>
          <a:xfrm>
            <a:off x="8129016" y="2141982"/>
            <a:ext cx="1435608" cy="518465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100" dirty="0">
                <a:solidFill>
                  <a:srgbClr val="475569"/>
                </a:solidFill>
                <a:latin typeface="Calibri"/>
                <a:cs typeface="Segoe UI"/>
              </a:rPr>
              <a:t>Not implemented</a:t>
            </a:r>
            <a:endParaRPr lang="en-US" sz="1100" dirty="0"/>
          </a:p>
        </p:txBody>
      </p:sp>
      <p:sp>
        <p:nvSpPr>
          <p:cNvPr id="28" name="Shape 28"/>
          <p:cNvSpPr/>
          <p:nvPr/>
        </p:nvSpPr>
        <p:spPr>
          <a:xfrm>
            <a:off x="9793224" y="1463040"/>
            <a:ext cx="1755648" cy="1234440"/>
          </a:xfrm>
          <a:prstGeom prst="roundRect">
            <a:avLst>
              <a:gd name="adj" fmla="val 8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29" name="Shape 29"/>
          <p:cNvSpPr/>
          <p:nvPr/>
        </p:nvSpPr>
        <p:spPr>
          <a:xfrm>
            <a:off x="9793224" y="1600200"/>
            <a:ext cx="54864" cy="960120"/>
          </a:xfrm>
          <a:prstGeom prst="rect">
            <a:avLst/>
          </a:prstGeom>
          <a:solidFill>
            <a:srgbClr val="D64545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30" name="Shape 30"/>
          <p:cNvSpPr/>
          <p:nvPr/>
        </p:nvSpPr>
        <p:spPr>
          <a:xfrm>
            <a:off x="10021824" y="1554480"/>
            <a:ext cx="1435608" cy="6172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ctr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D64545"/>
                </a:solidFill>
                <a:latin typeface="Calibri"/>
                <a:cs typeface="Segoe UI"/>
              </a:rPr>
              <a:t>18</a:t>
            </a:r>
            <a:endParaRPr lang="en-US" sz="2600" dirty="0"/>
          </a:p>
        </p:txBody>
      </p:sp>
      <p:sp>
        <p:nvSpPr>
          <p:cNvPr id="31" name="Shape 31"/>
          <p:cNvSpPr/>
          <p:nvPr/>
        </p:nvSpPr>
        <p:spPr>
          <a:xfrm>
            <a:off x="10021824" y="2141982"/>
            <a:ext cx="1435608" cy="518465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100" dirty="0">
                <a:solidFill>
                  <a:srgbClr val="475569"/>
                </a:solidFill>
                <a:latin typeface="Calibri"/>
                <a:cs typeface="Segoe UI"/>
              </a:rPr>
              <a:t>Critical gaps</a:t>
            </a:r>
            <a:endParaRPr lang="en-US" sz="1100" dirty="0"/>
          </a:p>
        </p:txBody>
      </p:sp>
      <p:sp>
        <p:nvSpPr>
          <p:cNvPr id="32" name="Shape 32"/>
          <p:cNvSpPr/>
          <p:nvPr/>
        </p:nvSpPr>
        <p:spPr>
          <a:xfrm>
            <a:off x="4114800" y="2880360"/>
            <a:ext cx="749808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500" b="1" dirty="0">
                <a:solidFill>
                  <a:srgbClr val="0F6B5C"/>
                </a:solidFill>
                <a:latin typeface="Calibri"/>
                <a:cs typeface="Segoe UI"/>
              </a:rPr>
              <a:t>Key findings</a:t>
            </a:r>
            <a:endParaRPr lang="en-US" sz="1500" dirty="0"/>
          </a:p>
        </p:txBody>
      </p:sp>
      <p:sp>
        <p:nvSpPr>
          <p:cNvPr id="33" name="Shape 33"/>
          <p:cNvSpPr/>
          <p:nvPr/>
        </p:nvSpPr>
        <p:spPr>
          <a:xfrm>
            <a:off x="4114800" y="3291840"/>
            <a:ext cx="7498080" cy="3017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marL="228600" indent="-228600" algn="l">
              <a:spcBef>
                <a:spcPts val="600"/>
              </a:spcBef>
              <a:buClr>
                <a:srgbClr val="0F6B5C"/>
              </a:buClr>
              <a:buFont typeface="Arial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/>
                <a:cs typeface="Segoe UI"/>
              </a:rPr>
              <a:t>Strongest framework: NCA CCC at 81%. Weakest: NCA NCS at 62%.</a:t>
            </a:r>
            <a:endParaRPr lang="en-US" sz="1300" dirty="0"/>
          </a:p>
          <a:p>
            <a:pPr marL="228600" indent="-228600" algn="l">
              <a:spcBef>
                <a:spcPts val="600"/>
              </a:spcBef>
              <a:buClr>
                <a:srgbClr val="0F6B5C"/>
              </a:buClr>
              <a:buFont typeface="Arial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/>
                <a:cs typeface="Segoe UI"/>
              </a:rPr>
              <a:t>The weakest area is Resilience &amp; Continuity (64%); the strongest is Monitoring &amp; Incident Response (76%).</a:t>
            </a:r>
            <a:endParaRPr lang="en-US" sz="1300" dirty="0"/>
          </a:p>
          <a:p>
            <a:pPr marL="228600" indent="-228600" algn="l">
              <a:spcBef>
                <a:spcPts val="600"/>
              </a:spcBef>
              <a:buClr>
                <a:srgbClr val="0F6B5C"/>
              </a:buClr>
              <a:buFont typeface="Arial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/>
                <a:cs typeface="Segoe UI"/>
              </a:rPr>
              <a:t>171 gaps found: 18 critical, 58 high, 59 medium and 36 low priority.</a:t>
            </a:r>
            <a:endParaRPr lang="en-US" sz="1300" dirty="0"/>
          </a:p>
          <a:p>
            <a:pPr marL="228600" indent="-228600" algn="l">
              <a:spcBef>
                <a:spcPts val="600"/>
              </a:spcBef>
              <a:buClr>
                <a:srgbClr val="0F6B5C"/>
              </a:buClr>
              <a:buFont typeface="Arial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/>
                <a:cs typeface="Segoe UI"/>
              </a:rPr>
              <a:t>Domains below 50%: NCA NCS – Introduction: Scope and Levels of Cryptographic Standards; NCA ECC – Cybersecurity Roles and Responsibilities; NCA ECC – Physical Security and 4 more.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6B5C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Compliance by framework</a:t>
            </a:r>
            <a:endParaRPr lang="en-US" sz="2600" dirty="0"/>
          </a:p>
        </p:txBody>
      </p:sp>
      <p:sp>
        <p:nvSpPr>
          <p:cNvPr id="5" name="Shape 5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Weighted score per regulatory framework</a:t>
            </a:r>
            <a:endParaRPr lang="en-US" sz="1300" dirty="0"/>
          </a:p>
        </p:txBody>
      </p:sp>
      <p:sp>
        <p:nvSpPr>
          <p:cNvPr id="6" name="Shape 6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841248" y="6492240"/>
            <a:ext cx="16002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C2239"/>
                </a:solidFill>
                <a:latin typeface="Calibri"/>
                <a:cs typeface="Segoe UI"/>
              </a:rPr>
              <a:t>THIQA - </a:t>
            </a:r>
            <a:r>
              <a:rPr lang="ar-SA" sz="900" b="1" dirty="0">
                <a:solidFill>
                  <a:srgbClr val="0C2239"/>
                </a:solidFill>
                <a:latin typeface="Calibri"/>
                <a:cs typeface="Segoe UI"/>
              </a:rPr>
              <a:t>ثقة</a:t>
            </a:r>
            <a:endParaRPr lang="en-US" sz="900" dirty="0"/>
          </a:p>
        </p:txBody>
      </p:sp>
      <p:sp>
        <p:nvSpPr>
          <p:cNvPr id="9" name="Shape 9"/>
          <p:cNvSpPr/>
          <p:nvPr/>
        </p:nvSpPr>
        <p:spPr>
          <a:xfrm>
            <a:off x="2441448" y="6492240"/>
            <a:ext cx="694944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Niyyasoft  ·  Cybersecurity compliance report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3</a:t>
            </a:r>
            <a:endParaRPr lang="en-US" sz="900" dirty="0"/>
          </a:p>
        </p:txBody>
      </p:sp>
      <p:graphicFrame>
        <p:nvGraphicFramePr>
          <p:cNvPr id="11" name="Chart 11"/>
          <p:cNvGraphicFramePr/>
          <p:nvPr/>
        </p:nvGraphicFramePr>
        <p:xfrm>
          <a:off x="457200" y="1371600"/>
          <a:ext cx="6583680" cy="4937760"/>
        </p:xfrm>
        <a:graphic>
          <a:graphicData uri="http://schemas.openxmlformats.org/drawingml/2006/chart">
            <c:chart xmlns:c="http://schemas.openxmlformats.org/drawingml/2006/chart" r:id="rIdChart1"/>
          </a:graphicData>
        </a:graphic>
      </p:graphicFrame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7315200" y="1417320"/>
          <a:ext cx="4297680" cy="4846320"/>
        </p:xfrm>
        <a:graphic>
          <a:graphicData uri="http://schemas.openxmlformats.org/drawingml/2006/table">
            <a:tbl>
              <a:tblPr firstRow="1" bandRow="1"/>
              <a:tblGrid>
                <a:gridCol w="2011680"/>
                <a:gridCol w="914400"/>
                <a:gridCol w="1371600"/>
              </a:tblGrid>
              <a:tr h="4405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Framework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Score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Level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</a:tr>
              <a:tr h="4405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NCA ECC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70%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Partially compliant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05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NCA CSCC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71%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Largely compliant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4405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NCA CCC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81%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Largely compliant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05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NCA DCC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65%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Partially compliant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4405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NCA TCC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72%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Largely compliant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05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NCA OSMACC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76%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Largely compliant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4405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NCA NCS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62%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Partially compliant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05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PDPL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69%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Partially compliant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4405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NDMO Data Standards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74%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Largely compliant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405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DGA Standards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66%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Partially compliant</a:t>
                      </a:r>
                      <a:endParaRPr lang="en-US" sz="10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6B5C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Control status and gap priorities</a:t>
            </a:r>
            <a:endParaRPr lang="en-US" sz="2600" dirty="0"/>
          </a:p>
        </p:txBody>
      </p:sp>
      <p:sp>
        <p:nvSpPr>
          <p:cNvPr id="5" name="Shape 5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171 controls are not fully implemented</a:t>
            </a:r>
            <a:endParaRPr lang="en-US" sz="1300" dirty="0"/>
          </a:p>
        </p:txBody>
      </p:sp>
      <p:sp>
        <p:nvSpPr>
          <p:cNvPr id="6" name="Shape 6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841248" y="6492240"/>
            <a:ext cx="16002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C2239"/>
                </a:solidFill>
                <a:latin typeface="Calibri"/>
                <a:cs typeface="Segoe UI"/>
              </a:rPr>
              <a:t>THIQA - </a:t>
            </a:r>
            <a:r>
              <a:rPr lang="ar-SA" sz="900" b="1" dirty="0">
                <a:solidFill>
                  <a:srgbClr val="0C2239"/>
                </a:solidFill>
                <a:latin typeface="Calibri"/>
                <a:cs typeface="Segoe UI"/>
              </a:rPr>
              <a:t>ثقة</a:t>
            </a:r>
            <a:endParaRPr lang="en-US" sz="900" dirty="0"/>
          </a:p>
        </p:txBody>
      </p:sp>
      <p:sp>
        <p:nvSpPr>
          <p:cNvPr id="9" name="Shape 9"/>
          <p:cNvSpPr/>
          <p:nvPr/>
        </p:nvSpPr>
        <p:spPr>
          <a:xfrm>
            <a:off x="2441448" y="6492240"/>
            <a:ext cx="694944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Niyyasoft  ·  Cybersecurity compliance report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4</a:t>
            </a:r>
            <a:endParaRPr lang="en-US" sz="900" dirty="0"/>
          </a:p>
        </p:txBody>
      </p:sp>
      <p:graphicFrame>
        <p:nvGraphicFramePr>
          <p:cNvPr id="11" name="Chart 11"/>
          <p:cNvGraphicFramePr/>
          <p:nvPr/>
        </p:nvGraphicFramePr>
        <p:xfrm>
          <a:off x="457200" y="1371600"/>
          <a:ext cx="5577840" cy="4846320"/>
        </p:xfrm>
        <a:graphic>
          <a:graphicData uri="http://schemas.openxmlformats.org/drawingml/2006/chart">
            <c:chart xmlns:c="http://schemas.openxmlformats.org/drawingml/2006/chart" r:id="rIdChart2"/>
          </a:graphicData>
        </a:graphic>
      </p:graphicFrame>
      <p:graphicFrame>
        <p:nvGraphicFramePr>
          <p:cNvPr id="12" name="Chart 12"/>
          <p:cNvGraphicFramePr/>
          <p:nvPr/>
        </p:nvGraphicFramePr>
        <p:xfrm>
          <a:off x="6217920" y="1371600"/>
          <a:ext cx="5486400" cy="4846320"/>
        </p:xfrm>
        <a:graphic>
          <a:graphicData uri="http://schemas.openxmlformats.org/drawingml/2006/chart">
            <c:chart xmlns:c="http://schemas.openxmlformats.org/drawingml/2006/chart" r:id="rIdChart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6B5C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Compliance pillars</a:t>
            </a:r>
            <a:endParaRPr lang="en-US" sz="2600" dirty="0"/>
          </a:p>
        </p:txBody>
      </p:sp>
      <p:sp>
        <p:nvSpPr>
          <p:cNvPr id="5" name="Shape 5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Governance, data protection, defense, incident response, resilience and third parties</a:t>
            </a:r>
            <a:endParaRPr lang="en-US" sz="1300" dirty="0"/>
          </a:p>
        </p:txBody>
      </p:sp>
      <p:sp>
        <p:nvSpPr>
          <p:cNvPr id="6" name="Shape 6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841248" y="6492240"/>
            <a:ext cx="16002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C2239"/>
                </a:solidFill>
                <a:latin typeface="Calibri"/>
                <a:cs typeface="Segoe UI"/>
              </a:rPr>
              <a:t>THIQA - </a:t>
            </a:r>
            <a:r>
              <a:rPr lang="ar-SA" sz="900" b="1" dirty="0">
                <a:solidFill>
                  <a:srgbClr val="0C2239"/>
                </a:solidFill>
                <a:latin typeface="Calibri"/>
                <a:cs typeface="Segoe UI"/>
              </a:rPr>
              <a:t>ثقة</a:t>
            </a:r>
            <a:endParaRPr lang="en-US" sz="900" dirty="0"/>
          </a:p>
        </p:txBody>
      </p:sp>
      <p:sp>
        <p:nvSpPr>
          <p:cNvPr id="9" name="Shape 9"/>
          <p:cNvSpPr/>
          <p:nvPr/>
        </p:nvSpPr>
        <p:spPr>
          <a:xfrm>
            <a:off x="2441448" y="6492240"/>
            <a:ext cx="694944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Niyyasoft  ·  Cybersecurity compliance report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5</a:t>
            </a:r>
            <a:endParaRPr lang="en-US" sz="900" dirty="0"/>
          </a:p>
        </p:txBody>
      </p:sp>
      <p:graphicFrame>
        <p:nvGraphicFramePr>
          <p:cNvPr id="11" name="Chart 11"/>
          <p:cNvGraphicFramePr/>
          <p:nvPr/>
        </p:nvGraphicFramePr>
        <p:xfrm>
          <a:off x="365760" y="1280160"/>
          <a:ext cx="6217920" cy="5029200"/>
        </p:xfrm>
        <a:graphic>
          <a:graphicData uri="http://schemas.openxmlformats.org/drawingml/2006/chart">
            <c:chart xmlns:c="http://schemas.openxmlformats.org/drawingml/2006/chart" r:id="rIdChart4"/>
          </a:graphicData>
        </a:graphic>
      </p:graphicFrame>
      <p:graphicFrame>
        <p:nvGraphicFramePr>
          <p:cNvPr id="12" name="Table 12"/>
          <p:cNvGraphicFramePr>
            <a:graphicFrameLocks noGrp="1"/>
          </p:cNvGraphicFramePr>
          <p:nvPr/>
        </p:nvGraphicFramePr>
        <p:xfrm>
          <a:off x="6858000" y="1554480"/>
          <a:ext cx="4754880" cy="3200400"/>
        </p:xfrm>
        <a:graphic>
          <a:graphicData uri="http://schemas.openxmlformats.org/drawingml/2006/table">
            <a:tbl>
              <a:tblPr firstRow="1" bandRow="1"/>
              <a:tblGrid>
                <a:gridCol w="3474720"/>
                <a:gridCol w="1280160"/>
              </a:tblGrid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Pillar</a:t>
                      </a:r>
                      <a:endParaRPr lang="en-US" sz="12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Score</a:t>
                      </a:r>
                      <a:endParaRPr lang="en-US" sz="12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Governance &amp; Risk Management</a:t>
                      </a:r>
                      <a:endParaRPr lang="en-US" sz="12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67%</a:t>
                      </a:r>
                      <a:endParaRPr lang="en-US" sz="12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Data Protection &amp; Encryption</a:t>
                      </a:r>
                      <a:endParaRPr lang="en-US" sz="12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69%</a:t>
                      </a:r>
                      <a:endParaRPr lang="en-US" sz="12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Technical Defense &amp; Access</a:t>
                      </a:r>
                      <a:endParaRPr lang="en-US" sz="12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72%</a:t>
                      </a:r>
                      <a:endParaRPr lang="en-US" sz="12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Monitoring &amp; Incident Response</a:t>
                      </a:r>
                      <a:endParaRPr lang="en-US" sz="12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76%</a:t>
                      </a:r>
                      <a:endParaRPr lang="en-US" sz="12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Resilience &amp; Continuity</a:t>
                      </a:r>
                      <a:endParaRPr lang="en-US" sz="12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64%</a:t>
                      </a:r>
                      <a:endParaRPr lang="en-US" sz="12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Third-Party &amp; Cloud</a:t>
                      </a:r>
                      <a:endParaRPr lang="en-US" sz="12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72%</a:t>
                      </a:r>
                      <a:endParaRPr lang="en-US" sz="12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6B5C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Lowest-scoring domains</a:t>
            </a:r>
            <a:endParaRPr lang="en-US" sz="2600" dirty="0"/>
          </a:p>
        </p:txBody>
      </p:sp>
      <p:sp>
        <p:nvSpPr>
          <p:cNvPr id="5" name="Shape 5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The 15 weakest domains across the selected frameworks</a:t>
            </a:r>
            <a:endParaRPr lang="en-US" sz="1300" dirty="0"/>
          </a:p>
        </p:txBody>
      </p:sp>
      <p:sp>
        <p:nvSpPr>
          <p:cNvPr id="6" name="Shape 6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841248" y="6492240"/>
            <a:ext cx="16002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C2239"/>
                </a:solidFill>
                <a:latin typeface="Calibri"/>
                <a:cs typeface="Segoe UI"/>
              </a:rPr>
              <a:t>THIQA - </a:t>
            </a:r>
            <a:r>
              <a:rPr lang="ar-SA" sz="900" b="1" dirty="0">
                <a:solidFill>
                  <a:srgbClr val="0C2239"/>
                </a:solidFill>
                <a:latin typeface="Calibri"/>
                <a:cs typeface="Segoe UI"/>
              </a:rPr>
              <a:t>ثقة</a:t>
            </a:r>
            <a:endParaRPr lang="en-US" sz="900" dirty="0"/>
          </a:p>
        </p:txBody>
      </p:sp>
      <p:sp>
        <p:nvSpPr>
          <p:cNvPr id="9" name="Shape 9"/>
          <p:cNvSpPr/>
          <p:nvPr/>
        </p:nvSpPr>
        <p:spPr>
          <a:xfrm>
            <a:off x="2441448" y="6492240"/>
            <a:ext cx="694944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Niyyasoft  ·  Cybersecurity compliance report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6</a:t>
            </a:r>
            <a:endParaRPr lang="en-US" sz="900" dirty="0"/>
          </a:p>
        </p:txBody>
      </p:sp>
      <p:graphicFrame>
        <p:nvGraphicFramePr>
          <p:cNvPr id="11" name="Chart 11"/>
          <p:cNvGraphicFramePr/>
          <p:nvPr/>
        </p:nvGraphicFramePr>
        <p:xfrm>
          <a:off x="457200" y="1325880"/>
          <a:ext cx="11247120" cy="5029200"/>
        </p:xfrm>
        <a:graphic>
          <a:graphicData uri="http://schemas.openxmlformats.org/drawingml/2006/chart">
            <c:chart xmlns:c="http://schemas.openxmlformats.org/drawingml/2006/chart" r:id="rIdChart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6B5C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Pillar heatmap</a:t>
            </a:r>
            <a:endParaRPr lang="en-US" sz="2600" dirty="0"/>
          </a:p>
        </p:txBody>
      </p:sp>
      <p:sp>
        <p:nvSpPr>
          <p:cNvPr id="5" name="Shape 5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Score for each pillar within each framework</a:t>
            </a:r>
            <a:endParaRPr lang="en-US" sz="1300" dirty="0"/>
          </a:p>
        </p:txBody>
      </p:sp>
      <p:sp>
        <p:nvSpPr>
          <p:cNvPr id="6" name="Shape 6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841248" y="6492240"/>
            <a:ext cx="16002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C2239"/>
                </a:solidFill>
                <a:latin typeface="Calibri"/>
                <a:cs typeface="Segoe UI"/>
              </a:rPr>
              <a:t>THIQA - </a:t>
            </a:r>
            <a:r>
              <a:rPr lang="ar-SA" sz="900" b="1" dirty="0">
                <a:solidFill>
                  <a:srgbClr val="0C2239"/>
                </a:solidFill>
                <a:latin typeface="Calibri"/>
                <a:cs typeface="Segoe UI"/>
              </a:rPr>
              <a:t>ثقة</a:t>
            </a:r>
            <a:endParaRPr lang="en-US" sz="900" dirty="0"/>
          </a:p>
        </p:txBody>
      </p:sp>
      <p:sp>
        <p:nvSpPr>
          <p:cNvPr id="9" name="Shape 9"/>
          <p:cNvSpPr/>
          <p:nvPr/>
        </p:nvSpPr>
        <p:spPr>
          <a:xfrm>
            <a:off x="2441448" y="6492240"/>
            <a:ext cx="694944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Niyyasoft  ·  Cybersecurity compliance report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7</a:t>
            </a:r>
            <a:endParaRPr lang="en-US" sz="900" dirty="0"/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548640" y="1554480"/>
          <a:ext cx="11247120" cy="3968496"/>
        </p:xfrm>
        <a:graphic>
          <a:graphicData uri="http://schemas.openxmlformats.org/drawingml/2006/table">
            <a:tbl>
              <a:tblPr firstRow="1" bandRow="1"/>
              <a:tblGrid>
                <a:gridCol w="3566160"/>
                <a:gridCol w="1280160"/>
                <a:gridCol w="1280160"/>
                <a:gridCol w="1280160"/>
                <a:gridCol w="1280160"/>
                <a:gridCol w="1280160"/>
                <a:gridCol w="1280160"/>
              </a:tblGrid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Pillar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NCA ECC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NCA CSCC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NCA CCC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NCA DCC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NCA TCC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NCA OSMACC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Governance &amp; Risk Management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61%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71%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14693F"/>
                          </a:solidFill>
                          <a:latin typeface="Calibri"/>
                          <a:cs typeface="Segoe UI"/>
                        </a:rPr>
                        <a:t>100%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CF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83%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63%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50%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Data Protection &amp; Encryption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68%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14693F"/>
                          </a:solidFill>
                          <a:latin typeface="Calibri"/>
                          <a:cs typeface="Segoe UI"/>
                        </a:rPr>
                        <a:t>100%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CF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57%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71%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75%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50%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Technical Defense &amp; Access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76%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65%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14693F"/>
                          </a:solidFill>
                          <a:latin typeface="Calibri"/>
                          <a:cs typeface="Segoe UI"/>
                        </a:rPr>
                        <a:t>90%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CF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53%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68%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83%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Monitoring &amp; Incident Response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14693F"/>
                          </a:solidFill>
                          <a:latin typeface="Calibri"/>
                          <a:cs typeface="Segoe UI"/>
                        </a:rPr>
                        <a:t>92%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CF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40%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94A3B8"/>
                          </a:solidFill>
                          <a:latin typeface="Calibri"/>
                          <a:cs typeface="Segoe UI"/>
                        </a:rPr>
                        <a:t>—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94A3B8"/>
                          </a:solidFill>
                          <a:latin typeface="Calibri"/>
                          <a:cs typeface="Segoe UI"/>
                        </a:rPr>
                        <a:t>—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67%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14693F"/>
                          </a:solidFill>
                          <a:latin typeface="Calibri"/>
                          <a:cs typeface="Segoe UI"/>
                        </a:rPr>
                        <a:t>100%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CF5E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Resilience &amp; Continuity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70%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75%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14693F"/>
                          </a:solidFill>
                          <a:latin typeface="Calibri"/>
                          <a:cs typeface="Segoe UI"/>
                        </a:rPr>
                        <a:t>100%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CF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94A3B8"/>
                          </a:solidFill>
                          <a:latin typeface="Calibri"/>
                          <a:cs typeface="Segoe UI"/>
                        </a:rPr>
                        <a:t>—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14693F"/>
                          </a:solidFill>
                          <a:latin typeface="Calibri"/>
                          <a:cs typeface="Segoe UI"/>
                        </a:rPr>
                        <a:t>100%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CF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94A3B8"/>
                          </a:solidFill>
                          <a:latin typeface="Calibri"/>
                          <a:cs typeface="Segoe UI"/>
                        </a:rPr>
                        <a:t>—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1F5F9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Third-Party &amp; Cloud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56%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14693F"/>
                          </a:solidFill>
                          <a:latin typeface="Calibri"/>
                          <a:cs typeface="Segoe UI"/>
                        </a:rPr>
                        <a:t>100%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CF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14693F"/>
                          </a:solidFill>
                          <a:latin typeface="Calibri"/>
                          <a:cs typeface="Segoe UI"/>
                        </a:rPr>
                        <a:t>100%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CF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80%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14693F"/>
                          </a:solidFill>
                          <a:latin typeface="Calibri"/>
                          <a:cs typeface="Segoe UI"/>
                        </a:rPr>
                        <a:t>100%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CF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83%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</a:tr>
            </a:tbl>
          </a:graphicData>
        </a:graphic>
      </p:graphicFrame>
      <p:sp>
        <p:nvSpPr>
          <p:cNvPr id="12" name="Shape 12"/>
          <p:cNvSpPr/>
          <p:nvPr/>
        </p:nvSpPr>
        <p:spPr>
          <a:xfrm>
            <a:off x="548640" y="5852160"/>
            <a:ext cx="2560320" cy="411480"/>
          </a:xfrm>
          <a:prstGeom prst="roundRect">
            <a:avLst>
              <a:gd name="adj" fmla="val 30000"/>
            </a:avLst>
          </a:prstGeom>
          <a:solidFill>
            <a:srgbClr val="DCF5E8"/>
          </a:solidFill>
          <a:ln>
            <a:noFill/>
          </a:ln>
        </p:spPr>
        <p:txBody>
          <a:bodyPr wrap="square" lIns="27432" tIns="27432" rIns="27432" bIns="27432" anchor="ctr" rtlCol="0">
            <a:noAutofit/>
          </a:bodyPr>
          <a:lstStyle/>
          <a:p>
            <a:pPr algn="ctr">
              <a:buNone/>
            </a:pPr>
            <a:r>
              <a:rPr lang="en-US" sz="1100" b="1" dirty="0">
                <a:solidFill>
                  <a:srgbClr val="14693F"/>
                </a:solidFill>
                <a:latin typeface="Calibri"/>
                <a:cs typeface="Segoe UI"/>
              </a:rPr>
              <a:t>90%+ Compliant</a:t>
            </a:r>
            <a:endParaRPr lang="en-US" sz="1100" dirty="0"/>
          </a:p>
        </p:txBody>
      </p:sp>
      <p:sp>
        <p:nvSpPr>
          <p:cNvPr id="13" name="Shape 13"/>
          <p:cNvSpPr/>
          <p:nvPr/>
        </p:nvSpPr>
        <p:spPr>
          <a:xfrm>
            <a:off x="3246120" y="5852160"/>
            <a:ext cx="2560320" cy="411480"/>
          </a:xfrm>
          <a:prstGeom prst="roundRect">
            <a:avLst>
              <a:gd name="adj" fmla="val 30000"/>
            </a:avLst>
          </a:prstGeom>
          <a:solidFill>
            <a:srgbClr val="E9F5DD"/>
          </a:solidFill>
          <a:ln>
            <a:noFill/>
          </a:ln>
        </p:spPr>
        <p:txBody>
          <a:bodyPr wrap="square" lIns="27432" tIns="27432" rIns="27432" bIns="27432" anchor="ctr" rtlCol="0">
            <a:noAutofit/>
          </a:bodyPr>
          <a:lstStyle/>
          <a:p>
            <a:pPr algn="ctr">
              <a:buNone/>
            </a:pPr>
            <a:r>
              <a:rPr lang="en-US" sz="1100" b="1" dirty="0">
                <a:solidFill>
                  <a:srgbClr val="3F6B1E"/>
                </a:solidFill>
                <a:latin typeface="Calibri"/>
                <a:cs typeface="Segoe UI"/>
              </a:rPr>
              <a:t>70–89% Largely</a:t>
            </a:r>
            <a:endParaRPr lang="en-US" sz="1100" dirty="0"/>
          </a:p>
        </p:txBody>
      </p:sp>
      <p:sp>
        <p:nvSpPr>
          <p:cNvPr id="14" name="Shape 14"/>
          <p:cNvSpPr/>
          <p:nvPr/>
        </p:nvSpPr>
        <p:spPr>
          <a:xfrm>
            <a:off x="5943600" y="5852160"/>
            <a:ext cx="2560320" cy="411480"/>
          </a:xfrm>
          <a:prstGeom prst="roundRect">
            <a:avLst>
              <a:gd name="adj" fmla="val 30000"/>
            </a:avLst>
          </a:prstGeom>
          <a:solidFill>
            <a:srgbClr val="FDF1D6"/>
          </a:solidFill>
          <a:ln>
            <a:noFill/>
          </a:ln>
        </p:spPr>
        <p:txBody>
          <a:bodyPr wrap="square" lIns="27432" tIns="27432" rIns="27432" bIns="27432" anchor="ctr" rtlCol="0">
            <a:noAutofit/>
          </a:bodyPr>
          <a:lstStyle/>
          <a:p>
            <a:pPr algn="ctr">
              <a:buNone/>
            </a:pPr>
            <a:r>
              <a:rPr lang="en-US" sz="1100" b="1" dirty="0">
                <a:solidFill>
                  <a:srgbClr val="8A5A00"/>
                </a:solidFill>
                <a:latin typeface="Calibri"/>
                <a:cs typeface="Segoe UI"/>
              </a:rPr>
              <a:t>40–69% Partial</a:t>
            </a:r>
            <a:endParaRPr lang="en-US" sz="1100" dirty="0"/>
          </a:p>
        </p:txBody>
      </p:sp>
      <p:sp>
        <p:nvSpPr>
          <p:cNvPr id="15" name="Shape 15"/>
          <p:cNvSpPr/>
          <p:nvPr/>
        </p:nvSpPr>
        <p:spPr>
          <a:xfrm>
            <a:off x="8641080" y="5852160"/>
            <a:ext cx="2560320" cy="411480"/>
          </a:xfrm>
          <a:prstGeom prst="roundRect">
            <a:avLst>
              <a:gd name="adj" fmla="val 30000"/>
            </a:avLst>
          </a:prstGeom>
          <a:solidFill>
            <a:srgbClr val="FBE0E0"/>
          </a:solidFill>
          <a:ln>
            <a:noFill/>
          </a:ln>
        </p:spPr>
        <p:txBody>
          <a:bodyPr wrap="square" lIns="27432" tIns="27432" rIns="27432" bIns="27432" anchor="ctr" rtlCol="0">
            <a:noAutofit/>
          </a:bodyPr>
          <a:lstStyle/>
          <a:p>
            <a:pPr algn="ctr">
              <a:buNone/>
            </a:pPr>
            <a:r>
              <a:rPr lang="en-US" sz="1100" b="1" dirty="0">
                <a:solidFill>
                  <a:srgbClr val="9B1C1C"/>
                </a:solidFill>
                <a:latin typeface="Calibri"/>
                <a:cs typeface="Segoe UI"/>
              </a:rPr>
              <a:t>&lt;40% Non-compliant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6B5C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Pillar heatmap</a:t>
            </a:r>
            <a:endParaRPr lang="en-US" sz="2600" dirty="0"/>
          </a:p>
        </p:txBody>
      </p:sp>
      <p:sp>
        <p:nvSpPr>
          <p:cNvPr id="5" name="Shape 5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Score for each pillar within each framework</a:t>
            </a:r>
            <a:endParaRPr lang="en-US" sz="1300" dirty="0"/>
          </a:p>
        </p:txBody>
      </p:sp>
      <p:sp>
        <p:nvSpPr>
          <p:cNvPr id="6" name="Shape 6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841248" y="6492240"/>
            <a:ext cx="16002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C2239"/>
                </a:solidFill>
                <a:latin typeface="Calibri"/>
                <a:cs typeface="Segoe UI"/>
              </a:rPr>
              <a:t>THIQA - </a:t>
            </a:r>
            <a:r>
              <a:rPr lang="ar-SA" sz="900" b="1" dirty="0">
                <a:solidFill>
                  <a:srgbClr val="0C2239"/>
                </a:solidFill>
                <a:latin typeface="Calibri"/>
                <a:cs typeface="Segoe UI"/>
              </a:rPr>
              <a:t>ثقة</a:t>
            </a:r>
            <a:endParaRPr lang="en-US" sz="900" dirty="0"/>
          </a:p>
        </p:txBody>
      </p:sp>
      <p:sp>
        <p:nvSpPr>
          <p:cNvPr id="9" name="Shape 9"/>
          <p:cNvSpPr/>
          <p:nvPr/>
        </p:nvSpPr>
        <p:spPr>
          <a:xfrm>
            <a:off x="2441448" y="6492240"/>
            <a:ext cx="694944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Niyyasoft  ·  Cybersecurity compliance report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8</a:t>
            </a:r>
            <a:endParaRPr lang="en-US" sz="900" dirty="0"/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548640" y="1554480"/>
          <a:ext cx="11247120" cy="3968496"/>
        </p:xfrm>
        <a:graphic>
          <a:graphicData uri="http://schemas.openxmlformats.org/drawingml/2006/table">
            <a:tbl>
              <a:tblPr firstRow="1" bandRow="1"/>
              <a:tblGrid>
                <a:gridCol w="3566160"/>
                <a:gridCol w="1920240"/>
                <a:gridCol w="1920240"/>
                <a:gridCol w="1920240"/>
                <a:gridCol w="1920240"/>
              </a:tblGrid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Pillar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NCA NCS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PDPL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NDMO Data Standards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DGA Standards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Governance &amp; Risk Management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9B1C1C"/>
                          </a:solidFill>
                          <a:latin typeface="Calibri"/>
                          <a:cs typeface="Segoe UI"/>
                        </a:rPr>
                        <a:t>17%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BE0E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67%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87%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67%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Data Protection &amp; Encryption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72%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64%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68%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14693F"/>
                          </a:solidFill>
                          <a:latin typeface="Calibri"/>
                          <a:cs typeface="Segoe UI"/>
                        </a:rPr>
                        <a:t>100%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CF5E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Technical Defense &amp; Access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53%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94A3B8"/>
                          </a:solidFill>
                          <a:latin typeface="Calibri"/>
                          <a:cs typeface="Segoe UI"/>
                        </a:rPr>
                        <a:t>—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67%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14693F"/>
                          </a:solidFill>
                          <a:latin typeface="Calibri"/>
                          <a:cs typeface="Segoe UI"/>
                        </a:rPr>
                        <a:t>90%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CF5E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Monitoring &amp; Incident Response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94A3B8"/>
                          </a:solidFill>
                          <a:latin typeface="Calibri"/>
                          <a:cs typeface="Segoe UI"/>
                        </a:rPr>
                        <a:t>—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14693F"/>
                          </a:solidFill>
                          <a:latin typeface="Calibri"/>
                          <a:cs typeface="Segoe UI"/>
                        </a:rPr>
                        <a:t>100%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CF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14693F"/>
                          </a:solidFill>
                          <a:latin typeface="Calibri"/>
                          <a:cs typeface="Segoe UI"/>
                        </a:rPr>
                        <a:t>100%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CF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9B1C1C"/>
                          </a:solidFill>
                          <a:latin typeface="Calibri"/>
                          <a:cs typeface="Segoe UI"/>
                        </a:rPr>
                        <a:t>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BE0E0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Resilience &amp; Continuity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94A3B8"/>
                          </a:solidFill>
                          <a:latin typeface="Calibri"/>
                          <a:cs typeface="Segoe UI"/>
                        </a:rPr>
                        <a:t>—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94A3B8"/>
                          </a:solidFill>
                          <a:latin typeface="Calibri"/>
                          <a:cs typeface="Segoe UI"/>
                        </a:rPr>
                        <a:t>—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67%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8A5A00"/>
                          </a:solidFill>
                          <a:latin typeface="Calibri"/>
                          <a:cs typeface="Segoe UI"/>
                        </a:rPr>
                        <a:t>50%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DF1D6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30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Third-Party &amp; Cloud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94A3B8"/>
                          </a:solidFill>
                          <a:latin typeface="Calibri"/>
                          <a:cs typeface="Segoe UI"/>
                        </a:rPr>
                        <a:t>—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3F6B1E"/>
                          </a:solidFill>
                          <a:latin typeface="Calibri"/>
                          <a:cs typeface="Segoe UI"/>
                        </a:rPr>
                        <a:t>71%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E9F5D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14693F"/>
                          </a:solidFill>
                          <a:latin typeface="Calibri"/>
                          <a:cs typeface="Segoe UI"/>
                        </a:rPr>
                        <a:t>100%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DCF5E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300" b="1" dirty="0">
                          <a:solidFill>
                            <a:srgbClr val="9B1C1C"/>
                          </a:solidFill>
                          <a:latin typeface="Calibri"/>
                          <a:cs typeface="Segoe UI"/>
                        </a:rPr>
                        <a:t>30%</a:t>
                      </a:r>
                      <a:endParaRPr lang="en-US" sz="130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BE0E0"/>
                    </a:solidFill>
                  </a:tcPr>
                </a:tc>
              </a:tr>
            </a:tbl>
          </a:graphicData>
        </a:graphic>
      </p:graphicFrame>
      <p:sp>
        <p:nvSpPr>
          <p:cNvPr id="12" name="Shape 12"/>
          <p:cNvSpPr/>
          <p:nvPr/>
        </p:nvSpPr>
        <p:spPr>
          <a:xfrm>
            <a:off x="548640" y="5852160"/>
            <a:ext cx="2560320" cy="411480"/>
          </a:xfrm>
          <a:prstGeom prst="roundRect">
            <a:avLst>
              <a:gd name="adj" fmla="val 30000"/>
            </a:avLst>
          </a:prstGeom>
          <a:solidFill>
            <a:srgbClr val="DCF5E8"/>
          </a:solidFill>
          <a:ln>
            <a:noFill/>
          </a:ln>
        </p:spPr>
        <p:txBody>
          <a:bodyPr wrap="square" lIns="27432" tIns="27432" rIns="27432" bIns="27432" anchor="ctr" rtlCol="0">
            <a:noAutofit/>
          </a:bodyPr>
          <a:lstStyle/>
          <a:p>
            <a:pPr algn="ctr">
              <a:buNone/>
            </a:pPr>
            <a:r>
              <a:rPr lang="en-US" sz="1100" b="1" dirty="0">
                <a:solidFill>
                  <a:srgbClr val="14693F"/>
                </a:solidFill>
                <a:latin typeface="Calibri"/>
                <a:cs typeface="Segoe UI"/>
              </a:rPr>
              <a:t>90%+ Compliant</a:t>
            </a:r>
            <a:endParaRPr lang="en-US" sz="1100" dirty="0"/>
          </a:p>
        </p:txBody>
      </p:sp>
      <p:sp>
        <p:nvSpPr>
          <p:cNvPr id="13" name="Shape 13"/>
          <p:cNvSpPr/>
          <p:nvPr/>
        </p:nvSpPr>
        <p:spPr>
          <a:xfrm>
            <a:off x="3246120" y="5852160"/>
            <a:ext cx="2560320" cy="411480"/>
          </a:xfrm>
          <a:prstGeom prst="roundRect">
            <a:avLst>
              <a:gd name="adj" fmla="val 30000"/>
            </a:avLst>
          </a:prstGeom>
          <a:solidFill>
            <a:srgbClr val="E9F5DD"/>
          </a:solidFill>
          <a:ln>
            <a:noFill/>
          </a:ln>
        </p:spPr>
        <p:txBody>
          <a:bodyPr wrap="square" lIns="27432" tIns="27432" rIns="27432" bIns="27432" anchor="ctr" rtlCol="0">
            <a:noAutofit/>
          </a:bodyPr>
          <a:lstStyle/>
          <a:p>
            <a:pPr algn="ctr">
              <a:buNone/>
            </a:pPr>
            <a:r>
              <a:rPr lang="en-US" sz="1100" b="1" dirty="0">
                <a:solidFill>
                  <a:srgbClr val="3F6B1E"/>
                </a:solidFill>
                <a:latin typeface="Calibri"/>
                <a:cs typeface="Segoe UI"/>
              </a:rPr>
              <a:t>70–89% Largely</a:t>
            </a:r>
            <a:endParaRPr lang="en-US" sz="1100" dirty="0"/>
          </a:p>
        </p:txBody>
      </p:sp>
      <p:sp>
        <p:nvSpPr>
          <p:cNvPr id="14" name="Shape 14"/>
          <p:cNvSpPr/>
          <p:nvPr/>
        </p:nvSpPr>
        <p:spPr>
          <a:xfrm>
            <a:off x="5943600" y="5852160"/>
            <a:ext cx="2560320" cy="411480"/>
          </a:xfrm>
          <a:prstGeom prst="roundRect">
            <a:avLst>
              <a:gd name="adj" fmla="val 30000"/>
            </a:avLst>
          </a:prstGeom>
          <a:solidFill>
            <a:srgbClr val="FDF1D6"/>
          </a:solidFill>
          <a:ln>
            <a:noFill/>
          </a:ln>
        </p:spPr>
        <p:txBody>
          <a:bodyPr wrap="square" lIns="27432" tIns="27432" rIns="27432" bIns="27432" anchor="ctr" rtlCol="0">
            <a:noAutofit/>
          </a:bodyPr>
          <a:lstStyle/>
          <a:p>
            <a:pPr algn="ctr">
              <a:buNone/>
            </a:pPr>
            <a:r>
              <a:rPr lang="en-US" sz="1100" b="1" dirty="0">
                <a:solidFill>
                  <a:srgbClr val="8A5A00"/>
                </a:solidFill>
                <a:latin typeface="Calibri"/>
                <a:cs typeface="Segoe UI"/>
              </a:rPr>
              <a:t>40–69% Partial</a:t>
            </a:r>
            <a:endParaRPr lang="en-US" sz="1100" dirty="0"/>
          </a:p>
        </p:txBody>
      </p:sp>
      <p:sp>
        <p:nvSpPr>
          <p:cNvPr id="15" name="Shape 15"/>
          <p:cNvSpPr/>
          <p:nvPr/>
        </p:nvSpPr>
        <p:spPr>
          <a:xfrm>
            <a:off x="8641080" y="5852160"/>
            <a:ext cx="2560320" cy="411480"/>
          </a:xfrm>
          <a:prstGeom prst="roundRect">
            <a:avLst>
              <a:gd name="adj" fmla="val 30000"/>
            </a:avLst>
          </a:prstGeom>
          <a:solidFill>
            <a:srgbClr val="FBE0E0"/>
          </a:solidFill>
          <a:ln>
            <a:noFill/>
          </a:ln>
        </p:spPr>
        <p:txBody>
          <a:bodyPr wrap="square" lIns="27432" tIns="27432" rIns="27432" bIns="27432" anchor="ctr" rtlCol="0">
            <a:noAutofit/>
          </a:bodyPr>
          <a:lstStyle/>
          <a:p>
            <a:pPr algn="ctr">
              <a:buNone/>
            </a:pPr>
            <a:r>
              <a:rPr lang="en-US" sz="1100" b="1" dirty="0">
                <a:solidFill>
                  <a:srgbClr val="9B1C1C"/>
                </a:solidFill>
                <a:latin typeface="Calibri"/>
                <a:cs typeface="Segoe UI"/>
              </a:rPr>
              <a:t>&lt;40% Non-compliant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6B5C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Top priority gaps</a:t>
            </a:r>
            <a:endParaRPr lang="en-US" sz="2600" dirty="0"/>
          </a:p>
        </p:txBody>
      </p:sp>
      <p:sp>
        <p:nvSpPr>
          <p:cNvPr id="5" name="Shape 5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The most important controls to fix first</a:t>
            </a:r>
            <a:endParaRPr lang="en-US" sz="1300" dirty="0"/>
          </a:p>
        </p:txBody>
      </p:sp>
      <p:sp>
        <p:nvSpPr>
          <p:cNvPr id="6" name="Shape 6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841248" y="6492240"/>
            <a:ext cx="16002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C2239"/>
                </a:solidFill>
                <a:latin typeface="Calibri"/>
                <a:cs typeface="Segoe UI"/>
              </a:rPr>
              <a:t>THIQA - </a:t>
            </a:r>
            <a:r>
              <a:rPr lang="ar-SA" sz="900" b="1" dirty="0">
                <a:solidFill>
                  <a:srgbClr val="0C2239"/>
                </a:solidFill>
                <a:latin typeface="Calibri"/>
                <a:cs typeface="Segoe UI"/>
              </a:rPr>
              <a:t>ثقة</a:t>
            </a:r>
            <a:endParaRPr lang="en-US" sz="900" dirty="0"/>
          </a:p>
        </p:txBody>
      </p:sp>
      <p:sp>
        <p:nvSpPr>
          <p:cNvPr id="9" name="Shape 9"/>
          <p:cNvSpPr/>
          <p:nvPr/>
        </p:nvSpPr>
        <p:spPr>
          <a:xfrm>
            <a:off x="2441448" y="6492240"/>
            <a:ext cx="694944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Niyyasoft  ·  Cybersecurity compliance report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9</a:t>
            </a:r>
            <a:endParaRPr lang="en-US" sz="900" dirty="0"/>
          </a:p>
        </p:txBody>
      </p:sp>
      <p:graphicFrame>
        <p:nvGraphicFramePr>
          <p:cNvPr id="11" name="Table 11"/>
          <p:cNvGraphicFramePr>
            <a:graphicFrameLocks noGrp="1"/>
          </p:cNvGraphicFramePr>
          <p:nvPr/>
        </p:nvGraphicFramePr>
        <p:xfrm>
          <a:off x="548640" y="1371600"/>
          <a:ext cx="11109960" cy="5029200"/>
        </p:xfrm>
        <a:graphic>
          <a:graphicData uri="http://schemas.openxmlformats.org/drawingml/2006/table">
            <a:tbl>
              <a:tblPr firstRow="1" bandRow="1"/>
              <a:tblGrid>
                <a:gridCol w="1051560"/>
                <a:gridCol w="1737360"/>
                <a:gridCol w="2651760"/>
                <a:gridCol w="5669280"/>
              </a:tblGrid>
              <a:tr h="5029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Priority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Reference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Control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Recommended action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9B1C1C"/>
                          </a:solidFill>
                          <a:latin typeface="Calibri"/>
                          <a:cs typeface="Segoe UI"/>
                        </a:rPr>
                        <a:t>Critical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BE0E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NCA CCC 2-15-T-3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Key ownership and recovery (tenant)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Assign an owner to every key and keep secure key backups outside the cloud, testing recovery periodically.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9B1C1C"/>
                          </a:solidFill>
                          <a:latin typeface="Calibri"/>
                          <a:cs typeface="Segoe UI"/>
                        </a:rPr>
                        <a:t>Critical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BE0E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NCA CSCC 2-11-1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Critical systems logging and monitoring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Onboard every critical systems component to the SIEM, enable FIM and UBA, and ensure round-the-clock SOC monitoring (…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9B1C1C"/>
                          </a:solidFill>
                          <a:latin typeface="Calibri"/>
                          <a:cs typeface="Segoe UI"/>
                        </a:rPr>
                        <a:t>Critical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BE0E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NCA DCC 2-1-1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Restricted data access privileges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Maintain approved access lists per classified data set, have the Authorizing Official sign them off, and keep them in…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9B1C1C"/>
                          </a:solidFill>
                          <a:latin typeface="Calibri"/>
                          <a:cs typeface="Segoe UI"/>
                        </a:rPr>
                        <a:t>Critical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BE0E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DGA Standards 05-107-49 – 05-107-64 (8.2.1); DTS 5.10.3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Business impact analysis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Run a BIA across all processes, set recovery objectives per service and review it every year.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9B1C1C"/>
                          </a:solidFill>
                          <a:latin typeface="Calibri"/>
                          <a:cs typeface="Segoe UI"/>
                        </a:rPr>
                        <a:t>Critical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BE0E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DGA Standards 05-107-71 – 05-107-75, 05-107-78 – 05-107-81 (8.2.4); DTS 5.10.5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ICT disaster recovery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Provide DR sites and diverse links for critical systems, keep cybersecurity controls active at DR sites and test fail…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9B1C1C"/>
                          </a:solidFill>
                          <a:latin typeface="Calibri"/>
                          <a:cs typeface="Segoe UI"/>
                        </a:rPr>
                        <a:t>Critical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BE0E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DGA Standards 05-107-82 – 05-107-85 (8.2.5)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Incident response plans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Define incident response teams and escalation and test the call tree regularly.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9B1C1C"/>
                          </a:solidFill>
                          <a:latin typeface="Calibri"/>
                          <a:cs typeface="Segoe UI"/>
                        </a:rPr>
                        <a:t>Critical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BE0E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DGA Standards 05-107-86 – 05-107-89 (8.3.1); DTS 5.10.6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Continuity exercises and tests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Exercise realistic scenarios, including a cyber attack, every year and track corrective actions.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9B1C1C"/>
                          </a:solidFill>
                          <a:latin typeface="Calibri"/>
                          <a:cs typeface="Segoe UI"/>
                        </a:rPr>
                        <a:t>Critical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BE0E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NCA ECC 1-1-1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Approved cybersecurity strategy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Write a multi-year cybersecurity strategy linked to business goals and NCA requirements, and have it formally approve…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9B1C1C"/>
                          </a:solidFill>
                          <a:latin typeface="Calibri"/>
                          <a:cs typeface="Segoe UI"/>
                        </a:rPr>
                        <a:t>Critical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BE0E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NCA ECC 2-3-3 (2-3-3-1 – 2-3-3-4)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Malware protection, media, patching and time sync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Deploy centrally managed EDR on all endpoints and servers, block removable media by default, patch by severity-based …</a:t>
                      </a:r>
                      <a:endParaRPr lang="en-US" sz="10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6B5C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Remediation roadmap</a:t>
            </a:r>
            <a:endParaRPr lang="en-US" sz="2600" dirty="0"/>
          </a:p>
        </p:txBody>
      </p:sp>
      <p:sp>
        <p:nvSpPr>
          <p:cNvPr id="5" name="Shape 5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12-month plan grouped by priority</a:t>
            </a:r>
            <a:endParaRPr lang="en-US" sz="1300" dirty="0"/>
          </a:p>
        </p:txBody>
      </p:sp>
      <p:sp>
        <p:nvSpPr>
          <p:cNvPr id="6" name="Shape 6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841248" y="6492240"/>
            <a:ext cx="16002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C2239"/>
                </a:solidFill>
                <a:latin typeface="Calibri"/>
                <a:cs typeface="Segoe UI"/>
              </a:rPr>
              <a:t>THIQA - </a:t>
            </a:r>
            <a:r>
              <a:rPr lang="ar-SA" sz="900" b="1" dirty="0">
                <a:solidFill>
                  <a:srgbClr val="0C2239"/>
                </a:solidFill>
                <a:latin typeface="Calibri"/>
                <a:cs typeface="Segoe UI"/>
              </a:rPr>
              <a:t>ثقة</a:t>
            </a:r>
            <a:endParaRPr lang="en-US" sz="900" dirty="0"/>
          </a:p>
        </p:txBody>
      </p:sp>
      <p:sp>
        <p:nvSpPr>
          <p:cNvPr id="9" name="Shape 9"/>
          <p:cNvSpPr/>
          <p:nvPr/>
        </p:nvSpPr>
        <p:spPr>
          <a:xfrm>
            <a:off x="2441448" y="6492240"/>
            <a:ext cx="694944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Niyyasoft  ·  Cybersecurity compliance report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10</a:t>
            </a:r>
            <a:endParaRPr lang="en-US" sz="900" dirty="0"/>
          </a:p>
        </p:txBody>
      </p:sp>
      <p:sp>
        <p:nvSpPr>
          <p:cNvPr id="11" name="Shape 11"/>
          <p:cNvSpPr/>
          <p:nvPr/>
        </p:nvSpPr>
        <p:spPr>
          <a:xfrm>
            <a:off x="548640" y="1417320"/>
            <a:ext cx="3840480" cy="960120"/>
          </a:xfrm>
          <a:prstGeom prst="homePlate">
            <a:avLst/>
          </a:prstGeom>
          <a:solidFill>
            <a:srgbClr val="D64545"/>
          </a:solidFill>
          <a:ln>
            <a:noFill/>
          </a:ln>
        </p:spPr>
        <p:txBody>
          <a:bodyPr wrap="square" lIns="320040" tIns="320040" rIns="320040" bIns="320040" anchor="ctr" rtlCol="0">
            <a:noAutofit/>
          </a:bodyPr>
          <a:lstStyle/>
          <a:p>
            <a:pPr algn="l">
              <a:buNone/>
            </a:pPr>
            <a:r>
              <a:rPr lang="en-US" sz="1500" b="1" dirty="0">
                <a:solidFill>
                  <a:srgbClr val="FFFFFF"/>
                </a:solidFill>
                <a:latin typeface="Calibri"/>
                <a:cs typeface="Segoe UI"/>
              </a:rPr>
              <a:t>Phase 1 · Stabilize</a:t>
            </a:r>
            <a:endParaRPr lang="en-US" sz="1500" dirty="0"/>
          </a:p>
          <a:p>
            <a:pPr algn="l">
              <a:buNone/>
            </a:pPr>
            <a:r>
              <a:rPr lang="en-US" sz="1100" dirty="0">
                <a:solidFill>
                  <a:srgbClr val="FFFFFF"/>
                </a:solidFill>
                <a:latin typeface="Calibri"/>
                <a:cs typeface="Segoe UI"/>
              </a:rPr>
              <a:t>0 – 3 months · 18 actions</a:t>
            </a:r>
            <a:endParaRPr lang="en-US" sz="1100" dirty="0"/>
          </a:p>
        </p:txBody>
      </p:sp>
      <p:sp>
        <p:nvSpPr>
          <p:cNvPr id="12" name="Shape 12"/>
          <p:cNvSpPr/>
          <p:nvPr/>
        </p:nvSpPr>
        <p:spPr>
          <a:xfrm>
            <a:off x="640080" y="2487168"/>
            <a:ext cx="3474720" cy="4114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150" i="1" dirty="0">
                <a:solidFill>
                  <a:srgbClr val="475569"/>
                </a:solidFill>
                <a:latin typeface="Calibri"/>
                <a:cs typeface="Segoe UI"/>
              </a:rPr>
              <a:t>Close all critical gaps</a:t>
            </a:r>
            <a:endParaRPr lang="en-US" sz="1150" dirty="0"/>
          </a:p>
        </p:txBody>
      </p:sp>
      <p:sp>
        <p:nvSpPr>
          <p:cNvPr id="13" name="Shape 13"/>
          <p:cNvSpPr/>
          <p:nvPr/>
        </p:nvSpPr>
        <p:spPr>
          <a:xfrm>
            <a:off x="594360" y="2926080"/>
            <a:ext cx="3520440" cy="338328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137160" tIns="137160" rIns="137160" bIns="137160" anchor="t" rtlCol="0">
            <a:noAutofit/>
          </a:bodyPr>
          <a:lstStyle/>
          <a:p>
            <a:pPr marL="228600" indent="-228600" algn="l">
              <a:spcBef>
                <a:spcPts val="400"/>
              </a:spcBef>
              <a:buClr>
                <a:srgbClr val="D64545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NCA CCC 2-15-T-3 – Key ownership and recovery (tenant)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D64545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NCA CSCC 2-11-1 – Critical systems logging and monitoring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D64545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NCA DCC 2-1-1 – Restricted data access privileges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D64545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DGA Standards 05-107-49 – 05-107-64 (8.2.1); DTS 5.10.3 – Business impact analysis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D64545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DGA Standards 05-107-71 – 05-107-75, 05-107-78 – 05-107-81 (8.2.4); DTS 5.10.5 – ICT disaster recovery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D64545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DGA Standards 05-107-82 – 05-107-85 (8.2.5) – Incident response plans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D64545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DGA Standards 05-107-86 – 05-107-89 (8.3.1); DTS 5.10.6 – Continuity exercises and tests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D64545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NCA ECC 1-1-1 – Approved cybersecurity strategy</a:t>
            </a:r>
            <a:endParaRPr lang="en-US" sz="1100" dirty="0"/>
          </a:p>
          <a:p>
            <a:pPr algn="l">
              <a:spcBef>
                <a:spcPts val="400"/>
              </a:spcBef>
              <a:buNone/>
            </a:pPr>
            <a:r>
              <a:rPr lang="en-US" sz="1000" dirty="0">
                <a:solidFill>
                  <a:srgbClr val="64748B"/>
                </a:solidFill>
                <a:latin typeface="Calibri"/>
                <a:cs typeface="Segoe UI"/>
              </a:rPr>
              <a:t>+ 10 more (see Word / Excel report)</a:t>
            </a:r>
            <a:endParaRPr lang="en-US" sz="1000" dirty="0"/>
          </a:p>
        </p:txBody>
      </p:sp>
      <p:sp>
        <p:nvSpPr>
          <p:cNvPr id="14" name="Shape 14"/>
          <p:cNvSpPr/>
          <p:nvPr/>
        </p:nvSpPr>
        <p:spPr>
          <a:xfrm>
            <a:off x="4297680" y="1417320"/>
            <a:ext cx="3840480" cy="960120"/>
          </a:xfrm>
          <a:prstGeom prst="chevron">
            <a:avLst/>
          </a:prstGeom>
          <a:solidFill>
            <a:srgbClr val="E0A21B"/>
          </a:solidFill>
          <a:ln>
            <a:noFill/>
          </a:ln>
        </p:spPr>
        <p:txBody>
          <a:bodyPr wrap="square" lIns="320040" tIns="320040" rIns="320040" bIns="320040" anchor="ctr" rtlCol="0">
            <a:noAutofit/>
          </a:bodyPr>
          <a:lstStyle/>
          <a:p>
            <a:pPr algn="l">
              <a:buNone/>
            </a:pPr>
            <a:r>
              <a:rPr lang="en-US" sz="1500" b="1" dirty="0">
                <a:solidFill>
                  <a:srgbClr val="FFFFFF"/>
                </a:solidFill>
                <a:latin typeface="Calibri"/>
                <a:cs typeface="Segoe UI"/>
              </a:rPr>
              <a:t>Phase 2 · Strengthen</a:t>
            </a:r>
            <a:endParaRPr lang="en-US" sz="1500" dirty="0"/>
          </a:p>
          <a:p>
            <a:pPr algn="l">
              <a:buNone/>
            </a:pPr>
            <a:r>
              <a:rPr lang="en-US" sz="1100" dirty="0">
                <a:solidFill>
                  <a:srgbClr val="FFFFFF"/>
                </a:solidFill>
                <a:latin typeface="Calibri"/>
                <a:cs typeface="Segoe UI"/>
              </a:rPr>
              <a:t>3 – 6 months · 58 actions</a:t>
            </a:r>
            <a:endParaRPr lang="en-US" sz="1100" dirty="0"/>
          </a:p>
        </p:txBody>
      </p:sp>
      <p:sp>
        <p:nvSpPr>
          <p:cNvPr id="15" name="Shape 15"/>
          <p:cNvSpPr/>
          <p:nvPr/>
        </p:nvSpPr>
        <p:spPr>
          <a:xfrm>
            <a:off x="4389120" y="2487168"/>
            <a:ext cx="3474720" cy="4114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150" i="1" dirty="0">
                <a:solidFill>
                  <a:srgbClr val="475569"/>
                </a:solidFill>
                <a:latin typeface="Calibri"/>
                <a:cs typeface="Segoe UI"/>
              </a:rPr>
              <a:t>Address high-priority gaps</a:t>
            </a:r>
            <a:endParaRPr lang="en-US" sz="1150" dirty="0"/>
          </a:p>
        </p:txBody>
      </p:sp>
      <p:sp>
        <p:nvSpPr>
          <p:cNvPr id="16" name="Shape 16"/>
          <p:cNvSpPr/>
          <p:nvPr/>
        </p:nvSpPr>
        <p:spPr>
          <a:xfrm>
            <a:off x="4343400" y="2926080"/>
            <a:ext cx="3520440" cy="338328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137160" tIns="137160" rIns="137160" bIns="137160" anchor="t" rtlCol="0">
            <a:noAutofit/>
          </a:bodyPr>
          <a:lstStyle/>
          <a:p>
            <a:pPr marL="228600" indent="-228600" algn="l">
              <a:spcBef>
                <a:spcPts val="400"/>
              </a:spcBef>
              <a:buClr>
                <a:srgbClr val="E0A21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NCA CCC 2-7-T-1 – Encrypting data to and from the cloud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E0A21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NCA CSCC 1-2-1 – Critical systems risk management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E0A21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NCA CSCC 2-2-1 – Critical systems access management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E0A21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NCA DCC 2-1-2 – Privileged access management for data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E0A21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NCA DCC 2-2-1 – Protection of systems handling data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E0A21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NCA DCC 2-4-1 – Data and information protection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E0A21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DGA Standards 5-108-10 – 5-108-19 (7.1.4) – IT risk management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E0A21B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DGA Standards 5-108-30 – 5-108-39 (7.2.3) – Service levels and outsourcing</a:t>
            </a:r>
            <a:endParaRPr lang="en-US" sz="1100" dirty="0"/>
          </a:p>
          <a:p>
            <a:pPr algn="l">
              <a:spcBef>
                <a:spcPts val="400"/>
              </a:spcBef>
              <a:buNone/>
            </a:pPr>
            <a:r>
              <a:rPr lang="en-US" sz="1000" dirty="0">
                <a:solidFill>
                  <a:srgbClr val="64748B"/>
                </a:solidFill>
                <a:latin typeface="Calibri"/>
                <a:cs typeface="Segoe UI"/>
              </a:rPr>
              <a:t>+ 50 more (see Word / Excel report)</a:t>
            </a:r>
            <a:endParaRPr lang="en-US" sz="1000" dirty="0"/>
          </a:p>
        </p:txBody>
      </p:sp>
      <p:sp>
        <p:nvSpPr>
          <p:cNvPr id="17" name="Shape 17"/>
          <p:cNvSpPr/>
          <p:nvPr/>
        </p:nvSpPr>
        <p:spPr>
          <a:xfrm>
            <a:off x="8046720" y="1417320"/>
            <a:ext cx="3840480" cy="960120"/>
          </a:xfrm>
          <a:prstGeom prst="chevron">
            <a:avLst/>
          </a:prstGeom>
          <a:solidFill>
            <a:srgbClr val="1E9E6A"/>
          </a:solidFill>
          <a:ln>
            <a:noFill/>
          </a:ln>
        </p:spPr>
        <p:txBody>
          <a:bodyPr wrap="square" lIns="320040" tIns="320040" rIns="320040" bIns="320040" anchor="ctr" rtlCol="0">
            <a:noAutofit/>
          </a:bodyPr>
          <a:lstStyle/>
          <a:p>
            <a:pPr algn="l">
              <a:buNone/>
            </a:pPr>
            <a:r>
              <a:rPr lang="en-US" sz="1500" b="1" dirty="0">
                <a:solidFill>
                  <a:srgbClr val="FFFFFF"/>
                </a:solidFill>
                <a:latin typeface="Calibri"/>
                <a:cs typeface="Segoe UI"/>
              </a:rPr>
              <a:t>Phase 3 · Mature</a:t>
            </a:r>
            <a:endParaRPr lang="en-US" sz="1500" dirty="0"/>
          </a:p>
          <a:p>
            <a:pPr algn="l">
              <a:buNone/>
            </a:pPr>
            <a:r>
              <a:rPr lang="en-US" sz="1100" dirty="0">
                <a:solidFill>
                  <a:srgbClr val="FFFFFF"/>
                </a:solidFill>
                <a:latin typeface="Calibri"/>
                <a:cs typeface="Segoe UI"/>
              </a:rPr>
              <a:t>6 – 12 months · 95 actions</a:t>
            </a:r>
            <a:endParaRPr lang="en-US" sz="1100" dirty="0"/>
          </a:p>
        </p:txBody>
      </p:sp>
      <p:sp>
        <p:nvSpPr>
          <p:cNvPr id="18" name="Shape 18"/>
          <p:cNvSpPr/>
          <p:nvPr/>
        </p:nvSpPr>
        <p:spPr>
          <a:xfrm>
            <a:off x="8138160" y="2487168"/>
            <a:ext cx="3474720" cy="41148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150" i="1" dirty="0">
                <a:solidFill>
                  <a:srgbClr val="475569"/>
                </a:solidFill>
                <a:latin typeface="Calibri"/>
                <a:cs typeface="Segoe UI"/>
              </a:rPr>
              <a:t>Complete remaining controls and optimize</a:t>
            </a:r>
            <a:endParaRPr lang="en-US" sz="1150" dirty="0"/>
          </a:p>
        </p:txBody>
      </p:sp>
      <p:sp>
        <p:nvSpPr>
          <p:cNvPr id="19" name="Shape 19"/>
          <p:cNvSpPr/>
          <p:nvPr/>
        </p:nvSpPr>
        <p:spPr>
          <a:xfrm>
            <a:off x="8092440" y="2926080"/>
            <a:ext cx="3520440" cy="3383280"/>
          </a:xfrm>
          <a:prstGeom prst="roundRect">
            <a:avLst>
              <a:gd name="adj" fmla="val 5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137160" tIns="137160" rIns="137160" bIns="137160" anchor="t" rtlCol="0">
            <a:noAutofit/>
          </a:bodyPr>
          <a:lstStyle/>
          <a:p>
            <a:pPr marL="228600" indent="-228600" algn="l">
              <a:spcBef>
                <a:spcPts val="400"/>
              </a:spcBef>
              <a:buClr>
                <a:srgbClr val="1E9E6A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NCA CCC 2-4-T-1 – Secure connection to the CSP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1E9E6A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NCA CCC 2-6-T-1 – Cloud exit and data portability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1E9E6A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NCA CSCC 1-1-1 – Strategy prioritizes critical systems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1E9E6A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NCA CSCC 1-5-1 – Personnel for critical systems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1E9E6A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NCA CSCC 2-9-2 – Monthly vulnerability assessment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1E9E6A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NCA DCC 1-1-1 – Periodic internal DCC review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1E9E6A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NCA DCC 3-1-2 – Consultancy on sensitive national projects</a:t>
            </a:r>
            <a:endParaRPr lang="en-US" sz="1100" dirty="0"/>
          </a:p>
          <a:p>
            <a:pPr marL="228600" indent="-228600" algn="l">
              <a:spcBef>
                <a:spcPts val="400"/>
              </a:spcBef>
              <a:buClr>
                <a:srgbClr val="1E9E6A"/>
              </a:buClr>
              <a:buFont typeface="Arial"/>
              <a:buChar char="•"/>
            </a:pPr>
            <a:r>
              <a:rPr lang="en-US" sz="1100" dirty="0">
                <a:solidFill>
                  <a:srgbClr val="1E293B"/>
                </a:solidFill>
                <a:latin typeface="Calibri"/>
                <a:cs typeface="Segoe UI"/>
              </a:rPr>
              <a:t>DGA Standards 5-108-01 – 5-108-05 (7.1.1) – Operations management</a:t>
            </a:r>
            <a:endParaRPr lang="en-US" sz="1100" dirty="0"/>
          </a:p>
          <a:p>
            <a:pPr algn="l">
              <a:spcBef>
                <a:spcPts val="400"/>
              </a:spcBef>
              <a:buNone/>
            </a:pPr>
            <a:r>
              <a:rPr lang="en-US" sz="1000" dirty="0">
                <a:solidFill>
                  <a:srgbClr val="64748B"/>
                </a:solidFill>
                <a:latin typeface="Calibri"/>
                <a:cs typeface="Segoe UI"/>
              </a:rPr>
              <a:t>+ 87 more (see Word / Excel report)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6B5C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Regulatory penalty exposure</a:t>
            </a:r>
            <a:endParaRPr lang="en-US" sz="2600" dirty="0"/>
          </a:p>
        </p:txBody>
      </p:sp>
      <p:sp>
        <p:nvSpPr>
          <p:cNvPr id="5" name="Shape 5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Indicative only – not legal advice</a:t>
            </a:r>
            <a:endParaRPr lang="en-US" sz="1300" dirty="0"/>
          </a:p>
        </p:txBody>
      </p:sp>
      <p:sp>
        <p:nvSpPr>
          <p:cNvPr id="6" name="Shape 6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841248" y="6492240"/>
            <a:ext cx="16002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C2239"/>
                </a:solidFill>
                <a:latin typeface="Calibri"/>
                <a:cs typeface="Segoe UI"/>
              </a:rPr>
              <a:t>THIQA - </a:t>
            </a:r>
            <a:r>
              <a:rPr lang="ar-SA" sz="900" b="1" dirty="0">
                <a:solidFill>
                  <a:srgbClr val="0C2239"/>
                </a:solidFill>
                <a:latin typeface="Calibri"/>
                <a:cs typeface="Segoe UI"/>
              </a:rPr>
              <a:t>ثقة</a:t>
            </a:r>
            <a:endParaRPr lang="en-US" sz="900" dirty="0"/>
          </a:p>
        </p:txBody>
      </p:sp>
      <p:sp>
        <p:nvSpPr>
          <p:cNvPr id="9" name="Shape 9"/>
          <p:cNvSpPr/>
          <p:nvPr/>
        </p:nvSpPr>
        <p:spPr>
          <a:xfrm>
            <a:off x="2441448" y="6492240"/>
            <a:ext cx="694944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Niyyasoft  ·  Cybersecurity compliance report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11</a:t>
            </a:r>
            <a:endParaRPr lang="en-US" sz="900" dirty="0"/>
          </a:p>
        </p:txBody>
      </p:sp>
      <p:sp>
        <p:nvSpPr>
          <p:cNvPr id="11" name="Shape 11"/>
          <p:cNvSpPr/>
          <p:nvPr/>
        </p:nvSpPr>
        <p:spPr>
          <a:xfrm>
            <a:off x="548640" y="1463040"/>
            <a:ext cx="3108960" cy="219456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12" name="Shape 12"/>
          <p:cNvSpPr/>
          <p:nvPr/>
        </p:nvSpPr>
        <p:spPr>
          <a:xfrm>
            <a:off x="548640" y="1600200"/>
            <a:ext cx="3108960" cy="4572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ctr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Exposure level</a:t>
            </a:r>
            <a:endParaRPr lang="en-US" sz="1300" dirty="0"/>
          </a:p>
        </p:txBody>
      </p:sp>
      <p:sp>
        <p:nvSpPr>
          <p:cNvPr id="13" name="Shape 13"/>
          <p:cNvSpPr/>
          <p:nvPr/>
        </p:nvSpPr>
        <p:spPr>
          <a:xfrm>
            <a:off x="548640" y="2103120"/>
            <a:ext cx="3108960" cy="8229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ctr">
              <a:buNone/>
            </a:pPr>
            <a:r>
              <a:rPr lang="en-US" sz="3600" b="1" dirty="0">
                <a:solidFill>
                  <a:srgbClr val="D64545"/>
                </a:solidFill>
                <a:latin typeface="Calibri"/>
                <a:cs typeface="Segoe UI"/>
              </a:rPr>
              <a:t>High</a:t>
            </a:r>
            <a:endParaRPr lang="en-US" sz="3600" dirty="0"/>
          </a:p>
        </p:txBody>
      </p:sp>
      <p:sp>
        <p:nvSpPr>
          <p:cNvPr id="14" name="Shape 14"/>
          <p:cNvSpPr/>
          <p:nvPr/>
        </p:nvSpPr>
        <p:spPr>
          <a:xfrm>
            <a:off x="731520" y="2926080"/>
            <a:ext cx="2743200" cy="7315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ctr">
              <a:buNone/>
            </a:pPr>
            <a:r>
              <a:rPr lang="en-US" sz="1100" dirty="0">
                <a:solidFill>
                  <a:srgbClr val="334155"/>
                </a:solidFill>
                <a:latin typeface="Calibri"/>
                <a:cs typeface="Segoe UI"/>
              </a:rPr>
              <a:t>18 critical gaps</a:t>
            </a:r>
            <a:endParaRPr lang="en-US" sz="1100" dirty="0"/>
          </a:p>
          <a:p>
            <a:pPr algn="ctr">
              <a:buNone/>
            </a:pPr>
            <a:r>
              <a:rPr lang="en-US" sz="1100" dirty="0">
                <a:solidFill>
                  <a:srgbClr val="334155"/>
                </a:solidFill>
                <a:latin typeface="Calibri"/>
                <a:cs typeface="Segoe UI"/>
              </a:rPr>
              <a:t>PDPL 69%</a:t>
            </a:r>
            <a:endParaRPr lang="en-US" sz="1100" dirty="0"/>
          </a:p>
        </p:txBody>
      </p:sp>
      <p:sp>
        <p:nvSpPr>
          <p:cNvPr id="15" name="Shape 15"/>
          <p:cNvSpPr/>
          <p:nvPr/>
        </p:nvSpPr>
        <p:spPr>
          <a:xfrm>
            <a:off x="548640" y="3931920"/>
            <a:ext cx="3108960" cy="23774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200" dirty="0">
                <a:solidFill>
                  <a:srgbClr val="334155"/>
                </a:solidFill>
                <a:latin typeface="Calibri"/>
                <a:cs typeface="Segoe UI"/>
              </a:rPr>
              <a:t>PDPL fines reach SAR 5 million, and sensitive-data disclosure can mean up to 2 years in prison. Report personal data breaches to SDAIA within 72 hours.</a:t>
            </a:r>
            <a:endParaRPr lang="en-US" sz="1200" dirty="0"/>
          </a:p>
        </p:txBody>
      </p:sp>
      <p:graphicFrame>
        <p:nvGraphicFramePr>
          <p:cNvPr id="16" name="Table 16"/>
          <p:cNvGraphicFramePr>
            <a:graphicFrameLocks noGrp="1"/>
          </p:cNvGraphicFramePr>
          <p:nvPr/>
        </p:nvGraphicFramePr>
        <p:xfrm>
          <a:off x="3931920" y="1463040"/>
          <a:ext cx="7726680" cy="4535424"/>
        </p:xfrm>
        <a:graphic>
          <a:graphicData uri="http://schemas.openxmlformats.org/drawingml/2006/table">
            <a:tbl>
              <a:tblPr firstRow="1" bandRow="1"/>
              <a:tblGrid>
                <a:gridCol w="1737360"/>
                <a:gridCol w="3566160"/>
                <a:gridCol w="1005840"/>
                <a:gridCol w="1417320"/>
              </a:tblGrid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Law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Violation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Prison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/>
                          <a:cs typeface="Segoe UI"/>
                        </a:rPr>
                        <a:t>Max fine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0F6B5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PDPL Art. 35(1)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Disclosing or publishing sensitive personal data in violation of the law, with intent to harm …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Up to 2 years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Up to SAR 3,000,000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PDPL Art. 36(1)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Any other violation of the PDPL or its regulations (e.g. no legal basis, missing security meas…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—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Warning or up to SAR 5,000,000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Anti-Cyber Crime Law Art. 3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Unlawful interception, unauthorized access to threaten or blackmail, defacing websites, invadi…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Up to 1 year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Up to SAR 500,000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Anti-Cyber Crime Law Art. 4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Fraud through IT, unauthorized access to bank, credit or securities data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Up to 3 years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Up to SAR 2,000,000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Anti-Cyber Crime Law Art. 5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Unauthorized access to delete, leak, destroy or alter private data; disrupting networks or ser…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Up to 4 years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Up to SAR 3,000,000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Anti-Cyber Crime Law Art. 6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Producing or distributing content harmful to public order, religious values, public morals or …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Up to 5 years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Up to SAR 3,000,000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6F8FA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Anti-Cyber Crime Law Art. 7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Supporting terrorist organizations online; unauthorized access to data affecting state securit…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Up to 10 years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950" b="1" dirty="0">
                          <a:solidFill>
                            <a:srgbClr val="1E293B"/>
                          </a:solidFill>
                          <a:latin typeface="Calibri"/>
                          <a:cs typeface="Segoe UI"/>
                        </a:rPr>
                        <a:t>Up to SAR 5,000,000</a:t>
                      </a:r>
                      <a:endParaRPr lang="en-US" sz="950" dirty="0"/>
                    </a:p>
                  </a:txBody>
                  <a:tcPr marL="68580" marR="68580" marT="34290" marB="34290" anchor="ctr">
                    <a:lnL w="6350">
                      <a:solidFill>
                        <a:srgbClr val="D7DEE7"/>
                      </a:solidFill>
                    </a:lnL>
                    <a:lnR w="6350">
                      <a:solidFill>
                        <a:srgbClr val="D7DEE7"/>
                      </a:solidFill>
                    </a:lnR>
                    <a:lnT w="6350">
                      <a:solidFill>
                        <a:srgbClr val="D7DEE7"/>
                      </a:solidFill>
                    </a:lnT>
                    <a:lnB w="6350">
                      <a:solidFill>
                        <a:srgbClr val="D7DEE7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c="http://schemas.openxmlformats.org/drawingml/2006/chart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0F6B5C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4" name="Shape 4"/>
          <p:cNvSpPr/>
          <p:nvPr/>
        </p:nvSpPr>
        <p:spPr>
          <a:xfrm>
            <a:off x="548640" y="320040"/>
            <a:ext cx="105156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2600" b="1" dirty="0">
                <a:solidFill>
                  <a:srgbClr val="0F172A"/>
                </a:solidFill>
                <a:latin typeface="Calibri"/>
                <a:cs typeface="Segoe UI"/>
              </a:rPr>
              <a:t>Next steps</a:t>
            </a:r>
            <a:endParaRPr lang="en-US" sz="2600" dirty="0"/>
          </a:p>
        </p:txBody>
      </p:sp>
      <p:sp>
        <p:nvSpPr>
          <p:cNvPr id="5" name="Shape 5"/>
          <p:cNvSpPr/>
          <p:nvPr/>
        </p:nvSpPr>
        <p:spPr>
          <a:xfrm>
            <a:off x="548640" y="868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300" dirty="0">
                <a:solidFill>
                  <a:srgbClr val="64748B"/>
                </a:solidFill>
                <a:latin typeface="Calibri"/>
                <a:cs typeface="Segoe UI"/>
              </a:rPr>
              <a:t>Turning the assessment into action</a:t>
            </a:r>
            <a:endParaRPr lang="en-US" sz="1300" dirty="0"/>
          </a:p>
        </p:txBody>
      </p:sp>
      <p:sp>
        <p:nvSpPr>
          <p:cNvPr id="6" name="Shape 6"/>
          <p:cNvSpPr/>
          <p:nvPr/>
        </p:nvSpPr>
        <p:spPr>
          <a:xfrm>
            <a:off x="548640" y="6446520"/>
            <a:ext cx="11064240" cy="9144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548640" y="6501384"/>
            <a:ext cx="237744" cy="237744"/>
          </a:xfrm>
          <a:prstGeom prst="rect">
            <a:avLst/>
          </a:prstGeom>
        </p:spPr>
      </p:pic>
      <p:sp>
        <p:nvSpPr>
          <p:cNvPr id="8" name="Shape 8"/>
          <p:cNvSpPr/>
          <p:nvPr/>
        </p:nvSpPr>
        <p:spPr>
          <a:xfrm>
            <a:off x="841248" y="6492240"/>
            <a:ext cx="16002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b="1" dirty="0">
                <a:solidFill>
                  <a:srgbClr val="0C2239"/>
                </a:solidFill>
                <a:latin typeface="Calibri"/>
                <a:cs typeface="Segoe UI"/>
              </a:rPr>
              <a:t>THIQA - </a:t>
            </a:r>
            <a:r>
              <a:rPr lang="ar-SA" sz="900" b="1" dirty="0">
                <a:solidFill>
                  <a:srgbClr val="0C2239"/>
                </a:solidFill>
                <a:latin typeface="Calibri"/>
                <a:cs typeface="Segoe UI"/>
              </a:rPr>
              <a:t>ثقة</a:t>
            </a:r>
            <a:endParaRPr lang="en-US" sz="900" dirty="0"/>
          </a:p>
        </p:txBody>
      </p:sp>
      <p:sp>
        <p:nvSpPr>
          <p:cNvPr id="9" name="Shape 9"/>
          <p:cNvSpPr/>
          <p:nvPr/>
        </p:nvSpPr>
        <p:spPr>
          <a:xfrm>
            <a:off x="2441448" y="6492240"/>
            <a:ext cx="694944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·  Niyyasoft  ·  Cybersecurity compliance report</a:t>
            </a:r>
            <a:endParaRPr lang="en-US" sz="900" dirty="0"/>
          </a:p>
        </p:txBody>
      </p:sp>
      <p:sp>
        <p:nvSpPr>
          <p:cNvPr id="10" name="Shape 10"/>
          <p:cNvSpPr/>
          <p:nvPr/>
        </p:nvSpPr>
        <p:spPr>
          <a:xfrm>
            <a:off x="10241280" y="6492240"/>
            <a:ext cx="1371600" cy="2743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r">
              <a:buNone/>
            </a:pPr>
            <a:r>
              <a:rPr lang="en-US" sz="900" dirty="0">
                <a:solidFill>
                  <a:srgbClr val="94A3B8"/>
                </a:solidFill>
                <a:latin typeface="Calibri"/>
                <a:cs typeface="Segoe UI"/>
              </a:rPr>
              <a:t>12</a:t>
            </a:r>
            <a:endParaRPr lang="en-US" sz="900" dirty="0"/>
          </a:p>
        </p:txBody>
      </p:sp>
      <p:sp>
        <p:nvSpPr>
          <p:cNvPr id="11" name="Shape 11"/>
          <p:cNvSpPr/>
          <p:nvPr/>
        </p:nvSpPr>
        <p:spPr>
          <a:xfrm>
            <a:off x="548640" y="1463040"/>
            <a:ext cx="5440680" cy="201168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12" name="Shape 12"/>
          <p:cNvSpPr/>
          <p:nvPr/>
        </p:nvSpPr>
        <p:spPr>
          <a:xfrm>
            <a:off x="822960" y="1737360"/>
            <a:ext cx="640080" cy="640080"/>
          </a:xfrm>
          <a:prstGeom prst="ellipse">
            <a:avLst/>
          </a:prstGeom>
          <a:solidFill>
            <a:srgbClr val="0F6B5C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/>
                <a:cs typeface="Segoe UI"/>
              </a:rPr>
              <a:t>1</a:t>
            </a:r>
            <a:endParaRPr lang="en-US" sz="1800" dirty="0"/>
          </a:p>
        </p:txBody>
      </p:sp>
      <p:sp>
        <p:nvSpPr>
          <p:cNvPr id="13" name="Shape 13"/>
          <p:cNvSpPr/>
          <p:nvPr/>
        </p:nvSpPr>
        <p:spPr>
          <a:xfrm>
            <a:off x="1645920" y="1691640"/>
            <a:ext cx="41148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700" b="1" dirty="0">
                <a:solidFill>
                  <a:srgbClr val="0F172A"/>
                </a:solidFill>
                <a:latin typeface="Calibri"/>
                <a:cs typeface="Segoe UI"/>
              </a:rPr>
              <a:t>Assign ownership</a:t>
            </a:r>
            <a:endParaRPr lang="en-US" sz="1700" dirty="0"/>
          </a:p>
        </p:txBody>
      </p:sp>
      <p:sp>
        <p:nvSpPr>
          <p:cNvPr id="14" name="Shape 14"/>
          <p:cNvSpPr/>
          <p:nvPr/>
        </p:nvSpPr>
        <p:spPr>
          <a:xfrm>
            <a:off x="1645920" y="2240280"/>
            <a:ext cx="4114800" cy="11887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250" dirty="0">
                <a:solidFill>
                  <a:srgbClr val="475569"/>
                </a:solidFill>
                <a:latin typeface="Calibri"/>
                <a:cs typeface="Segoe UI"/>
              </a:rPr>
              <a:t>Name an owner and target date for every Phase 1 action. Use the Excel action plan as the tracker.</a:t>
            </a:r>
            <a:endParaRPr lang="en-US" sz="1250" dirty="0"/>
          </a:p>
        </p:txBody>
      </p:sp>
      <p:sp>
        <p:nvSpPr>
          <p:cNvPr id="15" name="Shape 15"/>
          <p:cNvSpPr/>
          <p:nvPr/>
        </p:nvSpPr>
        <p:spPr>
          <a:xfrm>
            <a:off x="6172200" y="1463040"/>
            <a:ext cx="5440680" cy="201168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16" name="Shape 16"/>
          <p:cNvSpPr/>
          <p:nvPr/>
        </p:nvSpPr>
        <p:spPr>
          <a:xfrm>
            <a:off x="6446520" y="1737360"/>
            <a:ext cx="640080" cy="640080"/>
          </a:xfrm>
          <a:prstGeom prst="ellipse">
            <a:avLst/>
          </a:prstGeom>
          <a:solidFill>
            <a:srgbClr val="0F6B5C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/>
                <a:cs typeface="Segoe UI"/>
              </a:rPr>
              <a:t>2</a:t>
            </a:r>
            <a:endParaRPr lang="en-US" sz="1800" dirty="0"/>
          </a:p>
        </p:txBody>
      </p:sp>
      <p:sp>
        <p:nvSpPr>
          <p:cNvPr id="17" name="Shape 17"/>
          <p:cNvSpPr/>
          <p:nvPr/>
        </p:nvSpPr>
        <p:spPr>
          <a:xfrm>
            <a:off x="7269480" y="1691640"/>
            <a:ext cx="41148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700" b="1" dirty="0">
                <a:solidFill>
                  <a:srgbClr val="0F172A"/>
                </a:solidFill>
                <a:latin typeface="Calibri"/>
                <a:cs typeface="Segoe UI"/>
              </a:rPr>
              <a:t>Close critical gaps</a:t>
            </a:r>
            <a:endParaRPr lang="en-US" sz="1700" dirty="0"/>
          </a:p>
        </p:txBody>
      </p:sp>
      <p:sp>
        <p:nvSpPr>
          <p:cNvPr id="18" name="Shape 18"/>
          <p:cNvSpPr/>
          <p:nvPr/>
        </p:nvSpPr>
        <p:spPr>
          <a:xfrm>
            <a:off x="7269480" y="2240280"/>
            <a:ext cx="4114800" cy="11887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250" dirty="0">
                <a:solidFill>
                  <a:srgbClr val="475569"/>
                </a:solidFill>
                <a:latin typeface="Calibri"/>
                <a:cs typeface="Segoe UI"/>
              </a:rPr>
              <a:t>Focus the next 90 days on the 18 critical gap(s), especially access, monitoring, backup and incident reporting.</a:t>
            </a:r>
            <a:endParaRPr lang="en-US" sz="1250" dirty="0"/>
          </a:p>
        </p:txBody>
      </p:sp>
      <p:sp>
        <p:nvSpPr>
          <p:cNvPr id="19" name="Shape 19"/>
          <p:cNvSpPr/>
          <p:nvPr/>
        </p:nvSpPr>
        <p:spPr>
          <a:xfrm>
            <a:off x="548640" y="3703320"/>
            <a:ext cx="5440680" cy="201168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20" name="Shape 20"/>
          <p:cNvSpPr/>
          <p:nvPr/>
        </p:nvSpPr>
        <p:spPr>
          <a:xfrm>
            <a:off x="822960" y="3977640"/>
            <a:ext cx="640080" cy="640080"/>
          </a:xfrm>
          <a:prstGeom prst="ellipse">
            <a:avLst/>
          </a:prstGeom>
          <a:solidFill>
            <a:srgbClr val="0F6B5C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/>
                <a:cs typeface="Segoe UI"/>
              </a:rPr>
              <a:t>3</a:t>
            </a:r>
            <a:endParaRPr lang="en-US" sz="1800" dirty="0"/>
          </a:p>
        </p:txBody>
      </p:sp>
      <p:sp>
        <p:nvSpPr>
          <p:cNvPr id="21" name="Shape 21"/>
          <p:cNvSpPr/>
          <p:nvPr/>
        </p:nvSpPr>
        <p:spPr>
          <a:xfrm>
            <a:off x="1645920" y="3931920"/>
            <a:ext cx="41148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700" b="1" dirty="0">
                <a:solidFill>
                  <a:srgbClr val="0F172A"/>
                </a:solidFill>
                <a:latin typeface="Calibri"/>
                <a:cs typeface="Segoe UI"/>
              </a:rPr>
              <a:t>Collect evidence</a:t>
            </a:r>
            <a:endParaRPr lang="en-US" sz="1700" dirty="0"/>
          </a:p>
        </p:txBody>
      </p:sp>
      <p:sp>
        <p:nvSpPr>
          <p:cNvPr id="22" name="Shape 22"/>
          <p:cNvSpPr/>
          <p:nvPr/>
        </p:nvSpPr>
        <p:spPr>
          <a:xfrm>
            <a:off x="1645920" y="4480560"/>
            <a:ext cx="4114800" cy="11887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250" dirty="0">
                <a:solidFill>
                  <a:srgbClr val="475569"/>
                </a:solidFill>
                <a:latin typeface="Calibri"/>
                <a:cs typeface="Segoe UI"/>
              </a:rPr>
              <a:t>Record policies, configurations and reports as evidence for each control, ready for NCA, CST or SDAIA review.</a:t>
            </a:r>
            <a:endParaRPr lang="en-US" sz="1250" dirty="0"/>
          </a:p>
        </p:txBody>
      </p:sp>
      <p:sp>
        <p:nvSpPr>
          <p:cNvPr id="23" name="Shape 23"/>
          <p:cNvSpPr/>
          <p:nvPr/>
        </p:nvSpPr>
        <p:spPr>
          <a:xfrm>
            <a:off x="6172200" y="3703320"/>
            <a:ext cx="5440680" cy="2011680"/>
          </a:xfrm>
          <a:prstGeom prst="roundRect">
            <a:avLst>
              <a:gd name="adj" fmla="val 6000"/>
            </a:avLst>
          </a:prstGeom>
          <a:solidFill>
            <a:srgbClr val="F8FAFC"/>
          </a:solidFill>
          <a:ln w="12700">
            <a:solidFill>
              <a:srgbClr val="E2E8F0"/>
            </a:solidFill>
          </a:ln>
        </p:spPr>
        <p:txBody>
          <a:bodyPr wrap="square" lIns="91440" tIns="91440" rIns="91440" bIns="91440" anchor="t" rtlCol="0">
            <a:noAutofit/>
          </a:bodyPr>
          <a:lstStyle/>
          <a:p>
            <a:pPr algn="l">
              <a:buNone/>
            </a:pPr>
            <a:endParaRPr lang="en-US" sz="1400" dirty="0"/>
          </a:p>
        </p:txBody>
      </p:sp>
      <p:sp>
        <p:nvSpPr>
          <p:cNvPr id="24" name="Shape 24"/>
          <p:cNvSpPr/>
          <p:nvPr/>
        </p:nvSpPr>
        <p:spPr>
          <a:xfrm>
            <a:off x="6446520" y="3977640"/>
            <a:ext cx="640080" cy="640080"/>
          </a:xfrm>
          <a:prstGeom prst="ellipse">
            <a:avLst/>
          </a:prstGeom>
          <a:solidFill>
            <a:srgbClr val="0F6B5C"/>
          </a:solidFill>
          <a:ln>
            <a:noFill/>
          </a:ln>
        </p:spPr>
        <p:txBody>
          <a:bodyPr wrap="square" lIns="0" tIns="0" rIns="0" bIns="0" anchor="ctr" rtlCol="0">
            <a:noAutofit/>
          </a:bodyPr>
          <a:lstStyle/>
          <a:p>
            <a:pPr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/>
                <a:cs typeface="Segoe UI"/>
              </a:rPr>
              <a:t>4</a:t>
            </a:r>
            <a:endParaRPr lang="en-US" sz="1800" dirty="0"/>
          </a:p>
        </p:txBody>
      </p:sp>
      <p:sp>
        <p:nvSpPr>
          <p:cNvPr id="25" name="Shape 25"/>
          <p:cNvSpPr/>
          <p:nvPr/>
        </p:nvSpPr>
        <p:spPr>
          <a:xfrm>
            <a:off x="7269480" y="3931920"/>
            <a:ext cx="4114800" cy="54864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700" b="1" dirty="0">
                <a:solidFill>
                  <a:srgbClr val="0F172A"/>
                </a:solidFill>
                <a:latin typeface="Calibri"/>
                <a:cs typeface="Segoe UI"/>
              </a:rPr>
              <a:t>Reassess quarterly</a:t>
            </a:r>
            <a:endParaRPr lang="en-US" sz="1700" dirty="0"/>
          </a:p>
        </p:txBody>
      </p:sp>
      <p:sp>
        <p:nvSpPr>
          <p:cNvPr id="26" name="Shape 26"/>
          <p:cNvSpPr/>
          <p:nvPr/>
        </p:nvSpPr>
        <p:spPr>
          <a:xfrm>
            <a:off x="7269480" y="4480560"/>
            <a:ext cx="4114800" cy="118872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250" dirty="0">
                <a:solidFill>
                  <a:srgbClr val="475569"/>
                </a:solidFill>
                <a:latin typeface="Calibri"/>
                <a:cs typeface="Segoe UI"/>
              </a:rPr>
              <a:t>Rerun this assessment every quarter to track progress, and before any regulatory audit.</a:t>
            </a:r>
            <a:endParaRPr lang="en-US" sz="1250" dirty="0"/>
          </a:p>
        </p:txBody>
      </p:sp>
      <p:sp>
        <p:nvSpPr>
          <p:cNvPr id="27" name="Shape 27"/>
          <p:cNvSpPr/>
          <p:nvPr/>
        </p:nvSpPr>
        <p:spPr>
          <a:xfrm>
            <a:off x="548640" y="5943600"/>
            <a:ext cx="11064240" cy="457200"/>
          </a:xfrm>
          <a:prstGeom prst="rect">
            <a:avLst/>
          </a:prstGeom>
          <a:noFill/>
          <a:ln>
            <a:noFill/>
          </a:ln>
        </p:spPr>
        <p:txBody>
          <a:bodyPr wrap="square" lIns="18288" tIns="18288" rIns="18288" bIns="18288" anchor="t" rtlCol="0">
            <a:noAutofit/>
          </a:bodyPr>
          <a:lstStyle/>
          <a:p>
            <a:pPr algn="l">
              <a:buNone/>
            </a:pPr>
            <a:r>
              <a:rPr lang="en-US" sz="1000" i="1" dirty="0">
                <a:solidFill>
                  <a:srgbClr val="94A3B8"/>
                </a:solidFill>
                <a:latin typeface="Calibri"/>
                <a:cs typeface="Segoe UI"/>
              </a:rPr>
              <a:t>Self-assessment based on public requirements from NCA, CST and SDAIA. It is not an official NCA assessment or legal advice.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IQA">
  <a:themeElements>
    <a:clrScheme name="THIQA">
      <a:dk1>
        <a:sysClr val="windowText" lastClr="000000"/>
      </a:dk1>
      <a:lt1>
        <a:sysClr val="window" lastClr="FFFFFF"/>
      </a:lt1>
      <a:dk2>
        <a:srgbClr val="0F172A"/>
      </a:dk2>
      <a:lt2>
        <a:srgbClr val="EEF2F6"/>
      </a:lt2>
      <a:accent1>
        <a:srgbClr val="0F6B5C"/>
      </a:accent1>
      <a:accent2>
        <a:srgbClr val="C8A24A"/>
      </a:accent2>
      <a:accent3>
        <a:srgbClr val="1E9E6A"/>
      </a:accent3>
      <a:accent4>
        <a:srgbClr val="E0A21B"/>
      </a:accent4>
      <a:accent5>
        <a:srgbClr val="D64545"/>
      </a:accent5>
      <a:accent6>
        <a:srgbClr val="3B82F6"/>
      </a:accent6>
      <a:hlink>
        <a:srgbClr val="0F6B5C"/>
      </a:hlink>
      <a:folHlink>
        <a:srgbClr val="6B21A8"/>
      </a:folHlink>
    </a:clrScheme>
    <a:fontScheme name="THIQA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THIQ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THIQA - ثقة – Niyyasoft</dc:title>
  <dc:creator>Saudi Cyber Security Compliance Check (THIQA - ثقة) by Niyyasoft</dc:creator>
  <cp:lastModifiedBy>Saudi Cyber Security Compliance Check (THIQA - ثقة) by Niyyasoft</cp:lastModifiedBy>
  <dcterms:created xsi:type="dcterms:W3CDTF">2026-09-20T19:38:55Z</dcterms:created>
  <dcterms:modified xsi:type="dcterms:W3CDTF">2026-09-20T19:38:55Z</dcterms:modified>
</cp:coreProperties>
</file>