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1" r:id="rId26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11" Type="http://schemas.openxmlformats.org/officeDocument/2006/relationships/slide" Target="slides/slide1.xml"/><Relationship Id="rId12" Type="http://schemas.openxmlformats.org/officeDocument/2006/relationships/slide" Target="slides/slide2.xml"/><Relationship Id="rId13" Type="http://schemas.openxmlformats.org/officeDocument/2006/relationships/slide" Target="slides/slide3.xml"/><Relationship Id="rId14" Type="http://schemas.openxmlformats.org/officeDocument/2006/relationships/slide" Target="slides/slide4.xml"/><Relationship Id="rId15" Type="http://schemas.openxmlformats.org/officeDocument/2006/relationships/slide" Target="slides/slide5.xml"/><Relationship Id="rId16" Type="http://schemas.openxmlformats.org/officeDocument/2006/relationships/slide" Target="slides/slide6.xml"/><Relationship Id="rId17" Type="http://schemas.openxmlformats.org/officeDocument/2006/relationships/slide" Target="slides/slide7.xml"/><Relationship Id="rId18" Type="http://schemas.openxmlformats.org/officeDocument/2006/relationships/slide" Target="slides/slide8.xml"/><Relationship Id="rId19" Type="http://schemas.openxmlformats.org/officeDocument/2006/relationships/slide" Target="slides/slide9.xml"/><Relationship Id="rId20" Type="http://schemas.openxmlformats.org/officeDocument/2006/relationships/slide" Target="slides/slide10.xml"/><Relationship Id="rId21" Type="http://schemas.openxmlformats.org/officeDocument/2006/relationships/slide" Target="slides/slide11.xml"/><Relationship Id="rId22" Type="http://schemas.openxmlformats.org/officeDocument/2006/relationships/slide" Target="slides/slide12.xml"/><Relationship Id="rId23" Type="http://schemas.openxmlformats.org/officeDocument/2006/relationships/slide" Target="slides/slide13.xml"/><Relationship Id="rId24" Type="http://schemas.openxmlformats.org/officeDocument/2006/relationships/slide" Target="slides/slide14.xml"/><Relationship Id="rId25" Type="http://schemas.openxmlformats.org/officeDocument/2006/relationships/slide" Target="slides/slide15.xml"/><Relationship Id="rId26" Type="http://schemas.openxmlformats.org/officeDocument/2006/relationships/slide" Target="slides/slide16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ableStyles" Target="tableStyles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1800">
          <a:solidFill>
            <a:schemeClr val="tx1"/>
          </a:solidFill>
          <a:latin typeface="+mn-lt"/>
        </a:defRPr>
      </a:lvl1pPr>
    </p:titleStyle>
    <p:bodyStyle>
      <a:lvl1pPr>
        <a:defRPr sz="1800">
          <a:solidFill>
            <a:schemeClr val="tx1"/>
          </a:solidFill>
          <a:latin typeface="+mn-lt"/>
        </a:defRPr>
      </a:lvl1pPr>
    </p:bodyStyle>
    <p:otherStyle>
      <a:lvl1pPr>
        <a:defRPr sz="1800">
          <a:solidFill>
            <a:schemeClr val="tx1"/>
          </a:solidFill>
          <a:latin typeface="+mn-lt"/>
        </a:defRPr>
      </a:lvl1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2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Img1" Type="http://schemas.openxmlformats.org/officeDocument/2006/relationships/image" Target="../media/image3.png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3B66"/>
          </a:solidFill>
          <a:ln>
            <a:noFill/>
          </a:ln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731520" y="731520"/>
            <a:ext cx="1005840" cy="1005840"/>
          </a:xfrm>
          <a:prstGeom prst="rect">
            <a:avLst/>
          </a:prstGeom>
        </p:spPr>
      </p:pic>
      <p:sp>
        <p:nvSpPr>
          <p:cNvPr id="4" name="Rect 4"/>
          <p:cNvSpPr/>
          <p:nvPr/>
        </p:nvSpPr>
        <p:spPr>
          <a:xfrm>
            <a:off x="0" y="4251960"/>
            <a:ext cx="12192000" cy="54864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sp>
        <p:nvSpPr>
          <p:cNvPr id="5" name="Text 5"/>
          <p:cNvSpPr txBox="1"/>
          <p:nvPr/>
        </p:nvSpPr>
        <p:spPr>
          <a:xfrm>
            <a:off x="731520" y="2011680"/>
            <a:ext cx="10515600" cy="11887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4000" b="1" dirty="0">
                <a:solidFill>
                  <a:srgbClr val="FFFFFF"/>
                </a:solidFill>
                <a:latin typeface="Calibri"/>
              </a:rPr>
              <a:t>VxRail Sizing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731520" y="3108960"/>
            <a:ext cx="10515600" cy="7315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200" dirty="0">
                <a:solidFill>
                  <a:srgbClr val="CFE3F5"/>
                </a:solidFill>
                <a:latin typeface="Calibri"/>
              </a:rPr>
              <a:t>VxRail refresh - core cluster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731520" y="4572000"/>
            <a:ext cx="10515600" cy="10972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400" dirty="0">
                <a:solidFill>
                  <a:srgbClr val="CFE3F5"/>
                </a:solidFill>
                <a:latin typeface="Calibri"/>
              </a:rPr>
              <a:t>Niyyasoft · 2026-09-20</a:t>
            </a:r>
          </a:p>
          <a:p>
            <a:pPr algn="l"/>
            <a:r>
              <a:rPr lang="en-US" sz="1400" dirty="0">
                <a:solidFill>
                  <a:srgbClr val="CFE3F5"/>
                </a:solidFill>
                <a:latin typeface="Calibri"/>
              </a:rPr>
              <a:t>Prepared by Niyyasoft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Executive summary</a:t>
            </a:r>
          </a:p>
        </p:txBody>
      </p:sp>
      <p:sp>
        <p:nvSpPr>
          <p:cNvPr id="3" name="Rect 3"/>
          <p:cNvSpPr/>
          <p:nvPr/>
        </p:nvSpPr>
        <p:spPr>
          <a:xfrm>
            <a:off x="548640" y="960120"/>
            <a:ext cx="1097280" cy="4572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sp>
        <p:nvSpPr>
          <p:cNvPr id="4" name="Rect 4"/>
          <p:cNvSpPr/>
          <p:nvPr/>
        </p:nvSpPr>
        <p:spPr>
          <a:xfrm>
            <a:off x="548640" y="1234440"/>
            <a:ext cx="2594610" cy="1417320"/>
          </a:xfrm>
          <a:prstGeom prst="rect">
            <a:avLst/>
          </a:prstGeom>
          <a:solidFill>
            <a:srgbClr val="F2F6FA"/>
          </a:solidFill>
          <a:ln w="9525">
            <a:solidFill>
              <a:srgbClr val="D0D7DE"/>
            </a:solidFill>
          </a:ln>
        </p:spPr>
      </p:sp>
      <p:sp>
        <p:nvSpPr>
          <p:cNvPr id="5" name="Text 5"/>
          <p:cNvSpPr txBox="1"/>
          <p:nvPr/>
        </p:nvSpPr>
        <p:spPr>
          <a:xfrm>
            <a:off x="685800" y="1325880"/>
            <a:ext cx="2320290" cy="3200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200" dirty="0">
                <a:solidFill>
                  <a:srgbClr val="5F6B7A"/>
                </a:solidFill>
                <a:latin typeface="Calibri"/>
              </a:rPr>
              <a:t>Recommended cluster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685800" y="1645920"/>
            <a:ext cx="232029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5 x VE-670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685800" y="2194560"/>
            <a:ext cx="2320290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100" dirty="0">
                <a:solidFill>
                  <a:srgbClr val="5F6B7A"/>
                </a:solidFill>
                <a:latin typeface="Calibri"/>
              </a:rPr>
              <a:t>5U · standard</a:t>
            </a:r>
          </a:p>
        </p:txBody>
      </p:sp>
      <p:sp>
        <p:nvSpPr>
          <p:cNvPr id="8" name="Rect 8"/>
          <p:cNvSpPr/>
          <p:nvPr/>
        </p:nvSpPr>
        <p:spPr>
          <a:xfrm>
            <a:off x="3371850" y="1234440"/>
            <a:ext cx="2594610" cy="1417320"/>
          </a:xfrm>
          <a:prstGeom prst="rect">
            <a:avLst/>
          </a:prstGeom>
          <a:solidFill>
            <a:srgbClr val="F2F6FA"/>
          </a:solidFill>
          <a:ln w="9525">
            <a:solidFill>
              <a:srgbClr val="D0D7DE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509010" y="1325880"/>
            <a:ext cx="2320290" cy="3200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200" dirty="0">
                <a:solidFill>
                  <a:srgbClr val="5F6B7A"/>
                </a:solidFill>
                <a:latin typeface="Calibri"/>
              </a:rPr>
              <a:t>Usable vSAN capacity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3509010" y="1645920"/>
            <a:ext cx="232029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22.6 TiB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509010" y="2194560"/>
            <a:ext cx="2320290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100" dirty="0">
                <a:solidFill>
                  <a:srgbClr val="5F6B7A"/>
                </a:solidFill>
                <a:latin typeface="Calibri"/>
              </a:rPr>
              <a:t>34.9 TiB raw</a:t>
            </a:r>
          </a:p>
        </p:txBody>
      </p:sp>
      <p:sp>
        <p:nvSpPr>
          <p:cNvPr id="12" name="Rect 12"/>
          <p:cNvSpPr/>
          <p:nvPr/>
        </p:nvSpPr>
        <p:spPr>
          <a:xfrm>
            <a:off x="6195059" y="1234440"/>
            <a:ext cx="2594610" cy="1417320"/>
          </a:xfrm>
          <a:prstGeom prst="rect">
            <a:avLst/>
          </a:prstGeom>
          <a:solidFill>
            <a:srgbClr val="F2F6FA"/>
          </a:solidFill>
          <a:ln w="9525">
            <a:solidFill>
              <a:srgbClr val="D0D7DE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6332220" y="1325880"/>
            <a:ext cx="2320290" cy="3200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200" dirty="0">
                <a:solidFill>
                  <a:srgbClr val="5F6B7A"/>
                </a:solidFill>
                <a:latin typeface="Calibri"/>
              </a:rPr>
              <a:t>Cores / memory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6332220" y="1645920"/>
            <a:ext cx="232029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240 cores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332220" y="2194560"/>
            <a:ext cx="2320290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100" dirty="0">
                <a:solidFill>
                  <a:srgbClr val="5F6B7A"/>
                </a:solidFill>
                <a:latin typeface="Calibri"/>
              </a:rPr>
              <a:t>3,840 GB RAM</a:t>
            </a:r>
          </a:p>
        </p:txBody>
      </p:sp>
      <p:sp>
        <p:nvSpPr>
          <p:cNvPr id="16" name="Rect 16"/>
          <p:cNvSpPr/>
          <p:nvPr/>
        </p:nvSpPr>
        <p:spPr>
          <a:xfrm>
            <a:off x="9018269" y="1234440"/>
            <a:ext cx="2594610" cy="1417320"/>
          </a:xfrm>
          <a:prstGeom prst="rect">
            <a:avLst/>
          </a:prstGeom>
          <a:solidFill>
            <a:srgbClr val="F2F6FA"/>
          </a:solidFill>
          <a:ln w="9525">
            <a:solidFill>
              <a:srgbClr val="D0D7DE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9155430" y="1325880"/>
            <a:ext cx="2320290" cy="3200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200" dirty="0">
                <a:solidFill>
                  <a:srgbClr val="5F6B7A"/>
                </a:solidFill>
                <a:latin typeface="Calibri"/>
              </a:rPr>
              <a:t>Licensed cores (VCF)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9155430" y="1645920"/>
            <a:ext cx="2320290" cy="5486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240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9155430" y="2194560"/>
            <a:ext cx="2320290" cy="36576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100" dirty="0">
                <a:solidFill>
                  <a:srgbClr val="5F6B7A"/>
                </a:solidFill>
                <a:latin typeface="Calibri"/>
              </a:rPr>
              <a:t>vSAN add-on 0 TiB</a:t>
            </a:r>
          </a:p>
        </p:txBody>
      </p:sp>
      <p:sp>
        <p:nvSpPr>
          <p:cNvPr id="20" name="Bullets 20"/>
          <p:cNvSpPr txBox="1"/>
          <p:nvPr/>
        </p:nvSpPr>
        <p:spPr>
          <a:xfrm>
            <a:off x="548640" y="2926080"/>
            <a:ext cx="11064240" cy="338328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/>
              </a:rPr>
              <a:t>Per node: 1 x 48-core CPU, 768 GB memory, 4 x 1.92 TB NVMe, 4 x 25GbE networking.</a:t>
            </a:r>
          </a:p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/>
              </a:rPr>
              <a:t>vSAN ESA, RAID-5 FTT=1 adaptive (2+1): 34.9 TiB raw, </a:t>
            </a:r>
            <a:r>
              <a:rPr lang="en-US" sz="1400" b="1" dirty="0">
                <a:solidFill>
                  <a:srgbClr val="1F2937"/>
                </a:solidFill>
                <a:latin typeface="Calibri"/>
              </a:rPr>
              <a:t>22.6 TiB usable</a:t>
            </a:r>
            <a:r>
              <a:rPr lang="en-US" sz="1400" dirty="0">
                <a:solidFill>
                  <a:srgbClr val="1F2937"/>
                </a:solidFill>
                <a:latin typeface="Calibri"/>
              </a:rPr>
              <a:t> (1.5:1 data reduction assumed).</a:t>
            </a:r>
          </a:p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/>
              </a:rPr>
              <a:t>Workload: 100 VMs, 542 vCPU, 2,167 GB RAM, 20.2 TiB storage including 3-year growth and management VMs.</a:t>
            </a:r>
          </a:p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400" dirty="0">
                <a:solidFill>
                  <a:srgbClr val="1F2937"/>
                </a:solidFill>
                <a:latin typeface="Calibri"/>
              </a:rPr>
              <a:t>Utilisation after failure: CPU 78%, memory 78%; vSAN capacity 89%. Node count driven by cpu.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00" dirty="0">
                <a:solidFill>
                  <a:srgbClr val="5F6B7A"/>
                </a:solidFill>
                <a:latin typeface="Calibri"/>
              </a:rPr>
              <a:t>VxRail Sizer (VXRS) · VxRail refresh - core cluster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10698480" y="644652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US" sz="900" dirty="0">
                <a:solidFill>
                  <a:srgbClr val="5F6B7A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Workloads</a:t>
            </a:r>
          </a:p>
        </p:txBody>
      </p:sp>
      <p:sp>
        <p:nvSpPr>
          <p:cNvPr id="3" name="Rect 3"/>
          <p:cNvSpPr/>
          <p:nvPr/>
        </p:nvSpPr>
        <p:spPr>
          <a:xfrm>
            <a:off x="548640" y="960120"/>
            <a:ext cx="1097280" cy="4572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48640" y="1188720"/>
          <a:ext cx="11064240" cy="642620"/>
        </p:xfrm>
        <a:graphic>
          <a:graphicData uri="http://schemas.openxmlformats.org/drawingml/2006/table">
            <a:tbl>
              <a:tblPr firstRow="1" bandRow="1"/>
              <a:tblGrid>
                <a:gridCol w="4868265"/>
                <a:gridCol w="1327708"/>
                <a:gridCol w="1548993"/>
                <a:gridCol w="1659636"/>
                <a:gridCol w="1659638"/>
              </a:tblGrid>
              <a:tr h="32131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Workload group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VMs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vCPU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RAM GB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Storage TiB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General purpose VMs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1,600.00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14.65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5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00" dirty="0">
                <a:solidFill>
                  <a:srgbClr val="5F6B7A"/>
                </a:solidFill>
                <a:latin typeface="Calibri"/>
              </a:rPr>
              <a:t>VxRail Sizer (VXRS) · VxRail refresh - core cluster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698480" y="644652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US" sz="900" dirty="0">
                <a:solidFill>
                  <a:srgbClr val="5F6B7A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Design policies</a:t>
            </a:r>
          </a:p>
        </p:txBody>
      </p:sp>
      <p:sp>
        <p:nvSpPr>
          <p:cNvPr id="3" name="Rect 3"/>
          <p:cNvSpPr/>
          <p:nvPr/>
        </p:nvSpPr>
        <p:spPr>
          <a:xfrm>
            <a:off x="548640" y="960120"/>
            <a:ext cx="1097280" cy="4572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48640" y="1188720"/>
          <a:ext cx="11064240" cy="5608320"/>
        </p:xfrm>
        <a:graphic>
          <a:graphicData uri="http://schemas.openxmlformats.org/drawingml/2006/table">
            <a:tbl>
              <a:tblPr firstRow="1" bandRow="1"/>
              <a:tblGrid>
                <a:gridCol w="4978908"/>
                <a:gridCol w="6085332"/>
              </a:tblGrid>
              <a:tr h="35052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/>
                        </a:rPr>
                        <a:t>Parameter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/>
                        </a:rPr>
                        <a:t>Value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Cluster type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standard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vSAN architecture / release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ESA / 9.0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Storage policy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RAID-5 FTT=1 adaptive (2+1)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Data reduction assumption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1.5:1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+1 host for rebuild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Yes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HA (compute)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N+1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vCPU : pCore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4:1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Max CPU utilisation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80%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vSAN CPU overhead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Memory overcommit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1:1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Max memory utilisation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90%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ESXi + vSAN memory reserve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10%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Growth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10% per year for 3 years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vCenter on cluster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Small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VMware subscription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VMware Cloud Foundation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5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00" dirty="0">
                <a:solidFill>
                  <a:srgbClr val="5F6B7A"/>
                </a:solidFill>
                <a:latin typeface="Calibri"/>
              </a:rPr>
              <a:t>VxRail Sizer (VXRS) · VxRail refresh - core cluster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698480" y="644652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US" sz="900" dirty="0">
                <a:solidFill>
                  <a:srgbClr val="5F6B7A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Recommended configuration</a:t>
            </a:r>
          </a:p>
        </p:txBody>
      </p:sp>
      <p:sp>
        <p:nvSpPr>
          <p:cNvPr id="3" name="Rect 3"/>
          <p:cNvSpPr/>
          <p:nvPr/>
        </p:nvSpPr>
        <p:spPr>
          <a:xfrm>
            <a:off x="548640" y="960120"/>
            <a:ext cx="1097280" cy="4572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48640" y="1188720"/>
          <a:ext cx="11064240" cy="2249170"/>
        </p:xfrm>
        <a:graphic>
          <a:graphicData uri="http://schemas.openxmlformats.org/drawingml/2006/table">
            <a:tbl>
              <a:tblPr firstRow="1" bandRow="1"/>
              <a:tblGrid>
                <a:gridCol w="3097987"/>
                <a:gridCol w="1106424"/>
                <a:gridCol w="6859829"/>
              </a:tblGrid>
              <a:tr h="32131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Item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Qty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Detail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VxRail VE-670 node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PowerEdge R670, 1U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Processor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1 x Intel Xeon 6 - 48 cores (48 cores) per node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Memory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768 GB per node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vSAN ESA NVMe drives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4 x 1.92 TB NVMe per node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Network ports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4 x 25GbE per node (OCP + PCIe)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Boot device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Dell BOSS (mirrored M.2) per node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</a:tbl>
          </a:graphicData>
        </a:graphic>
      </p:graphicFrame>
      <p:sp>
        <p:nvSpPr>
          <p:cNvPr id="5" name="Text 5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00" dirty="0">
                <a:solidFill>
                  <a:srgbClr val="5F6B7A"/>
                </a:solidFill>
                <a:latin typeface="Calibri"/>
              </a:rPr>
              <a:t>VxRail Sizer (VXRS) · VxRail refresh - core cluster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698480" y="644652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US" sz="900" dirty="0">
                <a:solidFill>
                  <a:srgbClr val="5F6B7A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Utilisation and sizing drivers</a:t>
            </a:r>
          </a:p>
        </p:txBody>
      </p:sp>
      <p:sp>
        <p:nvSpPr>
          <p:cNvPr id="3" name="Rect 3"/>
          <p:cNvSpPr/>
          <p:nvPr/>
        </p:nvSpPr>
        <p:spPr>
          <a:xfrm>
            <a:off x="548640" y="960120"/>
            <a:ext cx="1097280" cy="4572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48640" y="1188720"/>
          <a:ext cx="11064240" cy="2044695"/>
        </p:xfrm>
        <a:graphic>
          <a:graphicData uri="http://schemas.openxmlformats.org/drawingml/2006/table">
            <a:tbl>
              <a:tblPr firstRow="1" bandRow="1"/>
              <a:tblGrid>
                <a:gridCol w="2212848"/>
                <a:gridCol w="2212848"/>
                <a:gridCol w="2212848"/>
                <a:gridCol w="2212848"/>
                <a:gridCol w="2212848"/>
              </a:tblGrid>
              <a:tr h="408939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</a:rPr>
                        <a:t>Dimension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</a:rPr>
                        <a:t>Required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</a:rPr>
                        <a:t>Utilisation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</a:rPr>
                        <a:t>After failure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/>
                        </a:rPr>
                        <a:t>Nodes needed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</a:tr>
              <a:tr h="40893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CPU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135.6 cores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62.8%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78.5%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893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Memory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2,167 GB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62.7%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78.4%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40893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Storage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20.2 TiB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89.3%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5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0893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Policy / availability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—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rgbClr val="1F2937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</a:tbl>
          </a:graphicData>
        </a:graphic>
      </p:graphicFrame>
      <p:sp>
        <p:nvSpPr>
          <p:cNvPr id="5" name="Text 5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00" dirty="0">
                <a:solidFill>
                  <a:srgbClr val="5F6B7A"/>
                </a:solidFill>
                <a:latin typeface="Calibri"/>
              </a:rPr>
              <a:t>VxRail Sizer (VXRS) · VxRail refresh - core cluster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698480" y="644652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US" sz="900" dirty="0">
                <a:solidFill>
                  <a:srgbClr val="5F6B7A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Capacity and licensing</a:t>
            </a:r>
          </a:p>
        </p:txBody>
      </p:sp>
      <p:sp>
        <p:nvSpPr>
          <p:cNvPr id="3" name="Rect 3"/>
          <p:cNvSpPr/>
          <p:nvPr/>
        </p:nvSpPr>
        <p:spPr>
          <a:xfrm>
            <a:off x="548640" y="960120"/>
            <a:ext cx="1097280" cy="4572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48640" y="1188720"/>
          <a:ext cx="11064240" cy="4556760"/>
        </p:xfrm>
        <a:graphic>
          <a:graphicData uri="http://schemas.openxmlformats.org/drawingml/2006/table">
            <a:tbl>
              <a:tblPr firstRow="1" bandRow="1"/>
              <a:tblGrid>
                <a:gridCol w="6085332"/>
                <a:gridCol w="4978908"/>
              </a:tblGrid>
              <a:tr h="35052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/>
                        </a:rPr>
                        <a:t>Metric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/>
                        </a:rPr>
                        <a:t>Value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Physical cores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240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Memory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3,840 GB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Raw capacity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38.40 TB (34.92 TiB)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Operations reserve + host rebuild reserve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-12.30 TiB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After protection (RAID-5 FTT=1 adaptive (2+1))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15.08 TiB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Effective usable (1.5:1)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22.63 TiB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Edition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VCF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Physical cores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240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Licensed cores (min 16/CPU)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240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Included vSAN (1 TiB/core)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240.00 TiB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Raw vSAN capacity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34.92 TiB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505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vSAN add-on required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937"/>
                          </a:solidFill>
                          <a:latin typeface="Calibri"/>
                        </a:rPr>
                        <a:t>0 TiB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</a:tbl>
          </a:graphicData>
        </a:graphic>
      </p:graphicFrame>
      <p:sp>
        <p:nvSpPr>
          <p:cNvPr id="5" name="Text 5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00" dirty="0">
                <a:solidFill>
                  <a:srgbClr val="5F6B7A"/>
                </a:solidFill>
                <a:latin typeface="Calibri"/>
              </a:rPr>
              <a:t>VxRail Sizer (VXRS) · VxRail refresh - core cluster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698480" y="644652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US" sz="900" dirty="0">
                <a:solidFill>
                  <a:srgbClr val="5F6B7A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sp>
        <p:nvSpPr>
          <p:cNvPr id="3" name="Text 3"/>
          <p:cNvSpPr txBox="1"/>
          <p:nvPr/>
        </p:nvSpPr>
        <p:spPr>
          <a:xfrm>
            <a:off x="731520" y="2560320"/>
            <a:ext cx="10515600" cy="9144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3400" b="1" dirty="0">
                <a:solidFill>
                  <a:srgbClr val="FFFFFF"/>
                </a:solidFill>
                <a:latin typeface="Calibri"/>
              </a:rPr>
              <a:t>Network design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731520" y="3474720"/>
            <a:ext cx="10515600" cy="7315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800" dirty="0">
                <a:solidFill>
                  <a:srgbClr val="E6F0FA"/>
                </a:solidFill>
                <a:latin typeface="Calibri"/>
              </a:rPr>
              <a:t>2 x S5248F-ON ToR · N3248TE-ON OOB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VLANs</a:t>
            </a:r>
          </a:p>
        </p:txBody>
      </p:sp>
      <p:sp>
        <p:nvSpPr>
          <p:cNvPr id="3" name="Rect 3"/>
          <p:cNvSpPr/>
          <p:nvPr/>
        </p:nvSpPr>
        <p:spPr>
          <a:xfrm>
            <a:off x="548640" y="960120"/>
            <a:ext cx="1097280" cy="4572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48640" y="1188720"/>
          <a:ext cx="11064240" cy="1927860"/>
        </p:xfrm>
        <a:graphic>
          <a:graphicData uri="http://schemas.openxmlformats.org/drawingml/2006/table">
            <a:tbl>
              <a:tblPr firstRow="1" bandRow="1"/>
              <a:tblGrid>
                <a:gridCol w="3983126"/>
                <a:gridCol w="1106424"/>
                <a:gridCol w="2434132"/>
                <a:gridCol w="2212848"/>
                <a:gridCol w="1327710"/>
              </a:tblGrid>
              <a:tr h="321310"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Network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VLAN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Subnet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Gateway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MTU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External management (ESXi, VxRail Manager, vCenter)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native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192.168.10.0/24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192.168.10.1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1500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VxRail internal management (node discovery)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3939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1500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vSphere vMotion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192.168.20.0/24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9000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vSAN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30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192.168.30.0/24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9000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VM / guest network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192.168.100.0/24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192.168.100.1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rgbClr val="1F2937"/>
                          </a:solidFill>
                          <a:latin typeface="Calibri"/>
                        </a:rPr>
                        <a:t>1500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5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00" dirty="0">
                <a:solidFill>
                  <a:srgbClr val="5F6B7A"/>
                </a:solidFill>
                <a:latin typeface="Calibri"/>
              </a:rPr>
              <a:t>VxRail Sizer (VXRS) · VxRail refresh - core cluster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698480" y="644652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US" sz="900" dirty="0">
                <a:solidFill>
                  <a:srgbClr val="5F6B7A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Logical network design</a:t>
            </a:r>
          </a:p>
        </p:txBody>
      </p:sp>
      <p:sp>
        <p:nvSpPr>
          <p:cNvPr id="3" name="Rect 3"/>
          <p:cNvSpPr/>
          <p:nvPr/>
        </p:nvSpPr>
        <p:spPr>
          <a:xfrm>
            <a:off x="548640" y="960120"/>
            <a:ext cx="1097280" cy="4572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2635811" y="1188720"/>
            <a:ext cx="6889897" cy="4937760"/>
          </a:xfrm>
          <a:prstGeom prst="rect">
            <a:avLst/>
          </a:prstGeom>
        </p:spPr>
      </p:pic>
      <p:sp>
        <p:nvSpPr>
          <p:cNvPr id="5" name="Text 5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00" dirty="0">
                <a:solidFill>
                  <a:srgbClr val="5F6B7A"/>
                </a:solidFill>
                <a:latin typeface="Calibri"/>
              </a:rPr>
              <a:t>VxRail Sizer (VXRS) · VxRail refresh - core cluster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698480" y="644652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US" sz="900" dirty="0">
                <a:solidFill>
                  <a:srgbClr val="5F6B7A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Physical connectivity</a:t>
            </a:r>
          </a:p>
        </p:txBody>
      </p:sp>
      <p:sp>
        <p:nvSpPr>
          <p:cNvPr id="3" name="Rect 3"/>
          <p:cNvSpPr/>
          <p:nvPr/>
        </p:nvSpPr>
        <p:spPr>
          <a:xfrm>
            <a:off x="548640" y="960120"/>
            <a:ext cx="1097280" cy="4572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Img1"/>
          <a:stretch>
            <a:fillRect/>
          </a:stretch>
        </p:blipFill>
        <p:spPr>
          <a:xfrm>
            <a:off x="2486845" y="1188720"/>
            <a:ext cx="7187829" cy="4937760"/>
          </a:xfrm>
          <a:prstGeom prst="rect">
            <a:avLst/>
          </a:prstGeom>
        </p:spPr>
      </p:pic>
      <p:sp>
        <p:nvSpPr>
          <p:cNvPr id="5" name="Text 5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00" dirty="0">
                <a:solidFill>
                  <a:srgbClr val="5F6B7A"/>
                </a:solidFill>
                <a:latin typeface="Calibri"/>
              </a:rPr>
              <a:t>VxRail Sizer (VXRS) · VxRail refresh - core cluster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698480" y="644652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US" sz="900" dirty="0">
                <a:solidFill>
                  <a:srgbClr val="5F6B7A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Switch configuration rules</a:t>
            </a:r>
          </a:p>
        </p:txBody>
      </p:sp>
      <p:sp>
        <p:nvSpPr>
          <p:cNvPr id="3" name="Rect 3"/>
          <p:cNvSpPr/>
          <p:nvPr/>
        </p:nvSpPr>
        <p:spPr>
          <a:xfrm>
            <a:off x="548640" y="960120"/>
            <a:ext cx="1097280" cy="4572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sp>
        <p:nvSpPr>
          <p:cNvPr id="4" name="Bullets 4"/>
          <p:cNvSpPr txBox="1"/>
          <p:nvPr/>
        </p:nvSpPr>
        <p:spPr>
          <a:xfrm>
            <a:off x="548640" y="1234440"/>
            <a:ext cx="11064240" cy="484632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/>
              </a:rPr>
              <a:t>Use two or more ToR switches for production (a single switch is acceptable for test/dev and 2-node).</a:t>
            </a:r>
          </a:p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/>
              </a:rPr>
              <a:t>Switch buffer: at least 16 MB per ASIC for 10GbE and 32 MB for 25GbE VxRail networks.</a:t>
            </a:r>
          </a:p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/>
              </a:rPr>
              <a:t>Configure every node-facing port as a trunk carrying all VxRail VLANs; create the internal management VLAN (default 3939) before deployment.</a:t>
            </a:r>
          </a:p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/>
              </a:rPr>
              <a:t>Allow IPv6 multicast on the internal management VLAN for node discovery; enable MLD snooping and querier if supported.</a:t>
            </a:r>
          </a:p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/>
              </a:rPr>
              <a:t>Disable Ethernet flow control on 10GbE and faster ports; use PFC only for RoCE or FCoE.</a:t>
            </a:r>
          </a:p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/>
              </a:rPr>
              <a:t>Set switch-port MTU to match the VDS (9000 when jumbo frames are used for vSAN/vMotion).</a:t>
            </a:r>
          </a:p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/>
              </a:rPr>
              <a:t>IP-hash teaming is not supported. One LAG per cluster (two ports); across two switches requires VLT/MLAG with LACP individual.</a:t>
            </a:r>
          </a:p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/>
              </a:rPr>
              <a:t>Ports cannot be added to VxRail networking after the build; do not mix RJ45 and SFP ports in one VxRail network.</a:t>
            </a:r>
          </a:p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/>
              </a:rPr>
              <a:t>Pair ToR switches with VLT (same model) and connect iDRAC ports to a separate 1GbE out-of-band switch.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48640" y="5989320"/>
            <a:ext cx="11064240" cy="32004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1000" i="1" dirty="0">
                <a:solidFill>
                  <a:srgbClr val="5F6B7A"/>
                </a:solidFill>
                <a:latin typeface="Calibri"/>
              </a:rPr>
              <a:t>Source: Dell VxRail Network Planning Guide (H15300)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00" dirty="0">
                <a:solidFill>
                  <a:srgbClr val="5F6B7A"/>
                </a:solidFill>
                <a:latin typeface="Calibri"/>
              </a:rPr>
              <a:t>VxRail Sizer (VXRS) · VxRail refresh - core cluster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10698480" y="644652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US" sz="900" dirty="0">
                <a:solidFill>
                  <a:srgbClr val="5F6B7A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Next steps</a:t>
            </a:r>
          </a:p>
        </p:txBody>
      </p:sp>
      <p:sp>
        <p:nvSpPr>
          <p:cNvPr id="3" name="Rect 3"/>
          <p:cNvSpPr/>
          <p:nvPr/>
        </p:nvSpPr>
        <p:spPr>
          <a:xfrm>
            <a:off x="548640" y="960120"/>
            <a:ext cx="1097280" cy="4572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sp>
        <p:nvSpPr>
          <p:cNvPr id="4" name="Bullets 4"/>
          <p:cNvSpPr txBox="1"/>
          <p:nvPr/>
        </p:nvSpPr>
        <p:spPr>
          <a:xfrm>
            <a:off x="548640" y="1234440"/>
            <a:ext cx="11064240" cy="484632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/>
              </a:rPr>
              <a:t>Validate workload data (RVTools / performance history) and consolidation ratios with the customer.</a:t>
            </a:r>
          </a:p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/>
              </a:rPr>
              <a:t>Confirm the configuration and SKUs with Dell Technologies (VxRail sizing and configurator tools).</a:t>
            </a:r>
          </a:p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/>
              </a:rPr>
              <a:t>Confirm VMware subscription quantities (cores, vSAN add-on TiB) with Broadcom.</a:t>
            </a:r>
          </a:p>
          <a:p>
            <a:pPr marL="285750" indent="-285750">
              <a:spcBef>
                <a:spcPts val="600"/>
              </a:spcBef>
              <a:buClr>
                <a:srgbClr val="0B6FB8"/>
              </a:buClr>
              <a:buFont typeface="Arial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/>
              </a:rPr>
              <a:t>Complete the VxRail network pre-deployment checklist (VLANs, 3939 multicast, MTU, DNS/NTP).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00" dirty="0">
                <a:solidFill>
                  <a:srgbClr val="5F6B7A"/>
                </a:solidFill>
                <a:latin typeface="Calibri"/>
              </a:rPr>
              <a:t>VxRail Sizer (VXRS) · VxRail refresh - core cluster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698480" y="644652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US" sz="900" dirty="0">
                <a:solidFill>
                  <a:srgbClr val="5F6B7A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Sources (1/3)</a:t>
            </a:r>
          </a:p>
        </p:txBody>
      </p:sp>
      <p:sp>
        <p:nvSpPr>
          <p:cNvPr id="3" name="Rect 3"/>
          <p:cNvSpPr/>
          <p:nvPr/>
        </p:nvSpPr>
        <p:spPr>
          <a:xfrm>
            <a:off x="548640" y="960120"/>
            <a:ext cx="1097280" cy="4572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48640" y="1188720"/>
          <a:ext cx="11064240" cy="5520690"/>
        </p:xfrm>
        <a:graphic>
          <a:graphicData uri="http://schemas.openxmlformats.org/drawingml/2006/table">
            <a:tbl>
              <a:tblPr firstRow="1" bandRow="1"/>
              <a:tblGrid>
                <a:gridCol w="2766060"/>
                <a:gridCol w="8298180"/>
              </a:tblGrid>
              <a:tr h="262890"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</a:rPr>
                        <a:t>Organisation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</a:rPr>
                        <a:t>Document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VMware by Broadcom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VMware vSAN Design Guide (VCF 9.1)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VMware by Broadcom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vSAN Space Efficiency Technologies (VCF 9.1)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VMware by Broadcom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vSAN Stretched Cluster Guide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VMware by Broadcom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vSAN 2-Node Cluster Guide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VMware by Broadcom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Performance Best Practices for vSphere/ESXi/vCenter 9.0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Broadcom TechDocs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Using RAID 5 or RAID 6 Erasure Coding (vSAN 8)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Broadcom TechDocs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About vSAN Policies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Broadcom TechDocs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Planning Capacity in vSAN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Broadcom TechDocs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About Reserved Capacity in vSAN Cluster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Broadcom TechDocs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Designing and Sizing vSAN Hosts (VCF 9.0)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VMware Blogs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Adaptive RAID-5 Erasure Coding with vSAN ESA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VMware Blogs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Auto-RAID in vSAN for VCF 9.1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VMware Blogs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Understanding Reserved Capacity Concepts in vSAN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VMware Blogs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Lower hardware requirements for vSAN (ReadyNode profiles)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VMware Blogs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vCPU to pCPU Ratio Guidelines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VMware Blogs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vSAN Networking - Teaming for Performance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Broadcom Knowledge Base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KB 326889 - vSAN capacity utilisation / operations reserve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Broadcom Knowledge Base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KB 372311 - When 10Gb is used for the vSAN ESA network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Broadcom TechDocs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vSphere HA Cluster Resources Percentage Admission Control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Broadcom TechDocs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vCenter Server Appliance Hardware Requirements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</a:tbl>
          </a:graphicData>
        </a:graphic>
      </p:graphicFrame>
      <p:sp>
        <p:nvSpPr>
          <p:cNvPr id="5" name="Text 5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00" dirty="0">
                <a:solidFill>
                  <a:srgbClr val="5F6B7A"/>
                </a:solidFill>
                <a:latin typeface="Calibri"/>
              </a:rPr>
              <a:t>VxRail Sizer (VXRS) · VxRail refresh - core cluster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698480" y="644652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US" sz="900" dirty="0">
                <a:solidFill>
                  <a:srgbClr val="5F6B7A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Sources (2/3)</a:t>
            </a:r>
          </a:p>
        </p:txBody>
      </p:sp>
      <p:sp>
        <p:nvSpPr>
          <p:cNvPr id="3" name="Rect 3"/>
          <p:cNvSpPr/>
          <p:nvPr/>
        </p:nvSpPr>
        <p:spPr>
          <a:xfrm>
            <a:off x="548640" y="960120"/>
            <a:ext cx="1097280" cy="4572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48640" y="1188720"/>
          <a:ext cx="11064240" cy="5520690"/>
        </p:xfrm>
        <a:graphic>
          <a:graphicData uri="http://schemas.openxmlformats.org/drawingml/2006/table">
            <a:tbl>
              <a:tblPr firstRow="1" bandRow="1"/>
              <a:tblGrid>
                <a:gridCol w="2766060"/>
                <a:gridCol w="8298180"/>
              </a:tblGrid>
              <a:tr h="262890"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</a:rPr>
                        <a:t>Organisation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</a:rPr>
                        <a:t>Document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KB 000223349 - VxRail Manager VM resources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Broadcom TechDocs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Deploying a vSAN Witness Appliance (VCF 9.0)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Broadcom Knowledge Base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KB 313548 - Counting cores for VCF and VVF, vSAN capacity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Broadcom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VMware Cloud Foundation Specific Program Documentation (Feb 2026)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Broadcom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VMware vSphere Foundation Specific Program Documentation (Feb 2026)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KB 000310965 - VxRail licensing when upgrading 8.0 to 9.0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VxRail Spec Sheet (H16763)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VxRail HCI (dell.com)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KB 000023374 - VxRail models to PowerEdge models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VxRail VE-660 Hardware Requirements and Specifications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VxRail VP-760 / VS-760 Hardware Requirements and Specifications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VxRail VE-6615 Hardware Requirements and Specifications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VxRail VP-7625 Hardware Requirements and Specifications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VxRail VD-4000r Configurations and Features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VxRail Network Planning Guide (H15300.37, June 2026)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Network Planning Guide - VLAN considerations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Network Planning Guide - VxRail networking port options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Network Planning Guide - Switch considerations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Network Planning Guide - Teaming and failover policies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Network Planning Guide - Data center network MTU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</a:tbl>
          </a:graphicData>
        </a:graphic>
      </p:graphicFrame>
      <p:sp>
        <p:nvSpPr>
          <p:cNvPr id="5" name="Text 5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00" dirty="0">
                <a:solidFill>
                  <a:srgbClr val="5F6B7A"/>
                </a:solidFill>
                <a:latin typeface="Calibri"/>
              </a:rPr>
              <a:t>VxRail Sizer (VXRS) · VxRail refresh - core cluster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698480" y="644652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US" sz="900" dirty="0">
                <a:solidFill>
                  <a:srgbClr val="5F6B7A"/>
                </a:solidFill>
                <a:latin typeface="Calibri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 dirty="0">
                <a:solidFill>
                  <a:srgbClr val="0B3B66"/>
                </a:solidFill>
                <a:latin typeface="Calibri"/>
              </a:rPr>
              <a:t>Sources (3/3)</a:t>
            </a:r>
          </a:p>
        </p:txBody>
      </p:sp>
      <p:sp>
        <p:nvSpPr>
          <p:cNvPr id="3" name="Rect 3"/>
          <p:cNvSpPr/>
          <p:nvPr/>
        </p:nvSpPr>
        <p:spPr>
          <a:xfrm>
            <a:off x="548640" y="960120"/>
            <a:ext cx="1097280" cy="45720"/>
          </a:xfrm>
          <a:prstGeom prst="rect">
            <a:avLst/>
          </a:prstGeom>
          <a:solidFill>
            <a:srgbClr val="0B6FB8"/>
          </a:solidFill>
          <a:ln>
            <a:noFill/>
          </a:ln>
        </p:spPr>
      </p:sp>
      <p:graphicFrame>
        <p:nvGraphicFramePr>
          <p:cNvPr id="4" name="Table 4"/>
          <p:cNvGraphicFramePr>
            <a:graphicFrameLocks noGrp="1"/>
          </p:cNvGraphicFramePr>
          <p:nvPr/>
        </p:nvGraphicFramePr>
        <p:xfrm>
          <a:off x="548640" y="1188720"/>
          <a:ext cx="11064240" cy="3680460"/>
        </p:xfrm>
        <a:graphic>
          <a:graphicData uri="http://schemas.openxmlformats.org/drawingml/2006/table">
            <a:tbl>
              <a:tblPr firstRow="1" bandRow="1"/>
              <a:tblGrid>
                <a:gridCol w="2766060"/>
                <a:gridCol w="8298180"/>
              </a:tblGrid>
              <a:tr h="262890"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</a:rPr>
                        <a:t>Organisation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/>
                        </a:rPr>
                        <a:t>Document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0B6FB8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Network Planning Guide - Node discovery and the Ethernet switch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Network Planning Guide - 2-node cluster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Network Planning Guide - Flow control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VxRail Architecture Overview - vSAN ESA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VxRail 8.0.x Administration Guide - Expand a cluster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KB 000203918 - Witness networking requirements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PowerSwitch S5200-ON Series Spec Sheet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PowerSwitch S5448F-ON Spec Sheet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PowerSwitch S4100-ON Series Spec Sheet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PowerSwitch Z9432F-ON Spec Sheet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PowerSwitch Z9264F-ON Installation Guide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PowerSwitch N3200-ON Series Spec Sheet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2F6FA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Technologies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dirty="0">
                          <a:solidFill>
                            <a:srgbClr val="1F2937"/>
                          </a:solidFill>
                          <a:latin typeface="Calibri"/>
                        </a:rPr>
                        <a:t>Dell PowerSwitch S3248T-ON Spec Sheet</a:t>
                      </a:r>
                    </a:p>
                  </a:txBody>
                  <a:tcPr marL="68580" marR="68580" marT="34290" marB="34290" anchor="ctr">
                    <a:lnL w="6350">
                      <a:solidFill>
                        <a:srgbClr val="D0D7DE"/>
                      </a:solidFill>
                    </a:lnL>
                    <a:lnR w="6350">
                      <a:solidFill>
                        <a:srgbClr val="D0D7DE"/>
                      </a:solidFill>
                    </a:lnR>
                    <a:lnT w="6350">
                      <a:solidFill>
                        <a:srgbClr val="D0D7DE"/>
                      </a:solidFill>
                    </a:lnT>
                    <a:lnB w="6350">
                      <a:solidFill>
                        <a:srgbClr val="D0D7DE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5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900" dirty="0">
                <a:solidFill>
                  <a:srgbClr val="5F6B7A"/>
                </a:solidFill>
                <a:latin typeface="Calibri"/>
              </a:rPr>
              <a:t>VxRail Sizer (VXRS) · VxRail refresh - core cluster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10698480" y="6446520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r"/>
            <a:r>
              <a:rPr lang="en-US" sz="900" dirty="0">
                <a:solidFill>
                  <a:srgbClr val="5F6B7A"/>
                </a:solidFill>
                <a:latin typeface="Calibri"/>
              </a:rPr>
              <a:t>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XRS">
  <a:themeElements>
    <a:clrScheme name="VXRS">
      <a:dk1>
        <a:srgbClr val="1F2937"/>
      </a:dk1>
      <a:lt1>
        <a:srgbClr val="FFFFFF"/>
      </a:lt1>
      <a:dk2>
        <a:srgbClr val="0B3B66"/>
      </a:dk2>
      <a:lt2>
        <a:srgbClr val="F2F6FA"/>
      </a:lt2>
      <a:accent1>
        <a:srgbClr val="0B6FB8"/>
      </a:accent1>
      <a:accent2>
        <a:srgbClr val="2BA673"/>
      </a:accent2>
      <a:accent3>
        <a:srgbClr val="E8A33D"/>
      </a:accent3>
      <a:accent4>
        <a:srgbClr val="7A5AC8"/>
      </a:accent4>
      <a:accent5>
        <a:srgbClr val="D9534F"/>
      </a:accent5>
      <a:accent6>
        <a:srgbClr val="5F6B7A"/>
      </a:accent6>
      <a:hlink>
        <a:srgbClr val="0563C1"/>
      </a:hlink>
      <a:folHlink>
        <a:srgbClr val="954F72"/>
      </a:folHlink>
    </a:clrScheme>
    <a:fontScheme name="VXR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VXR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>
  <Application>VxRail Sizer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VxRail refresh - core cluster</dc:title>
  <dc:creator>Niyyasoft</dc:creator>
  <cp:lastModifiedBy>Niyyasoft</cp:lastModifiedBy>
  <dcterms:created xsi:type="dcterms:W3CDTF">2026-09-20T19:33:20Z</dcterms:created>
  <dcterms:modified xsi:type="dcterms:W3CDTF">2026-09-20T19:33:20Z</dcterms:modified>
</cp:coreProperties>
</file>