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12192000"/>
</p:presentation>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Theme" Type="http://schemas.openxmlformats.org/officeDocument/2006/relationships/theme" Target="theme/theme1.xml"/></Relationship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diagram-connectivity.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diagram-design.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6858000"/>
          </a:xfrm>
          <a:prstGeom prst="rect">
            <a:avLst/>
          </a:prstGeom>
          <a:solidFill>
            <a:srgbClr val="FFFFFF"/>
          </a:solidFill>
          <a:ln>
            <a:noFill/>
          </a:ln>
        </p:spPr>
        <p:txBody>
          <a:bodyPr/>
          <a:lstStyle/>
          <a:p>
            <a:endParaRPr lang="en-GB"/>
          </a:p>
        </p:txBody>
      </p:sp>
      <p:sp>
        <p:nvSpPr>
          <p:cNvPr id="3" name="Shape 3"/>
          <p:cNvSpPr/>
          <p:nvPr/>
        </p:nvSpPr>
        <p:spPr>
          <a:xfrm>
            <a:off x="0" y="0"/>
            <a:ext cx="201168" cy="6858000"/>
          </a:xfrm>
          <a:prstGeom prst="rect">
            <a:avLst/>
          </a:prstGeom>
          <a:solidFill>
            <a:srgbClr val="452170"/>
          </a:solidFill>
          <a:ln>
            <a:noFill/>
          </a:ln>
        </p:spPr>
        <p:txBody>
          <a:bodyPr/>
          <a:lstStyle/>
          <a:p>
            <a:endParaRPr lang="en-GB"/>
          </a:p>
        </p:txBody>
      </p:sp>
      <p:sp>
        <p:nvSpPr>
          <p:cNvPr id="4" name="Text 4"/>
          <p:cNvSpPr txBox="1"/>
          <p:nvPr/>
        </p:nvSpPr>
        <p:spPr>
          <a:xfrm>
            <a:off x="1005840" y="2148840"/>
            <a:ext cx="9875520" cy="365760"/>
          </a:xfrm>
          <a:prstGeom prst="rect">
            <a:avLst/>
          </a:prstGeom>
          <a:noFill/>
        </p:spPr>
        <p:txBody>
          <a:bodyPr wrap="square" anchor="t" lIns="0" tIns="0" rIns="0" bIns="0">
            <a:normAutofit/>
          </a:bodyPr>
          <a:lstStyle/>
          <a:p>
            <a:pPr algn="l">
              <a:buNone/>
            </a:pPr>
            <a:r>
              <a:rPr lang="en-GB" sz="1200" b="1" dirty="0">
                <a:solidFill>
                  <a:srgbClr val="9AA7B4"/>
                </a:solidFill>
                <a:latin typeface="Segoe UI"/>
              </a:rPr>
              <a:t>NIYAASOFT</a:t>
            </a:r>
          </a:p>
        </p:txBody>
      </p:sp>
      <p:sp>
        <p:nvSpPr>
          <p:cNvPr id="5" name="Text 5"/>
          <p:cNvSpPr txBox="1"/>
          <p:nvPr/>
        </p:nvSpPr>
        <p:spPr>
          <a:xfrm>
            <a:off x="1005840" y="2606040"/>
            <a:ext cx="9875520" cy="914400"/>
          </a:xfrm>
          <a:prstGeom prst="rect">
            <a:avLst/>
          </a:prstGeom>
          <a:noFill/>
        </p:spPr>
        <p:txBody>
          <a:bodyPr wrap="square" anchor="t" lIns="0" tIns="0" rIns="0" bIns="0">
            <a:normAutofit/>
          </a:bodyPr>
          <a:lstStyle/>
          <a:p>
            <a:pPr algn="l">
              <a:buNone/>
            </a:pPr>
            <a:r>
              <a:rPr lang="en-GB" sz="4000" b="1" dirty="0">
                <a:solidFill>
                  <a:srgbClr val="1F3B57"/>
                </a:solidFill>
                <a:latin typeface="Segoe UI"/>
              </a:rPr>
              <a:t>WAF sizing and design</a:t>
            </a:r>
          </a:p>
        </p:txBody>
      </p:sp>
      <p:sp>
        <p:nvSpPr>
          <p:cNvPr id="6" name="Text 6"/>
          <p:cNvSpPr txBox="1"/>
          <p:nvPr/>
        </p:nvSpPr>
        <p:spPr>
          <a:xfrm>
            <a:off x="1005840" y="3611880"/>
            <a:ext cx="9875520" cy="457200"/>
          </a:xfrm>
          <a:prstGeom prst="rect">
            <a:avLst/>
          </a:prstGeom>
          <a:noFill/>
        </p:spPr>
        <p:txBody>
          <a:bodyPr wrap="square" anchor="t" lIns="0" tIns="0" rIns="0" bIns="0">
            <a:normAutofit/>
          </a:bodyPr>
          <a:lstStyle/>
          <a:p>
            <a:pPr algn="l">
              <a:buNone/>
            </a:pPr>
            <a:r>
              <a:rPr lang="en-GB" sz="1800" dirty="0">
                <a:solidFill>
                  <a:srgbClr val="4B5A68"/>
                </a:solidFill>
                <a:latin typeface="Segoe UI"/>
              </a:rPr>
              <a:t>Public portal WAF refresh</a:t>
            </a:r>
          </a:p>
        </p:txBody>
      </p:sp>
      <p:sp>
        <p:nvSpPr>
          <p:cNvPr id="7" name="Shape 7"/>
          <p:cNvSpPr/>
          <p:nvPr/>
        </p:nvSpPr>
        <p:spPr>
          <a:xfrm>
            <a:off x="1005840" y="4224528"/>
            <a:ext cx="1828800" cy="32004"/>
          </a:xfrm>
          <a:prstGeom prst="rect">
            <a:avLst/>
          </a:prstGeom>
          <a:solidFill>
            <a:srgbClr val="452170"/>
          </a:solidFill>
          <a:ln>
            <a:noFill/>
          </a:ln>
        </p:spPr>
        <p:txBody>
          <a:bodyPr/>
          <a:lstStyle/>
          <a:p>
            <a:endParaRPr lang="en-GB"/>
          </a:p>
        </p:txBody>
      </p:sp>
      <p:sp>
        <p:nvSpPr>
          <p:cNvPr id="8" name="Text 8"/>
          <p:cNvSpPr txBox="1"/>
          <p:nvPr/>
        </p:nvSpPr>
        <p:spPr>
          <a:xfrm>
            <a:off x="1005840" y="4480560"/>
            <a:ext cx="9875520" cy="914400"/>
          </a:xfrm>
          <a:prstGeom prst="rect">
            <a:avLst/>
          </a:prstGeom>
          <a:noFill/>
        </p:spPr>
        <p:txBody>
          <a:bodyPr wrap="square" anchor="t" lIns="0" tIns="0" rIns="0" bIns="0">
            <a:normAutofit/>
          </a:bodyPr>
          <a:lstStyle/>
          <a:p>
            <a:pPr algn="l">
              <a:buNone/>
            </a:pPr>
            <a:r>
              <a:rPr lang="en-GB" sz="1300" dirty="0">
                <a:solidFill>
                  <a:srgbClr val="6B7A88"/>
                </a:solidFill>
                <a:latin typeface="Segoe UI"/>
              </a:rPr>
              <a:t>Niyyasoft  -  Riyadh DC</a:t>
            </a:r>
          </a:p>
          <a:p>
            <a:pPr algn="l">
              <a:spcBef>
                <a:spcPts val="600"/>
              </a:spcBef>
              <a:buNone/>
            </a:pPr>
            <a:r>
              <a:rPr lang="en-GB" sz="1100" dirty="0">
                <a:solidFill>
                  <a:srgbClr val="9AA7B4"/>
                </a:solidFill>
                <a:latin typeface="Segoe UI"/>
              </a:rPr>
              <a:t>Prepared by Niyyasoft  -  20 September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54864"/>
          </a:xfrm>
          <a:prstGeom prst="rect">
            <a:avLst/>
          </a:prstGeom>
          <a:solidFill>
            <a:srgbClr val="452170"/>
          </a:solidFill>
          <a:ln>
            <a:noFill/>
          </a:ln>
        </p:spPr>
        <p:txBody>
          <a:bodyPr/>
          <a:lstStyle/>
          <a:p>
            <a:endParaRPr lang="en-GB"/>
          </a:p>
        </p:txBody>
      </p:sp>
      <p:sp>
        <p:nvSpPr>
          <p:cNvPr id="3" name="Text 3"/>
          <p:cNvSpPr txBox="1"/>
          <p:nvPr/>
        </p:nvSpPr>
        <p:spPr>
          <a:xfrm>
            <a:off x="502920" y="384048"/>
            <a:ext cx="11155680" cy="50292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The recommendation</a:t>
            </a:r>
          </a:p>
        </p:txBody>
      </p:sp>
      <p:sp>
        <p:nvSpPr>
          <p:cNvPr id="4" name="Text 4"/>
          <p:cNvSpPr txBox="1"/>
          <p:nvPr/>
        </p:nvSpPr>
        <p:spPr>
          <a:xfrm>
            <a:off x="502920" y="932688"/>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NetScaler MPX 8930 (Premium) x2 in reverse proxy (full proxy), sized for 89K/s and 17.9 Gbps with 8K/s new TLS handshakes/sec, running at about 74% of rating.</a:t>
            </a:r>
          </a:p>
        </p:txBody>
      </p:sp>
      <p:sp>
        <p:nvSpPr>
          <p:cNvPr id="5" name="Text 5"/>
          <p:cNvSpPr txBox="1"/>
          <p:nvPr/>
        </p:nvSpPr>
        <p:spPr>
          <a:xfrm>
            <a:off x="502920" y="6419088"/>
            <a:ext cx="8229600" cy="274320"/>
          </a:xfrm>
          <a:prstGeom prst="rect">
            <a:avLst/>
          </a:prstGeom>
          <a:noFill/>
        </p:spPr>
        <p:txBody>
          <a:bodyPr wrap="square" anchor="t" lIns="0" tIns="0" rIns="0" bIns="0">
            <a:normAutofit/>
          </a:bodyPr>
          <a:lstStyle/>
          <a:p>
            <a:pPr algn="l">
              <a:buNone/>
            </a:pPr>
            <a:r>
              <a:rPr lang="en-GB" sz="900" dirty="0">
                <a:solidFill>
                  <a:srgbClr val="A3AEB8"/>
                </a:solidFill>
                <a:latin typeface="Segoe UI"/>
              </a:rPr>
              <a:t>Generated by Niyaasoft WAF Sizing Tool  |  Niyyasoft  |  20 September 2026</a:t>
            </a:r>
          </a:p>
        </p:txBody>
      </p:sp>
      <p:sp>
        <p:nvSpPr>
          <p:cNvPr id="6" name="Text 6"/>
          <p:cNvSpPr txBox="1"/>
          <p:nvPr/>
        </p:nvSpPr>
        <p:spPr>
          <a:xfrm>
            <a:off x="11064240" y="6419088"/>
            <a:ext cx="640080" cy="274320"/>
          </a:xfrm>
          <a:prstGeom prst="rect">
            <a:avLst/>
          </a:prstGeom>
          <a:noFill/>
        </p:spPr>
        <p:txBody>
          <a:bodyPr wrap="square" anchor="t" lIns="0" tIns="0" rIns="0" bIns="0">
            <a:normAutofit/>
          </a:bodyPr>
          <a:lstStyle/>
          <a:p>
            <a:pPr algn="r">
              <a:buNone/>
            </a:pPr>
            <a:r>
              <a:rPr lang="en-GB" sz="900" dirty="0">
                <a:solidFill>
                  <a:srgbClr val="A3AEB8"/>
                </a:solidFill>
                <a:latin typeface="Segoe UI"/>
              </a:rPr>
              <a:t>2</a:t>
            </a:r>
          </a:p>
        </p:txBody>
      </p:sp>
      <p:sp>
        <p:nvSpPr>
          <p:cNvPr id="7" name="Shape 7"/>
          <p:cNvSpPr/>
          <p:nvPr/>
        </p:nvSpPr>
        <p:spPr>
          <a:xfrm>
            <a:off x="502920" y="1572768"/>
            <a:ext cx="2670048" cy="1143000"/>
          </a:xfrm>
          <a:prstGeom prst="roundRect">
            <a:avLst/>
          </a:prstGeom>
          <a:solidFill>
            <a:srgbClr val="F8FAFC"/>
          </a:solidFill>
          <a:ln w="6350">
            <a:solidFill>
              <a:srgbClr val="E2E8F0"/>
            </a:solidFill>
          </a:ln>
        </p:spPr>
        <p:txBody>
          <a:bodyPr/>
          <a:lstStyle/>
          <a:p>
            <a:endParaRPr lang="en-GB"/>
          </a:p>
        </p:txBody>
      </p:sp>
      <p:sp>
        <p:nvSpPr>
          <p:cNvPr id="8" name="Shape 8"/>
          <p:cNvSpPr/>
          <p:nvPr/>
        </p:nvSpPr>
        <p:spPr>
          <a:xfrm>
            <a:off x="502920" y="1572768"/>
            <a:ext cx="50292" cy="1143000"/>
          </a:xfrm>
          <a:prstGeom prst="rect">
            <a:avLst/>
          </a:prstGeom>
          <a:solidFill>
            <a:srgbClr val="452170"/>
          </a:solidFill>
          <a:ln>
            <a:noFill/>
          </a:ln>
        </p:spPr>
        <p:txBody>
          <a:bodyPr/>
          <a:lstStyle/>
          <a:p>
            <a:endParaRPr lang="en-GB"/>
          </a:p>
        </p:txBody>
      </p:sp>
      <p:sp>
        <p:nvSpPr>
          <p:cNvPr id="9" name="Text 9"/>
          <p:cNvSpPr txBox="1"/>
          <p:nvPr/>
        </p:nvSpPr>
        <p:spPr>
          <a:xfrm>
            <a:off x="685800" y="1773936"/>
            <a:ext cx="2304288" cy="457200"/>
          </a:xfrm>
          <a:prstGeom prst="rect">
            <a:avLst/>
          </a:prstGeom>
          <a:noFill/>
        </p:spPr>
        <p:txBody>
          <a:bodyPr wrap="square" anchor="t" lIns="0" tIns="0" rIns="0" bIns="0">
            <a:normAutofit/>
          </a:bodyPr>
          <a:lstStyle/>
          <a:p>
            <a:pPr algn="l">
              <a:buNone/>
            </a:pPr>
            <a:r>
              <a:rPr lang="en-GB" sz="2100" b="1" dirty="0">
                <a:solidFill>
                  <a:srgbClr val="1F3B57"/>
                </a:solidFill>
                <a:latin typeface="Segoe UI"/>
              </a:rPr>
              <a:t>NetScaler MPX 8930 (Premium)</a:t>
            </a:r>
          </a:p>
        </p:txBody>
      </p:sp>
      <p:sp>
        <p:nvSpPr>
          <p:cNvPr id="10" name="Text 10"/>
          <p:cNvSpPr txBox="1"/>
          <p:nvPr/>
        </p:nvSpPr>
        <p:spPr>
          <a:xfrm>
            <a:off x="685800" y="2267712"/>
            <a:ext cx="2304288" cy="365760"/>
          </a:xfrm>
          <a:prstGeom prst="rect">
            <a:avLst/>
          </a:prstGeom>
          <a:noFill/>
        </p:spPr>
        <p:txBody>
          <a:bodyPr wrap="square" anchor="t" lIns="0" tIns="0" rIns="0" bIns="0">
            <a:normAutofit/>
          </a:bodyPr>
          <a:lstStyle/>
          <a:p>
            <a:pPr algn="l">
              <a:buNone/>
            </a:pPr>
            <a:r>
              <a:rPr lang="en-GB" sz="1000" dirty="0">
                <a:solidFill>
                  <a:srgbClr val="6B7A88"/>
                </a:solidFill>
                <a:latin typeface="Segoe UI"/>
              </a:rPr>
              <a:t>Citrix NetScaler - 1U Rack</a:t>
            </a:r>
          </a:p>
        </p:txBody>
      </p:sp>
      <p:sp>
        <p:nvSpPr>
          <p:cNvPr id="11" name="Shape 11"/>
          <p:cNvSpPr/>
          <p:nvPr/>
        </p:nvSpPr>
        <p:spPr>
          <a:xfrm>
            <a:off x="3346704" y="1572768"/>
            <a:ext cx="2670048" cy="1143000"/>
          </a:xfrm>
          <a:prstGeom prst="roundRect">
            <a:avLst/>
          </a:prstGeom>
          <a:solidFill>
            <a:srgbClr val="F8FAFC"/>
          </a:solidFill>
          <a:ln w="6350">
            <a:solidFill>
              <a:srgbClr val="E2E8F0"/>
            </a:solidFill>
          </a:ln>
        </p:spPr>
        <p:txBody>
          <a:bodyPr/>
          <a:lstStyle/>
          <a:p>
            <a:endParaRPr lang="en-GB"/>
          </a:p>
        </p:txBody>
      </p:sp>
      <p:sp>
        <p:nvSpPr>
          <p:cNvPr id="12" name="Shape 12"/>
          <p:cNvSpPr/>
          <p:nvPr/>
        </p:nvSpPr>
        <p:spPr>
          <a:xfrm>
            <a:off x="3346704" y="1572768"/>
            <a:ext cx="50292" cy="1143000"/>
          </a:xfrm>
          <a:prstGeom prst="rect">
            <a:avLst/>
          </a:prstGeom>
          <a:solidFill>
            <a:srgbClr val="452170"/>
          </a:solidFill>
          <a:ln>
            <a:noFill/>
          </a:ln>
        </p:spPr>
        <p:txBody>
          <a:bodyPr/>
          <a:lstStyle/>
          <a:p>
            <a:endParaRPr lang="en-GB"/>
          </a:p>
        </p:txBody>
      </p:sp>
      <p:sp>
        <p:nvSpPr>
          <p:cNvPr id="13" name="Text 13"/>
          <p:cNvSpPr txBox="1"/>
          <p:nvPr/>
        </p:nvSpPr>
        <p:spPr>
          <a:xfrm>
            <a:off x="3529584" y="1773936"/>
            <a:ext cx="2304288" cy="457200"/>
          </a:xfrm>
          <a:prstGeom prst="rect">
            <a:avLst/>
          </a:prstGeom>
          <a:noFill/>
        </p:spPr>
        <p:txBody>
          <a:bodyPr wrap="square" anchor="t" lIns="0" tIns="0" rIns="0" bIns="0">
            <a:normAutofit/>
          </a:bodyPr>
          <a:lstStyle/>
          <a:p>
            <a:pPr algn="l">
              <a:buNone/>
            </a:pPr>
            <a:r>
              <a:rPr lang="en-GB" sz="2100" b="1" dirty="0">
                <a:solidFill>
                  <a:srgbClr val="1F3B57"/>
                </a:solidFill>
                <a:latin typeface="Segoe UI"/>
              </a:rPr>
              <a:t>2 x units</a:t>
            </a:r>
          </a:p>
        </p:txBody>
      </p:sp>
      <p:sp>
        <p:nvSpPr>
          <p:cNvPr id="14" name="Text 14"/>
          <p:cNvSpPr txBox="1"/>
          <p:nvPr/>
        </p:nvSpPr>
        <p:spPr>
          <a:xfrm>
            <a:off x="3529584" y="2267712"/>
            <a:ext cx="2304288" cy="365760"/>
          </a:xfrm>
          <a:prstGeom prst="rect">
            <a:avLst/>
          </a:prstGeom>
          <a:noFill/>
        </p:spPr>
        <p:txBody>
          <a:bodyPr wrap="square" anchor="t" lIns="0" tIns="0" rIns="0" bIns="0">
            <a:normAutofit/>
          </a:bodyPr>
          <a:lstStyle/>
          <a:p>
            <a:pPr algn="l">
              <a:buNone/>
            </a:pPr>
            <a:r>
              <a:rPr lang="en-GB" sz="1000" dirty="0">
                <a:solidFill>
                  <a:srgbClr val="6B7A88"/>
                </a:solidFill>
                <a:latin typeface="Segoe UI"/>
              </a:rPr>
              <a:t>Active / standby pair</a:t>
            </a:r>
          </a:p>
        </p:txBody>
      </p:sp>
      <p:sp>
        <p:nvSpPr>
          <p:cNvPr id="15" name="Shape 15"/>
          <p:cNvSpPr/>
          <p:nvPr/>
        </p:nvSpPr>
        <p:spPr>
          <a:xfrm>
            <a:off x="6190488" y="1572768"/>
            <a:ext cx="2670048" cy="1143000"/>
          </a:xfrm>
          <a:prstGeom prst="roundRect">
            <a:avLst/>
          </a:prstGeom>
          <a:solidFill>
            <a:srgbClr val="F8FAFC"/>
          </a:solidFill>
          <a:ln w="6350">
            <a:solidFill>
              <a:srgbClr val="E2E8F0"/>
            </a:solidFill>
          </a:ln>
        </p:spPr>
        <p:txBody>
          <a:bodyPr/>
          <a:lstStyle/>
          <a:p>
            <a:endParaRPr lang="en-GB"/>
          </a:p>
        </p:txBody>
      </p:sp>
      <p:sp>
        <p:nvSpPr>
          <p:cNvPr id="16" name="Shape 16"/>
          <p:cNvSpPr/>
          <p:nvPr/>
        </p:nvSpPr>
        <p:spPr>
          <a:xfrm>
            <a:off x="6190488" y="1572768"/>
            <a:ext cx="50292" cy="1143000"/>
          </a:xfrm>
          <a:prstGeom prst="rect">
            <a:avLst/>
          </a:prstGeom>
          <a:solidFill>
            <a:srgbClr val="452170"/>
          </a:solidFill>
          <a:ln>
            <a:noFill/>
          </a:ln>
        </p:spPr>
        <p:txBody>
          <a:bodyPr/>
          <a:lstStyle/>
          <a:p>
            <a:endParaRPr lang="en-GB"/>
          </a:p>
        </p:txBody>
      </p:sp>
      <p:sp>
        <p:nvSpPr>
          <p:cNvPr id="17" name="Text 17"/>
          <p:cNvSpPr txBox="1"/>
          <p:nvPr/>
        </p:nvSpPr>
        <p:spPr>
          <a:xfrm>
            <a:off x="6373368" y="1773936"/>
            <a:ext cx="2304288" cy="457200"/>
          </a:xfrm>
          <a:prstGeom prst="rect">
            <a:avLst/>
          </a:prstGeom>
          <a:noFill/>
        </p:spPr>
        <p:txBody>
          <a:bodyPr wrap="square" anchor="t" lIns="0" tIns="0" rIns="0" bIns="0">
            <a:normAutofit/>
          </a:bodyPr>
          <a:lstStyle/>
          <a:p>
            <a:pPr algn="l">
              <a:buNone/>
            </a:pPr>
            <a:r>
              <a:rPr lang="en-GB" sz="2100" b="1" dirty="0">
                <a:solidFill>
                  <a:srgbClr val="1F3B57"/>
                </a:solidFill>
                <a:latin typeface="Segoe UI"/>
              </a:rPr>
              <a:t>74%</a:t>
            </a:r>
          </a:p>
        </p:txBody>
      </p:sp>
      <p:sp>
        <p:nvSpPr>
          <p:cNvPr id="18" name="Text 18"/>
          <p:cNvSpPr txBox="1"/>
          <p:nvPr/>
        </p:nvSpPr>
        <p:spPr>
          <a:xfrm>
            <a:off x="6373368" y="2267712"/>
            <a:ext cx="2304288" cy="365760"/>
          </a:xfrm>
          <a:prstGeom prst="rect">
            <a:avLst/>
          </a:prstGeom>
          <a:noFill/>
        </p:spPr>
        <p:txBody>
          <a:bodyPr wrap="square" anchor="t" lIns="0" tIns="0" rIns="0" bIns="0">
            <a:normAutofit/>
          </a:bodyPr>
          <a:lstStyle/>
          <a:p>
            <a:pPr algn="l">
              <a:buNone/>
            </a:pPr>
            <a:r>
              <a:rPr lang="en-GB" sz="1000" dirty="0">
                <a:solidFill>
                  <a:srgbClr val="6B7A88"/>
                </a:solidFill>
                <a:latin typeface="Segoe UI"/>
              </a:rPr>
              <a:t>Load at end of term, limited by throughput</a:t>
            </a:r>
          </a:p>
        </p:txBody>
      </p:sp>
      <p:sp>
        <p:nvSpPr>
          <p:cNvPr id="19" name="Shape 19"/>
          <p:cNvSpPr/>
          <p:nvPr/>
        </p:nvSpPr>
        <p:spPr>
          <a:xfrm>
            <a:off x="9034272" y="1572768"/>
            <a:ext cx="2670048" cy="1143000"/>
          </a:xfrm>
          <a:prstGeom prst="roundRect">
            <a:avLst/>
          </a:prstGeom>
          <a:solidFill>
            <a:srgbClr val="F8FAFC"/>
          </a:solidFill>
          <a:ln w="6350">
            <a:solidFill>
              <a:srgbClr val="E2E8F0"/>
            </a:solidFill>
          </a:ln>
        </p:spPr>
        <p:txBody>
          <a:bodyPr/>
          <a:lstStyle/>
          <a:p>
            <a:endParaRPr lang="en-GB"/>
          </a:p>
        </p:txBody>
      </p:sp>
      <p:sp>
        <p:nvSpPr>
          <p:cNvPr id="20" name="Shape 20"/>
          <p:cNvSpPr/>
          <p:nvPr/>
        </p:nvSpPr>
        <p:spPr>
          <a:xfrm>
            <a:off x="9034272" y="1572768"/>
            <a:ext cx="50292" cy="1143000"/>
          </a:xfrm>
          <a:prstGeom prst="rect">
            <a:avLst/>
          </a:prstGeom>
          <a:solidFill>
            <a:srgbClr val="452170"/>
          </a:solidFill>
          <a:ln>
            <a:noFill/>
          </a:ln>
        </p:spPr>
        <p:txBody>
          <a:bodyPr/>
          <a:lstStyle/>
          <a:p>
            <a:endParaRPr lang="en-GB"/>
          </a:p>
        </p:txBody>
      </p:sp>
      <p:sp>
        <p:nvSpPr>
          <p:cNvPr id="21" name="Text 21"/>
          <p:cNvSpPr txBox="1"/>
          <p:nvPr/>
        </p:nvSpPr>
        <p:spPr>
          <a:xfrm>
            <a:off x="9217152" y="1773936"/>
            <a:ext cx="2304288" cy="457200"/>
          </a:xfrm>
          <a:prstGeom prst="rect">
            <a:avLst/>
          </a:prstGeom>
          <a:noFill/>
        </p:spPr>
        <p:txBody>
          <a:bodyPr wrap="square" anchor="t" lIns="0" tIns="0" rIns="0" bIns="0">
            <a:normAutofit/>
          </a:bodyPr>
          <a:lstStyle/>
          <a:p>
            <a:pPr algn="l">
              <a:buNone/>
            </a:pPr>
            <a:r>
              <a:rPr lang="en-GB" sz="2100" b="1" dirty="0">
                <a:solidFill>
                  <a:srgbClr val="1F3B57"/>
                </a:solidFill>
                <a:latin typeface="Segoe UI"/>
              </a:rPr>
              <a:t>89K/s</a:t>
            </a:r>
          </a:p>
        </p:txBody>
      </p:sp>
      <p:sp>
        <p:nvSpPr>
          <p:cNvPr id="22" name="Text 22"/>
          <p:cNvSpPr txBox="1"/>
          <p:nvPr/>
        </p:nvSpPr>
        <p:spPr>
          <a:xfrm>
            <a:off x="9217152" y="2267712"/>
            <a:ext cx="2304288" cy="365760"/>
          </a:xfrm>
          <a:prstGeom prst="rect">
            <a:avLst/>
          </a:prstGeom>
          <a:noFill/>
        </p:spPr>
        <p:txBody>
          <a:bodyPr wrap="square" anchor="t" lIns="0" tIns="0" rIns="0" bIns="0">
            <a:normAutofit/>
          </a:bodyPr>
          <a:lstStyle/>
          <a:p>
            <a:pPr algn="l">
              <a:buNone/>
            </a:pPr>
            <a:r>
              <a:rPr lang="en-GB" sz="1000" dirty="0">
                <a:solidFill>
                  <a:srgbClr val="6B7A88"/>
                </a:solidFill>
                <a:latin typeface="Segoe UI"/>
              </a:rPr>
              <a:t>Required per unit, with 17.9 Gbps and 8K/s TLS</a:t>
            </a:r>
          </a:p>
        </p:txBody>
      </p:sp>
      <p:sp>
        <p:nvSpPr>
          <p:cNvPr id="23" name="Text 23"/>
          <p:cNvSpPr txBox="1"/>
          <p:nvPr/>
        </p:nvSpPr>
        <p:spPr>
          <a:xfrm>
            <a:off x="502920" y="3017520"/>
            <a:ext cx="11155680" cy="3108960"/>
          </a:xfrm>
          <a:prstGeom prst="rect">
            <a:avLst/>
          </a:prstGeom>
          <a:noFill/>
        </p:spPr>
        <p:txBody>
          <a:bodyPr wrap="square" anchor="t" lIns="0" tIns="0" rIns="0" bIns="0">
            <a:normAutofit/>
          </a:bodyPr>
          <a:lstStyle/>
          <a:p>
            <a:pPr marL="228600" indent="-228600" algn="l">
              <a:spcBef>
                <a:spcPts val="700"/>
              </a:spcBef>
              <a:buFont typeface="Arial"/>
              <a:buChar char="•"/>
            </a:pPr>
            <a:r>
              <a:rPr lang="en-GB" sz="1150" dirty="0">
                <a:solidFill>
                  <a:srgbClr val="1F2933"/>
                </a:solidFill>
                <a:latin typeface="Segoe UI"/>
              </a:rPr>
              <a:t>One box does load balancing, GSLB, TLS offload, caching, compression, bot management and the WAF, with a single licence edition covering the lot. Pooled capacity means throughput can be moved between appliances and form factors as the estate changes, which no other vendor here matches as cleanly.</a:t>
            </a:r>
          </a:p>
          <a:p>
            <a:pPr marL="228600" indent="-228600" algn="l">
              <a:spcBef>
                <a:spcPts val="700"/>
              </a:spcBef>
              <a:buFont typeface="Arial"/>
              <a:buChar char="•"/>
            </a:pPr>
            <a:r>
              <a:rPr lang="en-GB" sz="1150" dirty="0">
                <a:solidFill>
                  <a:srgbClr val="1F2933"/>
                </a:solidFill>
                <a:latin typeface="Segoe UI"/>
              </a:rPr>
              <a:t>Worth knowing: The WAF needs Premium edition. Standard and Advanced licences will not run AppFirewall, so an upgrade to Premium is part of the sizing answer whenever an existing Standard or Advanced estate is being extended. VPX throughput is licensed, not physical - a VPX 3000 will not pass more than 3 Gbps whatever the host can do.</a:t>
            </a:r>
          </a:p>
          <a:p>
            <a:pPr marL="228600" indent="-228600" algn="l">
              <a:spcBef>
                <a:spcPts val="700"/>
              </a:spcBef>
              <a:buFont typeface="Arial"/>
              <a:buChar char="•"/>
            </a:pPr>
            <a:r>
              <a:rPr lang="en-GB" sz="1150" dirty="0">
                <a:solidFill>
                  <a:srgbClr val="B45309"/>
                </a:solidFill>
                <a:latin typeface="Segoe UI"/>
              </a:rPr>
              <a:t>The Web App Firewall needs NetScaler Premium edition. A Standard or Advanced licence cannot run AppFirewall at any platform size, so an existing estate on those editions needs an edition upgrade as well as capacity.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54864"/>
          </a:xfrm>
          <a:prstGeom prst="rect">
            <a:avLst/>
          </a:prstGeom>
          <a:solidFill>
            <a:srgbClr val="452170"/>
          </a:solidFill>
          <a:ln>
            <a:noFill/>
          </a:ln>
        </p:spPr>
        <p:txBody>
          <a:bodyPr/>
          <a:lstStyle/>
          <a:p>
            <a:endParaRPr lang="en-GB"/>
          </a:p>
        </p:txBody>
      </p:sp>
      <p:sp>
        <p:nvSpPr>
          <p:cNvPr id="3" name="Text 3"/>
          <p:cNvSpPr txBox="1"/>
          <p:nvPr/>
        </p:nvSpPr>
        <p:spPr>
          <a:xfrm>
            <a:off x="502920" y="384048"/>
            <a:ext cx="11155680" cy="50292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Requirements</a:t>
            </a:r>
          </a:p>
        </p:txBody>
      </p:sp>
      <p:sp>
        <p:nvSpPr>
          <p:cNvPr id="4" name="Text 4"/>
          <p:cNvSpPr txBox="1"/>
          <p:nvPr/>
        </p:nvSpPr>
        <p:spPr>
          <a:xfrm>
            <a:off x="502920" y="932688"/>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The inputs the sizing was built from</a:t>
            </a:r>
          </a:p>
        </p:txBody>
      </p:sp>
      <p:sp>
        <p:nvSpPr>
          <p:cNvPr id="5" name="Text 5"/>
          <p:cNvSpPr txBox="1"/>
          <p:nvPr/>
        </p:nvSpPr>
        <p:spPr>
          <a:xfrm>
            <a:off x="502920" y="6419088"/>
            <a:ext cx="8229600" cy="274320"/>
          </a:xfrm>
          <a:prstGeom prst="rect">
            <a:avLst/>
          </a:prstGeom>
          <a:noFill/>
        </p:spPr>
        <p:txBody>
          <a:bodyPr wrap="square" anchor="t" lIns="0" tIns="0" rIns="0" bIns="0">
            <a:normAutofit/>
          </a:bodyPr>
          <a:lstStyle/>
          <a:p>
            <a:pPr algn="l">
              <a:buNone/>
            </a:pPr>
            <a:r>
              <a:rPr lang="en-GB" sz="900" dirty="0">
                <a:solidFill>
                  <a:srgbClr val="A3AEB8"/>
                </a:solidFill>
                <a:latin typeface="Segoe UI"/>
              </a:rPr>
              <a:t>Generated by Niyaasoft WAF Sizing Tool  |  Niyyasoft  |  20 September 2026</a:t>
            </a:r>
          </a:p>
        </p:txBody>
      </p:sp>
      <p:sp>
        <p:nvSpPr>
          <p:cNvPr id="6" name="Text 6"/>
          <p:cNvSpPr txBox="1"/>
          <p:nvPr/>
        </p:nvSpPr>
        <p:spPr>
          <a:xfrm>
            <a:off x="11064240" y="6419088"/>
            <a:ext cx="640080" cy="274320"/>
          </a:xfrm>
          <a:prstGeom prst="rect">
            <a:avLst/>
          </a:prstGeom>
          <a:noFill/>
        </p:spPr>
        <p:txBody>
          <a:bodyPr wrap="square" anchor="t" lIns="0" tIns="0" rIns="0" bIns="0">
            <a:normAutofit/>
          </a:bodyPr>
          <a:lstStyle/>
          <a:p>
            <a:pPr algn="r">
              <a:buNone/>
            </a:pPr>
            <a:r>
              <a:rPr lang="en-GB" sz="900" dirty="0">
                <a:solidFill>
                  <a:srgbClr val="A3AEB8"/>
                </a:solidFill>
                <a:latin typeface="Segoe UI"/>
              </a:rPr>
              <a:t>3</a:t>
            </a:r>
          </a:p>
        </p:txBody>
      </p:sp>
      <p:graphicFrame>
        <p:nvGraphicFramePr>
          <p:cNvPr id="7" name="Table 7"/>
          <p:cNvGraphicFramePr>
            <a:graphicFrameLocks noGrp="1"/>
          </p:cNvGraphicFramePr>
          <p:nvPr/>
        </p:nvGraphicFramePr>
        <p:xfrm>
          <a:off x="502920" y="1481328"/>
          <a:ext cx="5486400" cy="4023360"/>
        </p:xfrm>
        <a:graphic>
          <a:graphicData uri="http://schemas.openxmlformats.org/drawingml/2006/table">
            <a:tbl>
              <a:tblPr firstRow="1" bandRow="1"/>
              <a:tblGrid>
                <a:gridCol w="2377440"/>
                <a:gridCol w="3108960"/>
              </a:tblGrid>
              <a:tr h="365760">
                <a:tc>
                  <a:txBody>
                    <a:bodyPr lIns="64008" rIns="64008" tIns="32004" bIns="32004" anchor="ctr"/>
                    <a:lstStyle/>
                    <a:p>
                      <a:pPr algn="l"/>
                      <a:r>
                        <a:rPr lang="en-GB" sz="950" b="1" dirty="0">
                          <a:solidFill>
                            <a:srgbClr val="FFFFFF"/>
                          </a:solidFill>
                          <a:latin typeface="Segoe UI"/>
                        </a:rPr>
                        <a:t>Requirement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c>
                  <a:txBody>
                    <a:bodyPr lIns="64008" rIns="64008" tIns="32004" bIns="32004" anchor="ctr"/>
                    <a:lstStyle/>
                    <a:p>
                      <a:pPr algn="l"/>
                      <a:r>
                        <a:rPr lang="en-GB" sz="950" b="1" dirty="0">
                          <a:solidFill>
                            <a:srgbClr val="FFFFFF"/>
                          </a:solidFill>
                          <a:latin typeface="Segoe UI"/>
                        </a:rPr>
                        <a:t>Value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r>
              <a:tr h="365760">
                <a:tc>
                  <a:txBody>
                    <a:bodyPr lIns="64008" rIns="64008" tIns="32004" bIns="32004" anchor="ctr"/>
                    <a:lstStyle/>
                    <a:p>
                      <a:pPr algn="l"/>
                      <a:r>
                        <a:rPr lang="en-GB" sz="950" dirty="0">
                          <a:solidFill>
                            <a:srgbClr val="1F2933"/>
                          </a:solidFill>
                          <a:latin typeface="Segoe UI"/>
                        </a:rPr>
                        <a:t>Customer</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Niyyasoft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65760">
                <a:tc>
                  <a:txBody>
                    <a:bodyPr lIns="64008" rIns="64008" tIns="32004" bIns="32004" anchor="ctr"/>
                    <a:lstStyle/>
                    <a:p>
                      <a:pPr algn="l"/>
                      <a:r>
                        <a:rPr lang="en-GB" sz="950" dirty="0">
                          <a:solidFill>
                            <a:srgbClr val="1F2933"/>
                          </a:solidFill>
                          <a:latin typeface="Segoe UI"/>
                        </a:rPr>
                        <a:t>Site / environment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Riyadh DC</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65760">
                <a:tc>
                  <a:txBody>
                    <a:bodyPr lIns="64008" rIns="64008" tIns="32004" bIns="32004" anchor="ctr"/>
                    <a:lstStyle/>
                    <a:p>
                      <a:pPr algn="l"/>
                      <a:r>
                        <a:rPr lang="en-GB" sz="950" dirty="0">
                          <a:solidFill>
                            <a:srgbClr val="1F2933"/>
                          </a:solidFill>
                          <a:latin typeface="Segoe UI"/>
                        </a:rPr>
                        <a:t>Application profile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E-commerce / public website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65760">
                <a:tc>
                  <a:txBody>
                    <a:bodyPr lIns="64008" rIns="64008" tIns="32004" bIns="32004" anchor="ctr"/>
                    <a:lstStyle/>
                    <a:p>
                      <a:pPr algn="l"/>
                      <a:r>
                        <a:rPr lang="en-GB" sz="950" dirty="0">
                          <a:solidFill>
                            <a:srgbClr val="1F2933"/>
                          </a:solidFill>
                          <a:latin typeface="Segoe UI"/>
                        </a:rPr>
                        <a:t>Protected applications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5 across 1 site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65760">
                <a:tc>
                  <a:txBody>
                    <a:bodyPr lIns="64008" rIns="64008" tIns="32004" bIns="32004" anchor="ctr"/>
                    <a:lstStyle/>
                    <a:p>
                      <a:pPr algn="l"/>
                      <a:r>
                        <a:rPr lang="en-GB" sz="950" dirty="0">
                          <a:solidFill>
                            <a:srgbClr val="1F2933"/>
                          </a:solidFill>
                          <a:latin typeface="Segoe UI"/>
                        </a:rPr>
                        <a:t>Where the WAF sits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Internet edge / public web apps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65760">
                <a:tc>
                  <a:txBody>
                    <a:bodyPr lIns="64008" rIns="64008" tIns="32004" bIns="32004" anchor="ctr"/>
                    <a:lstStyle/>
                    <a:p>
                      <a:pPr algn="l"/>
                      <a:r>
                        <a:rPr lang="en-GB" sz="950" dirty="0">
                          <a:solidFill>
                            <a:srgbClr val="1F2933"/>
                          </a:solidFill>
                          <a:latin typeface="Segoe UI"/>
                        </a:rPr>
                        <a:t>Insertion mode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Reverse proxy (full proxy)</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65760">
                <a:tc>
                  <a:txBody>
                    <a:bodyPr lIns="64008" rIns="64008" tIns="32004" bIns="32004" anchor="ctr"/>
                    <a:lstStyle/>
                    <a:p>
                      <a:pPr algn="l"/>
                      <a:r>
                        <a:rPr lang="en-GB" sz="950" dirty="0">
                          <a:solidFill>
                            <a:srgbClr val="1F2933"/>
                          </a:solidFill>
                          <a:latin typeface="Segoe UI"/>
                        </a:rPr>
                        <a:t>Measured peak request rate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24K/s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65760">
                <a:tc>
                  <a:txBody>
                    <a:bodyPr lIns="64008" rIns="64008" tIns="32004" bIns="32004" anchor="ctr"/>
                    <a:lstStyle/>
                    <a:p>
                      <a:pPr algn="l"/>
                      <a:r>
                        <a:rPr lang="en-GB" sz="950" dirty="0">
                          <a:solidFill>
                            <a:srgbClr val="1F2933"/>
                          </a:solidFill>
                          <a:latin typeface="Segoe UI"/>
                        </a:rPr>
                        <a:t>Measured peak throughput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3.2 Gbps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65760">
                <a:tc>
                  <a:txBody>
                    <a:bodyPr lIns="64008" rIns="64008" tIns="32004" bIns="32004" anchor="ctr"/>
                    <a:lstStyle/>
                    <a:p>
                      <a:pPr algn="l"/>
                      <a:r>
                        <a:rPr lang="en-GB" sz="950" dirty="0">
                          <a:solidFill>
                            <a:srgbClr val="1F2933"/>
                          </a:solidFill>
                          <a:latin typeface="Segoe UI"/>
                        </a:rPr>
                        <a:t>Concurrent users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45,000</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65760">
                <a:tc>
                  <a:txBody>
                    <a:bodyPr lIns="64008" rIns="64008" tIns="32004" bIns="32004" anchor="ctr"/>
                    <a:lstStyle/>
                    <a:p>
                      <a:pPr algn="l"/>
                      <a:r>
                        <a:rPr lang="en-GB" sz="950" dirty="0">
                          <a:solidFill>
                            <a:srgbClr val="1F2933"/>
                          </a:solidFill>
                          <a:latin typeface="Segoe UI"/>
                        </a:rPr>
                        <a:t>Average transaction size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25 KB</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bl>
          </a:graphicData>
        </a:graphic>
      </p:graphicFrame>
      <p:graphicFrame>
        <p:nvGraphicFramePr>
          <p:cNvPr id="8" name="Table 8"/>
          <p:cNvGraphicFramePr>
            <a:graphicFrameLocks noGrp="1"/>
          </p:cNvGraphicFramePr>
          <p:nvPr/>
        </p:nvGraphicFramePr>
        <p:xfrm>
          <a:off x="6263640" y="1481328"/>
          <a:ext cx="5486400" cy="3657600"/>
        </p:xfrm>
        <a:graphic>
          <a:graphicData uri="http://schemas.openxmlformats.org/drawingml/2006/table">
            <a:tbl>
              <a:tblPr firstRow="1" bandRow="1"/>
              <a:tblGrid>
                <a:gridCol w="2377440"/>
                <a:gridCol w="3108960"/>
              </a:tblGrid>
              <a:tr h="365760">
                <a:tc>
                  <a:txBody>
                    <a:bodyPr lIns="64008" rIns="64008" tIns="32004" bIns="32004" anchor="ctr"/>
                    <a:lstStyle/>
                    <a:p>
                      <a:pPr algn="l"/>
                      <a:r>
                        <a:rPr lang="en-GB" sz="950" b="1" dirty="0">
                          <a:solidFill>
                            <a:srgbClr val="FFFFFF"/>
                          </a:solidFill>
                          <a:latin typeface="Segoe UI"/>
                        </a:rPr>
                        <a:t>Requirement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c>
                  <a:txBody>
                    <a:bodyPr lIns="64008" rIns="64008" tIns="32004" bIns="32004" anchor="ctr"/>
                    <a:lstStyle/>
                    <a:p>
                      <a:pPr algn="l"/>
                      <a:r>
                        <a:rPr lang="en-GB" sz="950" b="1" dirty="0">
                          <a:solidFill>
                            <a:srgbClr val="FFFFFF"/>
                          </a:solidFill>
                          <a:latin typeface="Segoe UI"/>
                        </a:rPr>
                        <a:t>Value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r>
              <a:tr h="365760">
                <a:tc>
                  <a:txBody>
                    <a:bodyPr lIns="64008" rIns="64008" tIns="32004" bIns="32004" anchor="ctr"/>
                    <a:lstStyle/>
                    <a:p>
                      <a:pPr algn="l"/>
                      <a:r>
                        <a:rPr lang="en-GB" sz="950" dirty="0">
                          <a:solidFill>
                            <a:srgbClr val="1F2933"/>
                          </a:solidFill>
                          <a:latin typeface="Segoe UI"/>
                        </a:rPr>
                        <a:t>Encrypted traffic</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100% over TLS, RSA 2048 keys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65760">
                <a:tc>
                  <a:txBody>
                    <a:bodyPr lIns="64008" rIns="64008" tIns="32004" bIns="32004" anchor="ctr"/>
                    <a:lstStyle/>
                    <a:p>
                      <a:pPr algn="l"/>
                      <a:r>
                        <a:rPr lang="en-GB" sz="950" dirty="0">
                          <a:solidFill>
                            <a:srgbClr val="1F2933"/>
                          </a:solidFill>
                          <a:latin typeface="Segoe UI"/>
                        </a:rPr>
                        <a:t>Requests per TLS connection</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8</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65760">
                <a:tc>
                  <a:txBody>
                    <a:bodyPr lIns="64008" rIns="64008" tIns="32004" bIns="32004" anchor="ctr"/>
                    <a:lstStyle/>
                    <a:p>
                      <a:pPr algn="l"/>
                      <a:r>
                        <a:rPr lang="en-GB" sz="950" dirty="0">
                          <a:solidFill>
                            <a:srgbClr val="1F2933"/>
                          </a:solidFill>
                          <a:latin typeface="Segoe UI"/>
                        </a:rPr>
                        <a:t>Re-encrypt to back end</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No - clear text to the server pool</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65760">
                <a:tc>
                  <a:txBody>
                    <a:bodyPr lIns="64008" rIns="64008" tIns="32004" bIns="32004" anchor="ctr"/>
                    <a:lstStyle/>
                    <a:p>
                      <a:pPr algn="l"/>
                      <a:r>
                        <a:rPr lang="en-GB" sz="950" dirty="0">
                          <a:solidFill>
                            <a:srgbClr val="1F2933"/>
                          </a:solidFill>
                          <a:latin typeface="Segoe UI"/>
                        </a:rPr>
                        <a:t>Security capabilities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Bot management and scraping defence; Application-layer (L7) DoS protection</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65760">
                <a:tc>
                  <a:txBody>
                    <a:bodyPr lIns="64008" rIns="64008" tIns="32004" bIns="32004" anchor="ctr"/>
                    <a:lstStyle/>
                    <a:p>
                      <a:pPr algn="l"/>
                      <a:r>
                        <a:rPr lang="en-GB" sz="950" dirty="0">
                          <a:solidFill>
                            <a:srgbClr val="1F2933"/>
                          </a:solidFill>
                          <a:latin typeface="Segoe UI"/>
                        </a:rPr>
                        <a:t>High availability</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Active / standby pair (2 units)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65760">
                <a:tc>
                  <a:txBody>
                    <a:bodyPr lIns="64008" rIns="64008" tIns="32004" bIns="32004" anchor="ctr"/>
                    <a:lstStyle/>
                    <a:p>
                      <a:pPr algn="l"/>
                      <a:r>
                        <a:rPr lang="en-GB" sz="950" dirty="0">
                          <a:solidFill>
                            <a:srgbClr val="1F2933"/>
                          </a:solidFill>
                          <a:latin typeface="Segoe UI"/>
                        </a:rPr>
                        <a:t>Growth allowance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20% a year for 3 years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65760">
                <a:tc>
                  <a:txBody>
                    <a:bodyPr lIns="64008" rIns="64008" tIns="32004" bIns="32004" anchor="ctr"/>
                    <a:lstStyle/>
                    <a:p>
                      <a:pPr algn="l"/>
                      <a:r>
                        <a:rPr lang="en-GB" sz="950" dirty="0">
                          <a:solidFill>
                            <a:srgbClr val="1F2933"/>
                          </a:solidFill>
                          <a:latin typeface="Segoe UI"/>
                        </a:rPr>
                        <a:t>Design headroom</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35% spare at end of term</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65760">
                <a:tc>
                  <a:txBody>
                    <a:bodyPr lIns="64008" rIns="64008" tIns="32004" bIns="32004" anchor="ctr"/>
                    <a:lstStyle/>
                    <a:p>
                      <a:pPr algn="l"/>
                      <a:r>
                        <a:rPr lang="en-GB" sz="950" dirty="0">
                          <a:solidFill>
                            <a:srgbClr val="1F2933"/>
                          </a:solidFill>
                          <a:latin typeface="Segoe UI"/>
                        </a:rPr>
                        <a:t>Form factor</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Any (no preference)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65760">
                <a:tc>
                  <a:txBody>
                    <a:bodyPr lIns="64008" rIns="64008" tIns="32004" bIns="32004" anchor="ctr"/>
                    <a:lstStyle/>
                    <a:p>
                      <a:pPr algn="l"/>
                      <a:r>
                        <a:rPr lang="en-GB" sz="950" dirty="0">
                          <a:solidFill>
                            <a:srgbClr val="1F2933"/>
                          </a:solidFill>
                          <a:latin typeface="Segoe UI"/>
                        </a:rPr>
                        <a:t>Compliance driver</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Not specified</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54864"/>
          </a:xfrm>
          <a:prstGeom prst="rect">
            <a:avLst/>
          </a:prstGeom>
          <a:solidFill>
            <a:srgbClr val="452170"/>
          </a:solidFill>
          <a:ln>
            <a:noFill/>
          </a:ln>
        </p:spPr>
        <p:txBody>
          <a:bodyPr/>
          <a:lstStyle/>
          <a:p>
            <a:endParaRPr lang="en-GB"/>
          </a:p>
        </p:txBody>
      </p:sp>
      <p:sp>
        <p:nvSpPr>
          <p:cNvPr id="3" name="Text 3"/>
          <p:cNvSpPr txBox="1"/>
          <p:nvPr/>
        </p:nvSpPr>
        <p:spPr>
          <a:xfrm>
            <a:off x="502920" y="384048"/>
            <a:ext cx="11155680" cy="50292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How the size was calculated</a:t>
            </a:r>
          </a:p>
        </p:txBody>
      </p:sp>
      <p:sp>
        <p:nvSpPr>
          <p:cNvPr id="4" name="Text 4"/>
          <p:cNvSpPr txBox="1"/>
          <p:nvPr/>
        </p:nvSpPr>
        <p:spPr>
          <a:xfrm>
            <a:off x="502920" y="932688"/>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Each step applied in order, so the design can be defended</a:t>
            </a:r>
          </a:p>
        </p:txBody>
      </p:sp>
      <p:sp>
        <p:nvSpPr>
          <p:cNvPr id="5" name="Text 5"/>
          <p:cNvSpPr txBox="1"/>
          <p:nvPr/>
        </p:nvSpPr>
        <p:spPr>
          <a:xfrm>
            <a:off x="502920" y="6419088"/>
            <a:ext cx="8229600" cy="274320"/>
          </a:xfrm>
          <a:prstGeom prst="rect">
            <a:avLst/>
          </a:prstGeom>
          <a:noFill/>
        </p:spPr>
        <p:txBody>
          <a:bodyPr wrap="square" anchor="t" lIns="0" tIns="0" rIns="0" bIns="0">
            <a:normAutofit/>
          </a:bodyPr>
          <a:lstStyle/>
          <a:p>
            <a:pPr algn="l">
              <a:buNone/>
            </a:pPr>
            <a:r>
              <a:rPr lang="en-GB" sz="900" dirty="0">
                <a:solidFill>
                  <a:srgbClr val="A3AEB8"/>
                </a:solidFill>
                <a:latin typeface="Segoe UI"/>
              </a:rPr>
              <a:t>Generated by Niyaasoft WAF Sizing Tool  |  Niyyasoft  |  20 September 2026</a:t>
            </a:r>
          </a:p>
        </p:txBody>
      </p:sp>
      <p:sp>
        <p:nvSpPr>
          <p:cNvPr id="6" name="Text 6"/>
          <p:cNvSpPr txBox="1"/>
          <p:nvPr/>
        </p:nvSpPr>
        <p:spPr>
          <a:xfrm>
            <a:off x="11064240" y="6419088"/>
            <a:ext cx="640080" cy="274320"/>
          </a:xfrm>
          <a:prstGeom prst="rect">
            <a:avLst/>
          </a:prstGeom>
          <a:noFill/>
        </p:spPr>
        <p:txBody>
          <a:bodyPr wrap="square" anchor="t" lIns="0" tIns="0" rIns="0" bIns="0">
            <a:normAutofit/>
          </a:bodyPr>
          <a:lstStyle/>
          <a:p>
            <a:pPr algn="r">
              <a:buNone/>
            </a:pPr>
            <a:r>
              <a:rPr lang="en-GB" sz="900" dirty="0">
                <a:solidFill>
                  <a:srgbClr val="A3AEB8"/>
                </a:solidFill>
                <a:latin typeface="Segoe UI"/>
              </a:rPr>
              <a:t>4</a:t>
            </a:r>
          </a:p>
        </p:txBody>
      </p:sp>
      <p:graphicFrame>
        <p:nvGraphicFramePr>
          <p:cNvPr id="7" name="Table 7"/>
          <p:cNvGraphicFramePr>
            <a:graphicFrameLocks noGrp="1"/>
          </p:cNvGraphicFramePr>
          <p:nvPr/>
        </p:nvGraphicFramePr>
        <p:xfrm>
          <a:off x="502920" y="1481328"/>
          <a:ext cx="4937760" cy="3822192"/>
        </p:xfrm>
        <a:graphic>
          <a:graphicData uri="http://schemas.openxmlformats.org/drawingml/2006/table">
            <a:tbl>
              <a:tblPr firstRow="1" bandRow="1"/>
              <a:tblGrid>
                <a:gridCol w="2743200"/>
                <a:gridCol w="2194560"/>
              </a:tblGrid>
              <a:tr h="347472">
                <a:tc>
                  <a:txBody>
                    <a:bodyPr lIns="64008" rIns="64008" tIns="32004" bIns="32004" anchor="ctr"/>
                    <a:lstStyle/>
                    <a:p>
                      <a:pPr algn="l"/>
                      <a:r>
                        <a:rPr lang="en-GB" sz="950" b="1" dirty="0">
                          <a:solidFill>
                            <a:srgbClr val="FFFFFF"/>
                          </a:solidFill>
                          <a:latin typeface="Segoe UI"/>
                        </a:rPr>
                        <a:t>Step</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c>
                  <a:txBody>
                    <a:bodyPr lIns="64008" rIns="64008" tIns="32004" bIns="32004" anchor="ctr"/>
                    <a:lstStyle/>
                    <a:p>
                      <a:pPr algn="l"/>
                      <a:r>
                        <a:rPr lang="en-GB" sz="950" b="1" dirty="0">
                          <a:solidFill>
                            <a:srgbClr val="FFFFFF"/>
                          </a:solidFill>
                          <a:latin typeface="Segoe UI"/>
                        </a:rPr>
                        <a:t>Result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r>
              <a:tr h="347472">
                <a:tc>
                  <a:txBody>
                    <a:bodyPr lIns="64008" rIns="64008" tIns="32004" bIns="32004" anchor="ctr"/>
                    <a:lstStyle/>
                    <a:p>
                      <a:pPr algn="l"/>
                      <a:r>
                        <a:rPr lang="en-GB" sz="950" dirty="0">
                          <a:solidFill>
                            <a:srgbClr val="1F2933"/>
                          </a:solidFill>
                          <a:latin typeface="Segoe UI"/>
                        </a:rPr>
                        <a:t>Day-one request rate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24K/s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47472">
                <a:tc>
                  <a:txBody>
                    <a:bodyPr lIns="64008" rIns="64008" tIns="32004" bIns="32004" anchor="ctr"/>
                    <a:lstStyle/>
                    <a:p>
                      <a:pPr algn="l"/>
                      <a:r>
                        <a:rPr lang="en-GB" sz="950" dirty="0">
                          <a:solidFill>
                            <a:srgbClr val="1F2933"/>
                          </a:solidFill>
                          <a:latin typeface="Segoe UI"/>
                        </a:rPr>
                        <a:t>Day-one application throughput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4.8 Gbps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47472">
                <a:tc>
                  <a:txBody>
                    <a:bodyPr lIns="64008" rIns="64008" tIns="32004" bIns="32004" anchor="ctr"/>
                    <a:lstStyle/>
                    <a:p>
                      <a:pPr algn="l"/>
                      <a:r>
                        <a:rPr lang="en-GB" sz="950" dirty="0">
                          <a:solidFill>
                            <a:srgbClr val="1F2933"/>
                          </a:solidFill>
                          <a:latin typeface="Segoe UI"/>
                        </a:rPr>
                        <a:t>New TLS handshakes per second</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3K/s (RSA 2048)</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47472">
                <a:tc>
                  <a:txBody>
                    <a:bodyPr lIns="64008" rIns="64008" tIns="32004" bIns="32004" anchor="ctr"/>
                    <a:lstStyle/>
                    <a:p>
                      <a:pPr algn="l"/>
                      <a:r>
                        <a:rPr lang="en-GB" sz="950" dirty="0">
                          <a:solidFill>
                            <a:srgbClr val="1F2933"/>
                          </a:solidFill>
                          <a:latin typeface="Segoe UI"/>
                        </a:rPr>
                        <a:t>Inspection cost factor</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x1.40</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47472">
                <a:tc>
                  <a:txBody>
                    <a:bodyPr lIns="64008" rIns="64008" tIns="32004" bIns="32004" anchor="ctr"/>
                    <a:lstStyle/>
                    <a:p>
                      <a:pPr algn="l"/>
                      <a:r>
                        <a:rPr lang="en-GB" sz="950" dirty="0">
                          <a:solidFill>
                            <a:srgbClr val="1F2933"/>
                          </a:solidFill>
                          <a:latin typeface="Segoe UI"/>
                        </a:rPr>
                        <a:t>Insertion mode factor</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x1.00</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47472">
                <a:tc>
                  <a:txBody>
                    <a:bodyPr lIns="64008" rIns="64008" tIns="32004" bIns="32004" anchor="ctr"/>
                    <a:lstStyle/>
                    <a:p>
                      <a:pPr algn="l"/>
                      <a:r>
                        <a:rPr lang="en-GB" sz="950" dirty="0">
                          <a:solidFill>
                            <a:srgbClr val="1F2933"/>
                          </a:solidFill>
                          <a:latin typeface="Segoe UI"/>
                        </a:rPr>
                        <a:t>Growth to end of term</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x1.73</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47472">
                <a:tc>
                  <a:txBody>
                    <a:bodyPr lIns="64008" rIns="64008" tIns="32004" bIns="32004" anchor="ctr"/>
                    <a:lstStyle/>
                    <a:p>
                      <a:pPr algn="l"/>
                      <a:r>
                        <a:rPr lang="en-GB" sz="950" dirty="0">
                          <a:solidFill>
                            <a:srgbClr val="1F2933"/>
                          </a:solidFill>
                          <a:latin typeface="Segoe UI"/>
                        </a:rPr>
                        <a:t>Design headroom</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35% spare (divide by 0.65)</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47472">
                <a:tc>
                  <a:txBody>
                    <a:bodyPr lIns="64008" rIns="64008" tIns="32004" bIns="32004" anchor="ctr"/>
                    <a:lstStyle/>
                    <a:p>
                      <a:pPr algn="l"/>
                      <a:r>
                        <a:rPr lang="en-GB" sz="950" dirty="0">
                          <a:solidFill>
                            <a:srgbClr val="1F2933"/>
                          </a:solidFill>
                          <a:latin typeface="Segoe UI"/>
                        </a:rPr>
                        <a:t>Load carried by each unit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100% of total, across 2 units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47472">
                <a:tc>
                  <a:txBody>
                    <a:bodyPr lIns="64008" rIns="64008" tIns="32004" bIns="32004" anchor="ctr"/>
                    <a:lstStyle/>
                    <a:p>
                      <a:pPr algn="l"/>
                      <a:r>
                        <a:rPr lang="en-GB" sz="950" dirty="0">
                          <a:solidFill>
                            <a:srgbClr val="1F2933"/>
                          </a:solidFill>
                          <a:latin typeface="Segoe UI"/>
                        </a:rPr>
                        <a:t>Concurrent connections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479K</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47472">
                <a:tc>
                  <a:txBody>
                    <a:bodyPr lIns="64008" rIns="64008" tIns="32004" bIns="32004" anchor="ctr"/>
                    <a:lstStyle/>
                    <a:p>
                      <a:pPr algn="l"/>
                      <a:r>
                        <a:rPr lang="en-GB" sz="950" dirty="0">
                          <a:solidFill>
                            <a:srgbClr val="1F2933"/>
                          </a:solidFill>
                          <a:latin typeface="Segoe UI"/>
                        </a:rPr>
                        <a:t>Required per-unit rating</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89K/s / 17.9 Gbps / 8K/s TLS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bl>
          </a:graphicData>
        </a:graphic>
      </p:graphicFrame>
      <p:sp>
        <p:nvSpPr>
          <p:cNvPr id="8" name="Text 8"/>
          <p:cNvSpPr txBox="1"/>
          <p:nvPr/>
        </p:nvSpPr>
        <p:spPr>
          <a:xfrm>
            <a:off x="5852160" y="1481328"/>
            <a:ext cx="5806440" cy="4206240"/>
          </a:xfrm>
          <a:prstGeom prst="rect">
            <a:avLst/>
          </a:prstGeom>
          <a:noFill/>
        </p:spPr>
        <p:txBody>
          <a:bodyPr wrap="square" anchor="t" lIns="0" tIns="0" rIns="0" bIns="0">
            <a:normAutofit/>
          </a:bodyPr>
          <a:lstStyle/>
          <a:p>
            <a:pPr algn="l">
              <a:buNone/>
            </a:pPr>
            <a:r>
              <a:rPr lang="en-GB" sz="1300" b="1" dirty="0">
                <a:solidFill>
                  <a:srgbClr val="1F3B57"/>
                </a:solidFill>
                <a:latin typeface="Segoe UI"/>
              </a:rPr>
              <a:t>What the vendor sizes on</a:t>
            </a:r>
          </a:p>
          <a:p>
            <a:pPr algn="l">
              <a:spcBef>
                <a:spcPts val="800"/>
              </a:spcBef>
              <a:buNone/>
            </a:pPr>
            <a:r>
              <a:rPr lang="en-GB" sz="1100" dirty="0">
                <a:solidFill>
                  <a:srgbClr val="4B5A68"/>
                </a:solidFill>
                <a:latin typeface="Segoe UI"/>
              </a:rPr>
              <a:t>NetScaler sizes on system throughput, HTTP requests per second, SSL bulk throughput and SSL transactions per second at RSA-2048 or ECDSA P-256. AppFirewall runs in the packet-processing path, so the figure that matters is throughput and request rate with the firewall profile applied - typically a third of the system rating once signatures, learning and bot protection are on.</a:t>
            </a:r>
          </a:p>
          <a:p>
            <a:pPr algn="l">
              <a:spcBef>
                <a:spcPts val="1400"/>
              </a:spcBef>
              <a:buNone/>
            </a:pPr>
            <a:r>
              <a:rPr lang="en-GB" sz="1300" b="1" dirty="0">
                <a:solidFill>
                  <a:srgbClr val="1F3B57"/>
                </a:solidFill>
                <a:latin typeface="Segoe UI"/>
              </a:rPr>
              <a:t>Why a WAF is not sized like a firewall</a:t>
            </a:r>
          </a:p>
          <a:p>
            <a:pPr algn="l">
              <a:spcBef>
                <a:spcPts val="800"/>
              </a:spcBef>
              <a:buNone/>
            </a:pPr>
            <a:r>
              <a:rPr lang="en-GB" sz="1100" dirty="0">
                <a:solidFill>
                  <a:srgbClr val="4B5A68"/>
                </a:solidFill>
                <a:latin typeface="Segoe UI"/>
              </a:rPr>
              <a:t>A firewall is sized on throughput. A WAF is sized on requests per second and TLS handshakes per second, because it parses every request and response rather than forwarding packets. The headline throughput on a datasheet is reached with no policy at 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54864"/>
          </a:xfrm>
          <a:prstGeom prst="rect">
            <a:avLst/>
          </a:prstGeom>
          <a:solidFill>
            <a:srgbClr val="452170"/>
          </a:solidFill>
          <a:ln>
            <a:noFill/>
          </a:ln>
        </p:spPr>
        <p:txBody>
          <a:bodyPr/>
          <a:lstStyle/>
          <a:p>
            <a:endParaRPr lang="en-GB"/>
          </a:p>
        </p:txBody>
      </p:sp>
      <p:sp>
        <p:nvSpPr>
          <p:cNvPr id="3" name="Text 3"/>
          <p:cNvSpPr txBox="1"/>
          <p:nvPr/>
        </p:nvSpPr>
        <p:spPr>
          <a:xfrm>
            <a:off x="502920" y="384048"/>
            <a:ext cx="11155680" cy="50292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The platform</a:t>
            </a:r>
          </a:p>
        </p:txBody>
      </p:sp>
      <p:sp>
        <p:nvSpPr>
          <p:cNvPr id="4" name="Text 4"/>
          <p:cNvSpPr txBox="1"/>
          <p:nvPr/>
        </p:nvSpPr>
        <p:spPr>
          <a:xfrm>
            <a:off x="502920" y="932688"/>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NetScaler MPX 8930 (Premium) - 1U Rack</a:t>
            </a:r>
          </a:p>
        </p:txBody>
      </p:sp>
      <p:sp>
        <p:nvSpPr>
          <p:cNvPr id="5" name="Text 5"/>
          <p:cNvSpPr txBox="1"/>
          <p:nvPr/>
        </p:nvSpPr>
        <p:spPr>
          <a:xfrm>
            <a:off x="502920" y="6419088"/>
            <a:ext cx="8229600" cy="274320"/>
          </a:xfrm>
          <a:prstGeom prst="rect">
            <a:avLst/>
          </a:prstGeom>
          <a:noFill/>
        </p:spPr>
        <p:txBody>
          <a:bodyPr wrap="square" anchor="t" lIns="0" tIns="0" rIns="0" bIns="0">
            <a:normAutofit/>
          </a:bodyPr>
          <a:lstStyle/>
          <a:p>
            <a:pPr algn="l">
              <a:buNone/>
            </a:pPr>
            <a:r>
              <a:rPr lang="en-GB" sz="900" dirty="0">
                <a:solidFill>
                  <a:srgbClr val="A3AEB8"/>
                </a:solidFill>
                <a:latin typeface="Segoe UI"/>
              </a:rPr>
              <a:t>Generated by Niyaasoft WAF Sizing Tool  |  Niyyasoft  |  20 September 2026</a:t>
            </a:r>
          </a:p>
        </p:txBody>
      </p:sp>
      <p:sp>
        <p:nvSpPr>
          <p:cNvPr id="6" name="Text 6"/>
          <p:cNvSpPr txBox="1"/>
          <p:nvPr/>
        </p:nvSpPr>
        <p:spPr>
          <a:xfrm>
            <a:off x="11064240" y="6419088"/>
            <a:ext cx="640080" cy="274320"/>
          </a:xfrm>
          <a:prstGeom prst="rect">
            <a:avLst/>
          </a:prstGeom>
          <a:noFill/>
        </p:spPr>
        <p:txBody>
          <a:bodyPr wrap="square" anchor="t" lIns="0" tIns="0" rIns="0" bIns="0">
            <a:normAutofit/>
          </a:bodyPr>
          <a:lstStyle/>
          <a:p>
            <a:pPr algn="r">
              <a:buNone/>
            </a:pPr>
            <a:r>
              <a:rPr lang="en-GB" sz="900" dirty="0">
                <a:solidFill>
                  <a:srgbClr val="A3AEB8"/>
                </a:solidFill>
                <a:latin typeface="Segoe UI"/>
              </a:rPr>
              <a:t>5</a:t>
            </a:r>
          </a:p>
        </p:txBody>
      </p:sp>
      <p:graphicFrame>
        <p:nvGraphicFramePr>
          <p:cNvPr id="7" name="Table 7"/>
          <p:cNvGraphicFramePr>
            <a:graphicFrameLocks noGrp="1"/>
          </p:cNvGraphicFramePr>
          <p:nvPr/>
        </p:nvGraphicFramePr>
        <p:xfrm>
          <a:off x="502920" y="1481328"/>
          <a:ext cx="5486400" cy="3840480"/>
        </p:xfrm>
        <a:graphic>
          <a:graphicData uri="http://schemas.openxmlformats.org/drawingml/2006/table">
            <a:tbl>
              <a:tblPr firstRow="1" bandRow="1"/>
              <a:tblGrid>
                <a:gridCol w="2286000"/>
                <a:gridCol w="3200400"/>
              </a:tblGrid>
              <a:tr h="384048">
                <a:tc>
                  <a:txBody>
                    <a:bodyPr lIns="64008" rIns="64008" tIns="32004" bIns="32004" anchor="ctr"/>
                    <a:lstStyle/>
                    <a:p>
                      <a:pPr algn="l"/>
                      <a:r>
                        <a:rPr lang="en-GB" sz="950" b="1" dirty="0">
                          <a:solidFill>
                            <a:srgbClr val="FFFFFF"/>
                          </a:solidFill>
                          <a:latin typeface="Segoe UI"/>
                        </a:rPr>
                        <a:t>Attribute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c>
                  <a:txBody>
                    <a:bodyPr lIns="64008" rIns="64008" tIns="32004" bIns="32004" anchor="ctr"/>
                    <a:lstStyle/>
                    <a:p>
                      <a:pPr algn="l"/>
                      <a:r>
                        <a:rPr lang="en-GB" sz="950" b="1" dirty="0">
                          <a:solidFill>
                            <a:srgbClr val="FFFFFF"/>
                          </a:solidFill>
                          <a:latin typeface="Segoe UI"/>
                        </a:rPr>
                        <a:t>Specification</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r>
              <a:tr h="384048">
                <a:tc>
                  <a:txBody>
                    <a:bodyPr lIns="64008" rIns="64008" tIns="32004" bIns="32004" anchor="ctr"/>
                    <a:lstStyle/>
                    <a:p>
                      <a:pPr algn="l"/>
                      <a:r>
                        <a:rPr lang="en-GB" sz="950" dirty="0">
                          <a:solidFill>
                            <a:srgbClr val="1F2933"/>
                          </a:solidFill>
                          <a:latin typeface="Segoe UI"/>
                        </a:rPr>
                        <a:t>Vendor</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Citrix NetScaler - NetScaler Web App Firewall (AppFirewall) - Premium edition</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lIns="64008" rIns="64008" tIns="32004" bIns="32004" anchor="ctr"/>
                    <a:lstStyle/>
                    <a:p>
                      <a:pPr algn="l"/>
                      <a:r>
                        <a:rPr lang="en-GB" sz="950" dirty="0">
                          <a:solidFill>
                            <a:srgbClr val="1F2933"/>
                          </a:solidFill>
                          <a:latin typeface="Segoe UI"/>
                        </a:rPr>
                        <a:t>Model</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NetScaler MPX 8930 (Premium)</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lIns="64008" rIns="64008" tIns="32004" bIns="32004" anchor="ctr"/>
                    <a:lstStyle/>
                    <a:p>
                      <a:pPr algn="l"/>
                      <a:r>
                        <a:rPr lang="en-GB" sz="950" dirty="0">
                          <a:solidFill>
                            <a:srgbClr val="1F2933"/>
                          </a:solidFill>
                          <a:latin typeface="Segoe UI"/>
                        </a:rPr>
                        <a:t>Product family</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MPX 8900</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lIns="64008" rIns="64008" tIns="32004" bIns="32004" anchor="ctr"/>
                    <a:lstStyle/>
                    <a:p>
                      <a:pPr algn="l"/>
                      <a:r>
                        <a:rPr lang="en-GB" sz="950" dirty="0">
                          <a:solidFill>
                            <a:srgbClr val="1F2933"/>
                          </a:solidFill>
                          <a:latin typeface="Segoe UI"/>
                        </a:rPr>
                        <a:t>Form factor</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1U Rack (x2)</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lIns="64008" rIns="64008" tIns="32004" bIns="32004" anchor="ctr"/>
                    <a:lstStyle/>
                    <a:p>
                      <a:pPr algn="l"/>
                      <a:r>
                        <a:rPr lang="en-GB" sz="950" dirty="0">
                          <a:solidFill>
                            <a:srgbClr val="1F2933"/>
                          </a:solidFill>
                          <a:latin typeface="Segoe UI"/>
                        </a:rPr>
                        <a:t>WAF request rate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420K/s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lIns="64008" rIns="64008" tIns="32004" bIns="32004" anchor="ctr"/>
                    <a:lstStyle/>
                    <a:p>
                      <a:pPr algn="l"/>
                      <a:r>
                        <a:rPr lang="en-GB" sz="950" dirty="0">
                          <a:solidFill>
                            <a:srgbClr val="1F2933"/>
                          </a:solidFill>
                          <a:latin typeface="Segoe UI"/>
                        </a:rPr>
                        <a:t>WAF throughput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24 Gbps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lIns="64008" rIns="64008" tIns="32004" bIns="32004" anchor="ctr"/>
                    <a:lstStyle/>
                    <a:p>
                      <a:pPr algn="l"/>
                      <a:r>
                        <a:rPr lang="en-GB" sz="950" dirty="0">
                          <a:solidFill>
                            <a:srgbClr val="1F2933"/>
                          </a:solidFill>
                          <a:latin typeface="Segoe UI"/>
                        </a:rPr>
                        <a:t>L7 throughput without WAF</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55 Gbps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lIns="64008" rIns="64008" tIns="32004" bIns="32004" anchor="ctr"/>
                    <a:lstStyle/>
                    <a:p>
                      <a:pPr algn="l"/>
                      <a:r>
                        <a:rPr lang="en-GB" sz="950" dirty="0">
                          <a:solidFill>
                            <a:srgbClr val="1F2933"/>
                          </a:solidFill>
                          <a:latin typeface="Segoe UI"/>
                        </a:rPr>
                        <a:t>TLS handshakes/sec</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28K/s RSA 2048, 72K/s ECDSA P-256 (sized on RSA)</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lIns="64008" rIns="64008" tIns="32004" bIns="32004" anchor="ctr"/>
                    <a:lstStyle/>
                    <a:p>
                      <a:pPr algn="l"/>
                      <a:r>
                        <a:rPr lang="en-GB" sz="950" dirty="0">
                          <a:solidFill>
                            <a:srgbClr val="1F2933"/>
                          </a:solidFill>
                          <a:latin typeface="Segoe UI"/>
                        </a:rPr>
                        <a:t>Bulk TLS throughput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26 Gbps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bl>
          </a:graphicData>
        </a:graphic>
      </p:graphicFrame>
      <p:graphicFrame>
        <p:nvGraphicFramePr>
          <p:cNvPr id="8" name="Table 8"/>
          <p:cNvGraphicFramePr>
            <a:graphicFrameLocks noGrp="1"/>
          </p:cNvGraphicFramePr>
          <p:nvPr/>
        </p:nvGraphicFramePr>
        <p:xfrm>
          <a:off x="6263640" y="1481328"/>
          <a:ext cx="5486400" cy="3072384"/>
        </p:xfrm>
        <a:graphic>
          <a:graphicData uri="http://schemas.openxmlformats.org/drawingml/2006/table">
            <a:tbl>
              <a:tblPr firstRow="1" bandRow="1"/>
              <a:tblGrid>
                <a:gridCol w="2103120"/>
                <a:gridCol w="3383280"/>
              </a:tblGrid>
              <a:tr h="384048">
                <a:tc>
                  <a:txBody>
                    <a:bodyPr lIns="64008" rIns="64008" tIns="32004" bIns="32004" anchor="ctr"/>
                    <a:lstStyle/>
                    <a:p>
                      <a:pPr algn="l"/>
                      <a:r>
                        <a:rPr lang="en-GB" sz="950" b="1" dirty="0">
                          <a:solidFill>
                            <a:srgbClr val="FFFFFF"/>
                          </a:solidFill>
                          <a:latin typeface="Segoe UI"/>
                        </a:rPr>
                        <a:t>Attribute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c>
                  <a:txBody>
                    <a:bodyPr lIns="64008" rIns="64008" tIns="32004" bIns="32004" anchor="ctr"/>
                    <a:lstStyle/>
                    <a:p>
                      <a:pPr algn="l"/>
                      <a:r>
                        <a:rPr lang="en-GB" sz="950" b="1" dirty="0">
                          <a:solidFill>
                            <a:srgbClr val="FFFFFF"/>
                          </a:solidFill>
                          <a:latin typeface="Segoe UI"/>
                        </a:rPr>
                        <a:t>Specification</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r>
              <a:tr h="384048">
                <a:tc>
                  <a:txBody>
                    <a:bodyPr lIns="64008" rIns="64008" tIns="32004" bIns="32004" anchor="ctr"/>
                    <a:lstStyle/>
                    <a:p>
                      <a:pPr algn="l"/>
                      <a:r>
                        <a:rPr lang="en-GB" sz="950" dirty="0">
                          <a:solidFill>
                            <a:srgbClr val="1F2933"/>
                          </a:solidFill>
                          <a:latin typeface="Segoe UI"/>
                        </a:rPr>
                        <a:t>Concurrent connections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24M</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lIns="64008" rIns="64008" tIns="32004" bIns="32004" anchor="ctr"/>
                    <a:lstStyle/>
                    <a:p>
                      <a:pPr algn="l"/>
                      <a:r>
                        <a:rPr lang="en-GB" sz="950" dirty="0">
                          <a:solidFill>
                            <a:srgbClr val="1F2933"/>
                          </a:solidFill>
                          <a:latin typeface="Segoe UI"/>
                        </a:rPr>
                        <a:t>Rated applications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80</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lIns="64008" rIns="64008" tIns="32004" bIns="32004" anchor="ctr"/>
                    <a:lstStyle/>
                    <a:p>
                      <a:pPr algn="l"/>
                      <a:r>
                        <a:rPr lang="en-GB" sz="950" dirty="0">
                          <a:solidFill>
                            <a:srgbClr val="1F2933"/>
                          </a:solidFill>
                          <a:latin typeface="Segoe UI"/>
                        </a:rPr>
                        <a:t>Interfaces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8x 10GbE SFP+, 4x 25GbE SFP28</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lIns="64008" rIns="64008" tIns="32004" bIns="32004" anchor="ctr"/>
                    <a:lstStyle/>
                    <a:p>
                      <a:pPr algn="l"/>
                      <a:r>
                        <a:rPr lang="en-GB" sz="950" dirty="0">
                          <a:solidFill>
                            <a:srgbClr val="1F2933"/>
                          </a:solidFill>
                          <a:latin typeface="Segoe UI"/>
                        </a:rPr>
                        <a:t>High availability</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Active/Passive, Cluster</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lIns="64008" rIns="64008" tIns="32004" bIns="32004" anchor="ctr"/>
                    <a:lstStyle/>
                    <a:p>
                      <a:pPr algn="l"/>
                      <a:r>
                        <a:rPr lang="en-GB" sz="950" dirty="0">
                          <a:solidFill>
                            <a:srgbClr val="1F2933"/>
                          </a:solidFill>
                          <a:latin typeface="Segoe UI"/>
                        </a:rPr>
                        <a:t>Operating system</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NetScaler (Citrix ADC) firmware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lIns="64008" rIns="64008" tIns="32004" bIns="32004" anchor="ctr"/>
                    <a:lstStyle/>
                    <a:p>
                      <a:pPr algn="l"/>
                      <a:r>
                        <a:rPr lang="en-GB" sz="950" dirty="0">
                          <a:solidFill>
                            <a:srgbClr val="1F2933"/>
                          </a:solidFill>
                          <a:latin typeface="Segoe UI"/>
                        </a:rPr>
                        <a:t>Management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NetScaler Console (formerly Citrix ADM), on-premises or cloud</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lIns="64008" rIns="64008" tIns="32004" bIns="32004" anchor="ctr"/>
                    <a:lstStyle/>
                    <a:p>
                      <a:pPr algn="l"/>
                      <a:r>
                        <a:rPr lang="en-GB" sz="950" dirty="0">
                          <a:solidFill>
                            <a:srgbClr val="1F2933"/>
                          </a:solidFill>
                          <a:latin typeface="Segoe UI"/>
                        </a:rPr>
                        <a:t>Positioning</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Top of the MPX 8900 range.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54864"/>
          </a:xfrm>
          <a:prstGeom prst="rect">
            <a:avLst/>
          </a:prstGeom>
          <a:solidFill>
            <a:srgbClr val="452170"/>
          </a:solidFill>
          <a:ln>
            <a:noFill/>
          </a:ln>
        </p:spPr>
        <p:txBody>
          <a:bodyPr/>
          <a:lstStyle/>
          <a:p>
            <a:endParaRPr lang="en-GB"/>
          </a:p>
        </p:txBody>
      </p:sp>
      <p:sp>
        <p:nvSpPr>
          <p:cNvPr id="3" name="Text 3"/>
          <p:cNvSpPr txBox="1"/>
          <p:nvPr/>
        </p:nvSpPr>
        <p:spPr>
          <a:xfrm>
            <a:off x="502920" y="384048"/>
            <a:ext cx="11155680" cy="50292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Connectivity design</a:t>
            </a:r>
          </a:p>
        </p:txBody>
      </p:sp>
      <p:sp>
        <p:nvSpPr>
          <p:cNvPr id="4" name="Text 4"/>
          <p:cNvSpPr txBox="1"/>
          <p:nvPr/>
        </p:nvSpPr>
        <p:spPr>
          <a:xfrm>
            <a:off x="502920" y="932688"/>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How the WAF is inserted into the traffic path</a:t>
            </a:r>
          </a:p>
        </p:txBody>
      </p:sp>
      <p:sp>
        <p:nvSpPr>
          <p:cNvPr id="5" name="Text 5"/>
          <p:cNvSpPr txBox="1"/>
          <p:nvPr/>
        </p:nvSpPr>
        <p:spPr>
          <a:xfrm>
            <a:off x="502920" y="6419088"/>
            <a:ext cx="8229600" cy="274320"/>
          </a:xfrm>
          <a:prstGeom prst="rect">
            <a:avLst/>
          </a:prstGeom>
          <a:noFill/>
        </p:spPr>
        <p:txBody>
          <a:bodyPr wrap="square" anchor="t" lIns="0" tIns="0" rIns="0" bIns="0">
            <a:normAutofit/>
          </a:bodyPr>
          <a:lstStyle/>
          <a:p>
            <a:pPr algn="l">
              <a:buNone/>
            </a:pPr>
            <a:r>
              <a:rPr lang="en-GB" sz="900" dirty="0">
                <a:solidFill>
                  <a:srgbClr val="A3AEB8"/>
                </a:solidFill>
                <a:latin typeface="Segoe UI"/>
              </a:rPr>
              <a:t>Generated by Niyaasoft WAF Sizing Tool  |  Niyyasoft  |  20 September 2026</a:t>
            </a:r>
          </a:p>
        </p:txBody>
      </p:sp>
      <p:sp>
        <p:nvSpPr>
          <p:cNvPr id="6" name="Text 6"/>
          <p:cNvSpPr txBox="1"/>
          <p:nvPr/>
        </p:nvSpPr>
        <p:spPr>
          <a:xfrm>
            <a:off x="11064240" y="6419088"/>
            <a:ext cx="640080" cy="274320"/>
          </a:xfrm>
          <a:prstGeom prst="rect">
            <a:avLst/>
          </a:prstGeom>
          <a:noFill/>
        </p:spPr>
        <p:txBody>
          <a:bodyPr wrap="square" anchor="t" lIns="0" tIns="0" rIns="0" bIns="0">
            <a:normAutofit/>
          </a:bodyPr>
          <a:lstStyle/>
          <a:p>
            <a:pPr algn="r">
              <a:buNone/>
            </a:pPr>
            <a:r>
              <a:rPr lang="en-GB" sz="900" dirty="0">
                <a:solidFill>
                  <a:srgbClr val="A3AEB8"/>
                </a:solidFill>
                <a:latin typeface="Segoe UI"/>
              </a:rPr>
              <a:t>6</a:t>
            </a:r>
          </a:p>
        </p:txBody>
      </p:sp>
      <p:pic>
        <p:nvPicPr>
          <p:cNvPr id="7" name="Diagram 7"/>
          <p:cNvPicPr>
            <a:picLocks noChangeAspect="1"/>
          </p:cNvPicPr>
          <p:nvPr/>
        </p:nvPicPr>
        <p:blipFill>
          <a:blip r:embed="rId2"/>
          <a:stretch>
            <a:fillRect/>
          </a:stretch>
        </p:blipFill>
        <p:spPr>
          <a:xfrm>
            <a:off x="3098648" y="1481328"/>
            <a:ext cx="5994400" cy="4572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54864"/>
          </a:xfrm>
          <a:prstGeom prst="rect">
            <a:avLst/>
          </a:prstGeom>
          <a:solidFill>
            <a:srgbClr val="452170"/>
          </a:solidFill>
          <a:ln>
            <a:noFill/>
          </a:ln>
        </p:spPr>
        <p:txBody>
          <a:bodyPr/>
          <a:lstStyle/>
          <a:p>
            <a:endParaRPr lang="en-GB"/>
          </a:p>
        </p:txBody>
      </p:sp>
      <p:sp>
        <p:nvSpPr>
          <p:cNvPr id="3" name="Text 3"/>
          <p:cNvSpPr txBox="1"/>
          <p:nvPr/>
        </p:nvSpPr>
        <p:spPr>
          <a:xfrm>
            <a:off x="502920" y="384048"/>
            <a:ext cx="11155680" cy="50292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Inspection design</a:t>
            </a:r>
          </a:p>
        </p:txBody>
      </p:sp>
      <p:sp>
        <p:nvSpPr>
          <p:cNvPr id="4" name="Text 4"/>
          <p:cNvSpPr txBox="1"/>
          <p:nvPr/>
        </p:nvSpPr>
        <p:spPr>
          <a:xfrm>
            <a:off x="502920" y="932688"/>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What the WAF does to a request, stage by stage</a:t>
            </a:r>
          </a:p>
        </p:txBody>
      </p:sp>
      <p:sp>
        <p:nvSpPr>
          <p:cNvPr id="5" name="Text 5"/>
          <p:cNvSpPr txBox="1"/>
          <p:nvPr/>
        </p:nvSpPr>
        <p:spPr>
          <a:xfrm>
            <a:off x="502920" y="6419088"/>
            <a:ext cx="8229600" cy="274320"/>
          </a:xfrm>
          <a:prstGeom prst="rect">
            <a:avLst/>
          </a:prstGeom>
          <a:noFill/>
        </p:spPr>
        <p:txBody>
          <a:bodyPr wrap="square" anchor="t" lIns="0" tIns="0" rIns="0" bIns="0">
            <a:normAutofit/>
          </a:bodyPr>
          <a:lstStyle/>
          <a:p>
            <a:pPr algn="l">
              <a:buNone/>
            </a:pPr>
            <a:r>
              <a:rPr lang="en-GB" sz="900" dirty="0">
                <a:solidFill>
                  <a:srgbClr val="A3AEB8"/>
                </a:solidFill>
                <a:latin typeface="Segoe UI"/>
              </a:rPr>
              <a:t>Generated by Niyaasoft WAF Sizing Tool  |  Niyyasoft  |  20 September 2026</a:t>
            </a:r>
          </a:p>
        </p:txBody>
      </p:sp>
      <p:sp>
        <p:nvSpPr>
          <p:cNvPr id="6" name="Text 6"/>
          <p:cNvSpPr txBox="1"/>
          <p:nvPr/>
        </p:nvSpPr>
        <p:spPr>
          <a:xfrm>
            <a:off x="11064240" y="6419088"/>
            <a:ext cx="640080" cy="274320"/>
          </a:xfrm>
          <a:prstGeom prst="rect">
            <a:avLst/>
          </a:prstGeom>
          <a:noFill/>
        </p:spPr>
        <p:txBody>
          <a:bodyPr wrap="square" anchor="t" lIns="0" tIns="0" rIns="0" bIns="0">
            <a:normAutofit/>
          </a:bodyPr>
          <a:lstStyle/>
          <a:p>
            <a:pPr algn="r">
              <a:buNone/>
            </a:pPr>
            <a:r>
              <a:rPr lang="en-GB" sz="900" dirty="0">
                <a:solidFill>
                  <a:srgbClr val="A3AEB8"/>
                </a:solidFill>
                <a:latin typeface="Segoe UI"/>
              </a:rPr>
              <a:t>7</a:t>
            </a:r>
          </a:p>
        </p:txBody>
      </p:sp>
      <p:pic>
        <p:nvPicPr>
          <p:cNvPr id="7" name="Diagram 7"/>
          <p:cNvPicPr>
            <a:picLocks noChangeAspect="1"/>
          </p:cNvPicPr>
          <p:nvPr/>
        </p:nvPicPr>
        <p:blipFill>
          <a:blip r:embed="rId2"/>
          <a:stretch>
            <a:fillRect/>
          </a:stretch>
        </p:blipFill>
        <p:spPr>
          <a:xfrm>
            <a:off x="2959243" y="1481328"/>
            <a:ext cx="6273209" cy="4572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54864"/>
          </a:xfrm>
          <a:prstGeom prst="rect">
            <a:avLst/>
          </a:prstGeom>
          <a:solidFill>
            <a:srgbClr val="452170"/>
          </a:solidFill>
          <a:ln>
            <a:noFill/>
          </a:ln>
        </p:spPr>
        <p:txBody>
          <a:bodyPr/>
          <a:lstStyle/>
          <a:p>
            <a:endParaRPr lang="en-GB"/>
          </a:p>
        </p:txBody>
      </p:sp>
      <p:sp>
        <p:nvSpPr>
          <p:cNvPr id="3" name="Text 3"/>
          <p:cNvSpPr txBox="1"/>
          <p:nvPr/>
        </p:nvSpPr>
        <p:spPr>
          <a:xfrm>
            <a:off x="502920" y="384048"/>
            <a:ext cx="11155680" cy="50292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Inspection design</a:t>
            </a:r>
          </a:p>
        </p:txBody>
      </p:sp>
      <p:sp>
        <p:nvSpPr>
          <p:cNvPr id="4" name="Text 4"/>
          <p:cNvSpPr txBox="1"/>
          <p:nvPr/>
        </p:nvSpPr>
        <p:spPr>
          <a:xfrm>
            <a:off x="502920" y="932688"/>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The stages this design enables, in the order they run</a:t>
            </a:r>
          </a:p>
        </p:txBody>
      </p:sp>
      <p:sp>
        <p:nvSpPr>
          <p:cNvPr id="5" name="Text 5"/>
          <p:cNvSpPr txBox="1"/>
          <p:nvPr/>
        </p:nvSpPr>
        <p:spPr>
          <a:xfrm>
            <a:off x="502920" y="6419088"/>
            <a:ext cx="8229600" cy="274320"/>
          </a:xfrm>
          <a:prstGeom prst="rect">
            <a:avLst/>
          </a:prstGeom>
          <a:noFill/>
        </p:spPr>
        <p:txBody>
          <a:bodyPr wrap="square" anchor="t" lIns="0" tIns="0" rIns="0" bIns="0">
            <a:normAutofit/>
          </a:bodyPr>
          <a:lstStyle/>
          <a:p>
            <a:pPr algn="l">
              <a:buNone/>
            </a:pPr>
            <a:r>
              <a:rPr lang="en-GB" sz="900" dirty="0">
                <a:solidFill>
                  <a:srgbClr val="A3AEB8"/>
                </a:solidFill>
                <a:latin typeface="Segoe UI"/>
              </a:rPr>
              <a:t>Generated by Niyaasoft WAF Sizing Tool  |  Niyyasoft  |  20 September 2026</a:t>
            </a:r>
          </a:p>
        </p:txBody>
      </p:sp>
      <p:sp>
        <p:nvSpPr>
          <p:cNvPr id="6" name="Text 6"/>
          <p:cNvSpPr txBox="1"/>
          <p:nvPr/>
        </p:nvSpPr>
        <p:spPr>
          <a:xfrm>
            <a:off x="11064240" y="6419088"/>
            <a:ext cx="640080" cy="274320"/>
          </a:xfrm>
          <a:prstGeom prst="rect">
            <a:avLst/>
          </a:prstGeom>
          <a:noFill/>
        </p:spPr>
        <p:txBody>
          <a:bodyPr wrap="square" anchor="t" lIns="0" tIns="0" rIns="0" bIns="0">
            <a:normAutofit/>
          </a:bodyPr>
          <a:lstStyle/>
          <a:p>
            <a:pPr algn="r">
              <a:buNone/>
            </a:pPr>
            <a:r>
              <a:rPr lang="en-GB" sz="900" dirty="0">
                <a:solidFill>
                  <a:srgbClr val="A3AEB8"/>
                </a:solidFill>
                <a:latin typeface="Segoe UI"/>
              </a:rPr>
              <a:t>8</a:t>
            </a:r>
          </a:p>
        </p:txBody>
      </p:sp>
      <p:graphicFrame>
        <p:nvGraphicFramePr>
          <p:cNvPr id="7" name="Table 7"/>
          <p:cNvGraphicFramePr>
            <a:graphicFrameLocks noGrp="1"/>
          </p:cNvGraphicFramePr>
          <p:nvPr/>
        </p:nvGraphicFramePr>
        <p:xfrm>
          <a:off x="502920" y="1481328"/>
          <a:ext cx="8001000" cy="2304288"/>
        </p:xfrm>
        <a:graphic>
          <a:graphicData uri="http://schemas.openxmlformats.org/drawingml/2006/table">
            <a:tbl>
              <a:tblPr firstRow="1" bandRow="1"/>
              <a:tblGrid>
                <a:gridCol w="411480"/>
                <a:gridCol w="2834640"/>
                <a:gridCol w="4754880"/>
              </a:tblGrid>
              <a:tr h="329184">
                <a:tc>
                  <a:txBody>
                    <a:bodyPr lIns="64008" rIns="64008" tIns="32004" bIns="32004" anchor="ctr"/>
                    <a:lstStyle/>
                    <a:p>
                      <a:pPr algn="l"/>
                      <a:r>
                        <a:rPr lang="en-GB" sz="950" b="1" dirty="0">
                          <a:solidFill>
                            <a:srgbClr val="FFFFFF"/>
                          </a:solidFill>
                          <a:latin typeface="Segoe UI"/>
                        </a:rPr>
                        <a: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c>
                  <a:txBody>
                    <a:bodyPr lIns="64008" rIns="64008" tIns="32004" bIns="32004" anchor="ctr"/>
                    <a:lstStyle/>
                    <a:p>
                      <a:pPr algn="l"/>
                      <a:r>
                        <a:rPr lang="en-GB" sz="950" b="1" dirty="0">
                          <a:solidFill>
                            <a:srgbClr val="FFFFFF"/>
                          </a:solidFill>
                          <a:latin typeface="Segoe UI"/>
                        </a:rPr>
                        <a:t>Stage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c>
                  <a:txBody>
                    <a:bodyPr lIns="64008" rIns="64008" tIns="32004" bIns="32004" anchor="ctr"/>
                    <a:lstStyle/>
                    <a:p>
                      <a:pPr algn="l"/>
                      <a:r>
                        <a:rPr lang="en-GB" sz="950" b="1" dirty="0">
                          <a:solidFill>
                            <a:srgbClr val="FFFFFF"/>
                          </a:solidFill>
                          <a:latin typeface="Segoe UI"/>
                        </a:rPr>
                        <a:t>What it does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r>
              <a:tr h="329184">
                <a:tc>
                  <a:txBody>
                    <a:bodyPr lIns="64008" rIns="64008" tIns="32004" bIns="32004" anchor="ctr"/>
                    <a:lstStyle/>
                    <a:p>
                      <a:pPr algn="l"/>
                      <a:r>
                        <a:rPr lang="en-GB" sz="950" dirty="0">
                          <a:solidFill>
                            <a:srgbClr val="1F2933"/>
                          </a:solidFill>
                          <a:latin typeface="Segoe UI"/>
                        </a:rPr>
                        <a:t>1</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Accept and TCP/TLS terminate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100% TLS, RSA 2048</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lIns="64008" rIns="64008" tIns="32004" bIns="32004" anchor="ctr"/>
                    <a:lstStyle/>
                    <a:p>
                      <a:pPr algn="l"/>
                      <a:r>
                        <a:rPr lang="en-GB" sz="950" dirty="0">
                          <a:solidFill>
                            <a:srgbClr val="1F2933"/>
                          </a:solidFill>
                          <a:latin typeface="Segoe UI"/>
                        </a:rPr>
                        <a:t>2</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L7 DoS defence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Behavioural rate and pattern control</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lIns="64008" rIns="64008" tIns="32004" bIns="32004" anchor="ctr"/>
                    <a:lstStyle/>
                    <a:p>
                      <a:pPr algn="l"/>
                      <a:r>
                        <a:rPr lang="en-GB" sz="950" dirty="0">
                          <a:solidFill>
                            <a:srgbClr val="1F2933"/>
                          </a:solidFill>
                          <a:latin typeface="Segoe UI"/>
                        </a:rPr>
                        <a:t>3</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Bot management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Fingerprint, challenge, rate limit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lIns="64008" rIns="64008" tIns="32004" bIns="32004" anchor="ctr"/>
                    <a:lstStyle/>
                    <a:p>
                      <a:pPr algn="l"/>
                      <a:r>
                        <a:rPr lang="en-GB" sz="950" dirty="0">
                          <a:solidFill>
                            <a:srgbClr val="1F2933"/>
                          </a:solidFill>
                          <a:latin typeface="Segoe UI"/>
                        </a:rPr>
                        <a:t>4</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Protocol compliance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RFC checks, method and length limits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lIns="64008" rIns="64008" tIns="32004" bIns="32004" anchor="ctr"/>
                    <a:lstStyle/>
                    <a:p>
                      <a:pPr algn="l"/>
                      <a:r>
                        <a:rPr lang="en-GB" sz="950" dirty="0">
                          <a:solidFill>
                            <a:srgbClr val="1F2933"/>
                          </a:solidFill>
                          <a:latin typeface="Segoe UI"/>
                        </a:rPr>
                        <a:t>5</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Signatures and policy</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Injection, XSS, traversal, CVE rules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lIns="64008" rIns="64008" tIns="32004" bIns="32004" anchor="ctr"/>
                    <a:lstStyle/>
                    <a:p>
                      <a:pPr algn="l"/>
                      <a:r>
                        <a:rPr lang="en-GB" sz="950" dirty="0">
                          <a:solidFill>
                            <a:srgbClr val="1F2933"/>
                          </a:solidFill>
                          <a:latin typeface="Segoe UI"/>
                        </a:rPr>
                        <a:t>6</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Forward to server pool</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Single pool, no load balancing</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bl>
          </a:graphicData>
        </a:graphic>
      </p:graphicFrame>
      <p:sp>
        <p:nvSpPr>
          <p:cNvPr id="8" name="Text 8"/>
          <p:cNvSpPr txBox="1"/>
          <p:nvPr/>
        </p:nvSpPr>
        <p:spPr>
          <a:xfrm>
            <a:off x="8778240" y="1481328"/>
            <a:ext cx="2880360" cy="4206240"/>
          </a:xfrm>
          <a:prstGeom prst="rect">
            <a:avLst/>
          </a:prstGeom>
          <a:noFill/>
        </p:spPr>
        <p:txBody>
          <a:bodyPr wrap="square" anchor="t" lIns="0" tIns="0" rIns="0" bIns="0">
            <a:normAutofit/>
          </a:bodyPr>
          <a:lstStyle/>
          <a:p>
            <a:pPr algn="l">
              <a:buNone/>
            </a:pPr>
            <a:r>
              <a:rPr lang="en-GB" sz="1300" b="1" dirty="0">
                <a:solidFill>
                  <a:srgbClr val="1F3B57"/>
                </a:solidFill>
                <a:latin typeface="Segoe UI"/>
              </a:rPr>
              <a:t>When a request is blocked</a:t>
            </a:r>
          </a:p>
          <a:p>
            <a:pPr algn="l">
              <a:spcBef>
                <a:spcPts val="800"/>
              </a:spcBef>
              <a:buNone/>
            </a:pPr>
            <a:r>
              <a:rPr lang="en-GB" sz="1100" dirty="0">
                <a:solidFill>
                  <a:srgbClr val="4B5A68"/>
                </a:solidFill>
                <a:latin typeface="Segoe UI"/>
              </a:rPr>
              <a:t>Blocked before it reaches the application. A support ID, not the reason, is returned to the client. The full transaction is logged for the audit trail and forwarded to the SIEM.</a:t>
            </a:r>
          </a:p>
          <a:p>
            <a:pPr algn="l">
              <a:spcBef>
                <a:spcPts val="1400"/>
              </a:spcBef>
              <a:buNone/>
            </a:pPr>
            <a:r>
              <a:rPr lang="en-GB" sz="1300" b="1" dirty="0">
                <a:solidFill>
                  <a:srgbClr val="1F3B57"/>
                </a:solidFill>
                <a:latin typeface="Segoe UI"/>
              </a:rPr>
              <a:t>Inspection cost</a:t>
            </a:r>
          </a:p>
          <a:p>
            <a:pPr algn="l">
              <a:spcBef>
                <a:spcPts val="800"/>
              </a:spcBef>
              <a:buNone/>
            </a:pPr>
            <a:r>
              <a:rPr lang="en-GB" sz="1100" dirty="0">
                <a:solidFill>
                  <a:srgbClr val="4B5A68"/>
                </a:solidFill>
                <a:latin typeface="Segoe UI"/>
              </a:rPr>
              <a:t>These options multiply the platform requirement by 1.40.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54864"/>
          </a:xfrm>
          <a:prstGeom prst="rect">
            <a:avLst/>
          </a:prstGeom>
          <a:solidFill>
            <a:srgbClr val="452170"/>
          </a:solidFill>
          <a:ln>
            <a:noFill/>
          </a:ln>
        </p:spPr>
        <p:txBody>
          <a:bodyPr/>
          <a:lstStyle/>
          <a:p>
            <a:endParaRPr lang="en-GB"/>
          </a:p>
        </p:txBody>
      </p:sp>
      <p:sp>
        <p:nvSpPr>
          <p:cNvPr id="3" name="Text 3"/>
          <p:cNvSpPr txBox="1"/>
          <p:nvPr/>
        </p:nvSpPr>
        <p:spPr>
          <a:xfrm>
            <a:off x="502920" y="384048"/>
            <a:ext cx="11155680" cy="50292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Licensing and bill of materials</a:t>
            </a:r>
          </a:p>
        </p:txBody>
      </p:sp>
      <p:sp>
        <p:nvSpPr>
          <p:cNvPr id="4" name="Text 4"/>
          <p:cNvSpPr txBox="1"/>
          <p:nvPr/>
        </p:nvSpPr>
        <p:spPr>
          <a:xfrm>
            <a:off x="502920" y="932688"/>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Every line is here because of something in the requirements</a:t>
            </a:r>
          </a:p>
        </p:txBody>
      </p:sp>
      <p:sp>
        <p:nvSpPr>
          <p:cNvPr id="5" name="Text 5"/>
          <p:cNvSpPr txBox="1"/>
          <p:nvPr/>
        </p:nvSpPr>
        <p:spPr>
          <a:xfrm>
            <a:off x="502920" y="6419088"/>
            <a:ext cx="8229600" cy="274320"/>
          </a:xfrm>
          <a:prstGeom prst="rect">
            <a:avLst/>
          </a:prstGeom>
          <a:noFill/>
        </p:spPr>
        <p:txBody>
          <a:bodyPr wrap="square" anchor="t" lIns="0" tIns="0" rIns="0" bIns="0">
            <a:normAutofit/>
          </a:bodyPr>
          <a:lstStyle/>
          <a:p>
            <a:pPr algn="l">
              <a:buNone/>
            </a:pPr>
            <a:r>
              <a:rPr lang="en-GB" sz="900" dirty="0">
                <a:solidFill>
                  <a:srgbClr val="A3AEB8"/>
                </a:solidFill>
                <a:latin typeface="Segoe UI"/>
              </a:rPr>
              <a:t>Generated by Niyaasoft WAF Sizing Tool  |  Niyyasoft  |  20 September 2026</a:t>
            </a:r>
          </a:p>
        </p:txBody>
      </p:sp>
      <p:sp>
        <p:nvSpPr>
          <p:cNvPr id="6" name="Text 6"/>
          <p:cNvSpPr txBox="1"/>
          <p:nvPr/>
        </p:nvSpPr>
        <p:spPr>
          <a:xfrm>
            <a:off x="11064240" y="6419088"/>
            <a:ext cx="640080" cy="274320"/>
          </a:xfrm>
          <a:prstGeom prst="rect">
            <a:avLst/>
          </a:prstGeom>
          <a:noFill/>
        </p:spPr>
        <p:txBody>
          <a:bodyPr wrap="square" anchor="t" lIns="0" tIns="0" rIns="0" bIns="0">
            <a:normAutofit/>
          </a:bodyPr>
          <a:lstStyle/>
          <a:p>
            <a:pPr algn="r">
              <a:buNone/>
            </a:pPr>
            <a:r>
              <a:rPr lang="en-GB" sz="900" dirty="0">
                <a:solidFill>
                  <a:srgbClr val="A3AEB8"/>
                </a:solidFill>
                <a:latin typeface="Segoe UI"/>
              </a:rPr>
              <a:t>9</a:t>
            </a:r>
          </a:p>
        </p:txBody>
      </p:sp>
      <p:graphicFrame>
        <p:nvGraphicFramePr>
          <p:cNvPr id="7" name="Table 7"/>
          <p:cNvGraphicFramePr>
            <a:graphicFrameLocks noGrp="1"/>
          </p:cNvGraphicFramePr>
          <p:nvPr/>
        </p:nvGraphicFramePr>
        <p:xfrm>
          <a:off x="502920" y="1481328"/>
          <a:ext cx="11155680" cy="2304288"/>
        </p:xfrm>
        <a:graphic>
          <a:graphicData uri="http://schemas.openxmlformats.org/drawingml/2006/table">
            <a:tbl>
              <a:tblPr firstRow="1" bandRow="1"/>
              <a:tblGrid>
                <a:gridCol w="3200400"/>
                <a:gridCol w="1097280"/>
                <a:gridCol w="548640"/>
                <a:gridCol w="6309360"/>
              </a:tblGrid>
              <a:tr h="329184">
                <a:tc>
                  <a:txBody>
                    <a:bodyPr lIns="64008" rIns="64008" tIns="32004" bIns="32004" anchor="ctr"/>
                    <a:lstStyle/>
                    <a:p>
                      <a:pPr algn="l"/>
                      <a:r>
                        <a:rPr lang="en-GB" sz="900" b="1" dirty="0">
                          <a:solidFill>
                            <a:srgbClr val="FFFFFF"/>
                          </a:solidFill>
                          <a:latin typeface="Segoe UI"/>
                        </a:rPr>
                        <a:t>Item</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c>
                  <a:txBody>
                    <a:bodyPr lIns="64008" rIns="64008" tIns="32004" bIns="32004" anchor="ctr"/>
                    <a:lstStyle/>
                    <a:p>
                      <a:pPr algn="l"/>
                      <a:r>
                        <a:rPr lang="en-GB" sz="900" b="1" dirty="0">
                          <a:solidFill>
                            <a:srgbClr val="FFFFFF"/>
                          </a:solidFill>
                          <a:latin typeface="Segoe UI"/>
                        </a:rPr>
                        <a:t>Type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c>
                  <a:txBody>
                    <a:bodyPr lIns="64008" rIns="64008" tIns="32004" bIns="32004" anchor="ctr"/>
                    <a:lstStyle/>
                    <a:p>
                      <a:pPr algn="l"/>
                      <a:r>
                        <a:rPr lang="en-GB" sz="900" b="1" dirty="0">
                          <a:solidFill>
                            <a:srgbClr val="FFFFFF"/>
                          </a:solidFill>
                          <a:latin typeface="Segoe UI"/>
                        </a:rPr>
                        <a:t>Qty</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c>
                  <a:txBody>
                    <a:bodyPr lIns="64008" rIns="64008" tIns="32004" bIns="32004" anchor="ctr"/>
                    <a:lstStyle/>
                    <a:p>
                      <a:pPr algn="l"/>
                      <a:r>
                        <a:rPr lang="en-GB" sz="900" b="1" dirty="0">
                          <a:solidFill>
                            <a:srgbClr val="FFFFFF"/>
                          </a:solidFill>
                          <a:latin typeface="Segoe UI"/>
                        </a:rPr>
                        <a:t>Why it is on the list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r>
              <a:tr h="329184">
                <a:tc>
                  <a:txBody>
                    <a:bodyPr lIns="64008" rIns="64008" tIns="32004" bIns="32004" anchor="ctr"/>
                    <a:lstStyle/>
                    <a:p>
                      <a:pPr algn="l"/>
                      <a:r>
                        <a:rPr lang="en-GB" sz="900" dirty="0">
                          <a:solidFill>
                            <a:srgbClr val="1F2933"/>
                          </a:solidFill>
                          <a:latin typeface="Segoe UI"/>
                        </a:rPr>
                        <a:t>NetScaler MPX 8930 (Premium)</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00" dirty="0">
                          <a:solidFill>
                            <a:srgbClr val="1F2933"/>
                          </a:solidFill>
                          <a:latin typeface="Segoe UI"/>
                        </a:rPr>
                        <a:t>Platform</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00" dirty="0">
                          <a:solidFill>
                            <a:srgbClr val="1F2933"/>
                          </a:solidFill>
                          <a:latin typeface="Segoe UI"/>
                        </a:rPr>
                        <a:t>2</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00" dirty="0">
                          <a:solidFill>
                            <a:srgbClr val="1F2933"/>
                          </a:solidFill>
                          <a:latin typeface="Segoe UI"/>
                        </a:rPr>
                        <a:t>Active / standby pair, each unit sized for 100% of the load.</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lIns="64008" rIns="64008" tIns="32004" bIns="32004" anchor="ctr"/>
                    <a:lstStyle/>
                    <a:p>
                      <a:pPr algn="l"/>
                      <a:r>
                        <a:rPr lang="en-GB" sz="900" dirty="0">
                          <a:solidFill>
                            <a:srgbClr val="1F2933"/>
                          </a:solidFill>
                          <a:latin typeface="Segoe UI"/>
                        </a:rPr>
                        <a:t>NetScaler Premium edition</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00" dirty="0">
                          <a:solidFill>
                            <a:srgbClr val="1F2933"/>
                          </a:solidFill>
                          <a:latin typeface="Segoe UI"/>
                        </a:rPr>
                        <a:t>Module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00" dirty="0">
                          <a:solidFill>
                            <a:srgbClr val="1F2933"/>
                          </a:solidFill>
                          <a:latin typeface="Segoe UI"/>
                        </a:rPr>
                        <a:t>2</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00" dirty="0">
                          <a:solidFill>
                            <a:srgbClr val="1F2933"/>
                          </a:solidFill>
                          <a:latin typeface="Segoe UI"/>
                        </a:rPr>
                        <a:t>Mandatory on every deployment of this platform.</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lIns="64008" rIns="64008" tIns="32004" bIns="32004" anchor="ctr"/>
                    <a:lstStyle/>
                    <a:p>
                      <a:pPr algn="l"/>
                      <a:r>
                        <a:rPr lang="en-GB" sz="900" dirty="0">
                          <a:solidFill>
                            <a:srgbClr val="1F2933"/>
                          </a:solidFill>
                          <a:latin typeface="Segoe UI"/>
                        </a:rPr>
                        <a:t>Platform licence (MPX / SDX / VPX / BLX / CPX)</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00" dirty="0">
                          <a:solidFill>
                            <a:srgbClr val="1F2933"/>
                          </a:solidFill>
                          <a:latin typeface="Segoe UI"/>
                        </a:rPr>
                        <a:t>Module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00" dirty="0">
                          <a:solidFill>
                            <a:srgbClr val="1F2933"/>
                          </a:solidFill>
                          <a:latin typeface="Segoe UI"/>
                        </a:rPr>
                        <a:t>2</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00" dirty="0">
                          <a:solidFill>
                            <a:srgbClr val="1F2933"/>
                          </a:solidFill>
                          <a:latin typeface="Segoe UI"/>
                        </a:rPr>
                        <a:t>Mandatory on every deployment of this platform.</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lIns="64008" rIns="64008" tIns="32004" bIns="32004" anchor="ctr"/>
                    <a:lstStyle/>
                    <a:p>
                      <a:pPr algn="l"/>
                      <a:r>
                        <a:rPr lang="en-GB" sz="900" dirty="0">
                          <a:solidFill>
                            <a:srgbClr val="1F2933"/>
                          </a:solidFill>
                          <a:latin typeface="Segoe UI"/>
                        </a:rPr>
                        <a:t>Bot Management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00" dirty="0">
                          <a:solidFill>
                            <a:srgbClr val="1F2933"/>
                          </a:solidFill>
                          <a:latin typeface="Segoe UI"/>
                        </a:rPr>
                        <a:t>Module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00" dirty="0">
                          <a:solidFill>
                            <a:srgbClr val="1F2933"/>
                          </a:solidFill>
                          <a:latin typeface="Segoe UI"/>
                        </a:rPr>
                        <a:t>2</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00" dirty="0">
                          <a:solidFill>
                            <a:srgbClr val="1F2933"/>
                          </a:solidFill>
                          <a:latin typeface="Segoe UI"/>
                        </a:rPr>
                        <a:t>Asked for: Bot management and scraping defence.</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lIns="64008" rIns="64008" tIns="32004" bIns="32004" anchor="ctr"/>
                    <a:lstStyle/>
                    <a:p>
                      <a:pPr algn="l"/>
                      <a:r>
                        <a:rPr lang="en-GB" sz="900" dirty="0">
                          <a:solidFill>
                            <a:srgbClr val="1F2933"/>
                          </a:solidFill>
                          <a:latin typeface="Segoe UI"/>
                        </a:rPr>
                        <a:t>WAF signature and security updates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00" dirty="0">
                          <a:solidFill>
                            <a:srgbClr val="1F2933"/>
                          </a:solidFill>
                          <a:latin typeface="Segoe UI"/>
                        </a:rPr>
                        <a:t>Subscription</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00" dirty="0">
                          <a:solidFill>
                            <a:srgbClr val="1F2933"/>
                          </a:solidFill>
                          <a:latin typeface="Segoe UI"/>
                        </a:rPr>
                        <a:t>1</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00" dirty="0">
                          <a:solidFill>
                            <a:srgbClr val="1F2933"/>
                          </a:solidFill>
                          <a:latin typeface="Segoe UI"/>
                        </a:rPr>
                        <a:t>Required to keep the negative security model current.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lIns="64008" rIns="64008" tIns="32004" bIns="32004" anchor="ctr"/>
                    <a:lstStyle/>
                    <a:p>
                      <a:pPr algn="l"/>
                      <a:r>
                        <a:rPr lang="en-GB" sz="900" dirty="0">
                          <a:solidFill>
                            <a:srgbClr val="1F2933"/>
                          </a:solidFill>
                          <a:latin typeface="Segoe UI"/>
                        </a:rPr>
                        <a:t>NetScaler support (Select / Premier)</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00" dirty="0">
                          <a:solidFill>
                            <a:srgbClr val="1F2933"/>
                          </a:solidFill>
                          <a:latin typeface="Segoe UI"/>
                        </a:rPr>
                        <a:t>Support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00" dirty="0">
                          <a:solidFill>
                            <a:srgbClr val="1F2933"/>
                          </a:solidFill>
                          <a:latin typeface="Segoe UI"/>
                        </a:rPr>
                        <a:t>2</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00" dirty="0">
                          <a:solidFill>
                            <a:srgbClr val="1F2933"/>
                          </a:solidFill>
                          <a:latin typeface="Segoe UI"/>
                        </a:rPr>
                        <a:t>Mandatory on every deployment of this platform.</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54864"/>
          </a:xfrm>
          <a:prstGeom prst="rect">
            <a:avLst/>
          </a:prstGeom>
          <a:solidFill>
            <a:srgbClr val="452170"/>
          </a:solidFill>
          <a:ln>
            <a:noFill/>
          </a:ln>
        </p:spPr>
        <p:txBody>
          <a:bodyPr/>
          <a:lstStyle/>
          <a:p>
            <a:endParaRPr lang="en-GB"/>
          </a:p>
        </p:txBody>
      </p:sp>
      <p:sp>
        <p:nvSpPr>
          <p:cNvPr id="3" name="Text 3"/>
          <p:cNvSpPr txBox="1"/>
          <p:nvPr/>
        </p:nvSpPr>
        <p:spPr>
          <a:xfrm>
            <a:off x="502920" y="384048"/>
            <a:ext cx="11155680" cy="50292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How the three vendors compare</a:t>
            </a:r>
          </a:p>
        </p:txBody>
      </p:sp>
      <p:sp>
        <p:nvSpPr>
          <p:cNvPr id="4" name="Text 4"/>
          <p:cNvSpPr txBox="1"/>
          <p:nvPr/>
        </p:nvSpPr>
        <p:spPr>
          <a:xfrm>
            <a:off x="502920" y="932688"/>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The same requirement, measured against each range</a:t>
            </a:r>
          </a:p>
        </p:txBody>
      </p:sp>
      <p:sp>
        <p:nvSpPr>
          <p:cNvPr id="5" name="Text 5"/>
          <p:cNvSpPr txBox="1"/>
          <p:nvPr/>
        </p:nvSpPr>
        <p:spPr>
          <a:xfrm>
            <a:off x="502920" y="6419088"/>
            <a:ext cx="8229600" cy="274320"/>
          </a:xfrm>
          <a:prstGeom prst="rect">
            <a:avLst/>
          </a:prstGeom>
          <a:noFill/>
        </p:spPr>
        <p:txBody>
          <a:bodyPr wrap="square" anchor="t" lIns="0" tIns="0" rIns="0" bIns="0">
            <a:normAutofit/>
          </a:bodyPr>
          <a:lstStyle/>
          <a:p>
            <a:pPr algn="l">
              <a:buNone/>
            </a:pPr>
            <a:r>
              <a:rPr lang="en-GB" sz="900" dirty="0">
                <a:solidFill>
                  <a:srgbClr val="A3AEB8"/>
                </a:solidFill>
                <a:latin typeface="Segoe UI"/>
              </a:rPr>
              <a:t>Generated by Niyaasoft WAF Sizing Tool  |  Niyyasoft  |  20 September 2026</a:t>
            </a:r>
          </a:p>
        </p:txBody>
      </p:sp>
      <p:sp>
        <p:nvSpPr>
          <p:cNvPr id="6" name="Text 6"/>
          <p:cNvSpPr txBox="1"/>
          <p:nvPr/>
        </p:nvSpPr>
        <p:spPr>
          <a:xfrm>
            <a:off x="11064240" y="6419088"/>
            <a:ext cx="640080" cy="274320"/>
          </a:xfrm>
          <a:prstGeom prst="rect">
            <a:avLst/>
          </a:prstGeom>
          <a:noFill/>
        </p:spPr>
        <p:txBody>
          <a:bodyPr wrap="square" anchor="t" lIns="0" tIns="0" rIns="0" bIns="0">
            <a:normAutofit/>
          </a:bodyPr>
          <a:lstStyle/>
          <a:p>
            <a:pPr algn="r">
              <a:buNone/>
            </a:pPr>
            <a:r>
              <a:rPr lang="en-GB" sz="900" dirty="0">
                <a:solidFill>
                  <a:srgbClr val="A3AEB8"/>
                </a:solidFill>
                <a:latin typeface="Segoe UI"/>
              </a:rPr>
              <a:t>10</a:t>
            </a:r>
          </a:p>
        </p:txBody>
      </p:sp>
      <p:graphicFrame>
        <p:nvGraphicFramePr>
          <p:cNvPr id="7" name="Table 7"/>
          <p:cNvGraphicFramePr>
            <a:graphicFrameLocks noGrp="1"/>
          </p:cNvGraphicFramePr>
          <p:nvPr/>
        </p:nvGraphicFramePr>
        <p:xfrm>
          <a:off x="502920" y="1600200"/>
          <a:ext cx="11155680" cy="1609344"/>
        </p:xfrm>
        <a:graphic>
          <a:graphicData uri="http://schemas.openxmlformats.org/drawingml/2006/table">
            <a:tbl>
              <a:tblPr firstRow="1" bandRow="1"/>
              <a:tblGrid>
                <a:gridCol w="1325880"/>
                <a:gridCol w="2377440"/>
                <a:gridCol w="960120"/>
                <a:gridCol w="1051560"/>
                <a:gridCol w="1143000"/>
                <a:gridCol w="914400"/>
                <a:gridCol w="594360"/>
                <a:gridCol w="640080"/>
                <a:gridCol w="2148840"/>
              </a:tblGrid>
              <a:tr h="402336">
                <a:tc>
                  <a:txBody>
                    <a:bodyPr lIns="64008" rIns="64008" tIns="32004" bIns="32004" anchor="ctr"/>
                    <a:lstStyle/>
                    <a:p>
                      <a:pPr algn="l"/>
                      <a:r>
                        <a:rPr lang="en-GB" sz="950" b="1" dirty="0">
                          <a:solidFill>
                            <a:srgbClr val="FFFFFF"/>
                          </a:solidFill>
                          <a:latin typeface="Segoe UI"/>
                        </a:rPr>
                        <a:t>Vendor</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c>
                  <a:txBody>
                    <a:bodyPr lIns="64008" rIns="64008" tIns="32004" bIns="32004" anchor="ctr"/>
                    <a:lstStyle/>
                    <a:p>
                      <a:pPr algn="l"/>
                      <a:r>
                        <a:rPr lang="en-GB" sz="950" b="1" dirty="0">
                          <a:solidFill>
                            <a:srgbClr val="FFFFFF"/>
                          </a:solidFill>
                          <a:latin typeface="Segoe UI"/>
                        </a:rPr>
                        <a:t>Smallest model that fits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c>
                  <a:txBody>
                    <a:bodyPr lIns="64008" rIns="64008" tIns="32004" bIns="32004" anchor="ctr"/>
                    <a:lstStyle/>
                    <a:p>
                      <a:pPr algn="l"/>
                      <a:r>
                        <a:rPr lang="en-GB" sz="950" b="1" dirty="0">
                          <a:solidFill>
                            <a:srgbClr val="FFFFFF"/>
                          </a:solidFill>
                          <a:latin typeface="Segoe UI"/>
                        </a:rPr>
                        <a:t>Form</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c>
                  <a:txBody>
                    <a:bodyPr lIns="64008" rIns="64008" tIns="32004" bIns="32004" anchor="ctr"/>
                    <a:lstStyle/>
                    <a:p>
                      <a:pPr algn="l"/>
                      <a:r>
                        <a:rPr lang="en-GB" sz="950" b="1" dirty="0">
                          <a:solidFill>
                            <a:srgbClr val="FFFFFF"/>
                          </a:solidFill>
                          <a:latin typeface="Segoe UI"/>
                        </a:rPr>
                        <a:t>Requests/s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c>
                  <a:txBody>
                    <a:bodyPr lIns="64008" rIns="64008" tIns="32004" bIns="32004" anchor="ctr"/>
                    <a:lstStyle/>
                    <a:p>
                      <a:pPr algn="l"/>
                      <a:r>
                        <a:rPr lang="en-GB" sz="950" b="1" dirty="0">
                          <a:solidFill>
                            <a:srgbClr val="FFFFFF"/>
                          </a:solidFill>
                          <a:latin typeface="Segoe UI"/>
                        </a:rPr>
                        <a:t>Throughput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c>
                  <a:txBody>
                    <a:bodyPr lIns="64008" rIns="64008" tIns="32004" bIns="32004" anchor="ctr"/>
                    <a:lstStyle/>
                    <a:p>
                      <a:pPr algn="l"/>
                      <a:r>
                        <a:rPr lang="en-GB" sz="950" b="1" dirty="0">
                          <a:solidFill>
                            <a:srgbClr val="FFFFFF"/>
                          </a:solidFill>
                          <a:latin typeface="Segoe UI"/>
                        </a:rPr>
                        <a:t>TLS/s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c>
                  <a:txBody>
                    <a:bodyPr lIns="64008" rIns="64008" tIns="32004" bIns="32004" anchor="ctr"/>
                    <a:lstStyle/>
                    <a:p>
                      <a:pPr algn="l"/>
                      <a:r>
                        <a:rPr lang="en-GB" sz="950" b="1" dirty="0">
                          <a:solidFill>
                            <a:srgbClr val="FFFFFF"/>
                          </a:solidFill>
                          <a:latin typeface="Segoe UI"/>
                        </a:rPr>
                        <a:t>Fit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c>
                  <a:txBody>
                    <a:bodyPr lIns="64008" rIns="64008" tIns="32004" bIns="32004" anchor="ctr"/>
                    <a:lstStyle/>
                    <a:p>
                      <a:pPr algn="l"/>
                      <a:r>
                        <a:rPr lang="en-GB" sz="950" b="1" dirty="0">
                          <a:solidFill>
                            <a:srgbClr val="FFFFFF"/>
                          </a:solidFill>
                          <a:latin typeface="Segoe UI"/>
                        </a:rPr>
                        <a:t>Load</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c>
                  <a:txBody>
                    <a:bodyPr lIns="64008" rIns="64008" tIns="32004" bIns="32004" anchor="ctr"/>
                    <a:lstStyle/>
                    <a:p>
                      <a:pPr algn="l"/>
                      <a:r>
                        <a:rPr lang="en-GB" sz="950" b="1" dirty="0">
                          <a:solidFill>
                            <a:srgbClr val="FFFFFF"/>
                          </a:solidFill>
                          <a:latin typeface="Segoe UI"/>
                        </a:rPr>
                        <a:t>Limited by</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452170"/>
                    </a:solidFill>
                  </a:tcPr>
                </a:tc>
              </a:tr>
              <a:tr h="402336">
                <a:tc>
                  <a:txBody>
                    <a:bodyPr lIns="64008" rIns="64008" tIns="32004" bIns="32004" anchor="ctr"/>
                    <a:lstStyle/>
                    <a:p>
                      <a:pPr algn="l"/>
                      <a:r>
                        <a:rPr lang="en-GB" sz="950" dirty="0">
                          <a:solidFill>
                            <a:srgbClr val="1F2933"/>
                          </a:solidFill>
                          <a:latin typeface="Segoe UI"/>
                        </a:rPr>
                        <a:t>F5</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No qualifying model</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402336">
                <a:tc>
                  <a:txBody>
                    <a:bodyPr lIns="64008" rIns="64008" tIns="32004" bIns="32004" anchor="ctr"/>
                    <a:lstStyle/>
                    <a:p>
                      <a:pPr algn="l"/>
                      <a:r>
                        <a:rPr lang="en-GB" sz="950" dirty="0">
                          <a:solidFill>
                            <a:srgbClr val="1F2933"/>
                          </a:solidFill>
                          <a:latin typeface="Segoe UI"/>
                        </a:rPr>
                        <a:t>Imperva</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No qualifying model</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lIns="64008" rIns="64008" tIns="32004" bIns="32004" anchor="ctr"/>
                    <a:lstStyle/>
                    <a:p>
                      <a:pPr algn="l"/>
                      <a:r>
                        <a:rPr lang="en-GB" sz="950" dirty="0">
                          <a:solidFill>
                            <a:srgbClr val="1F2933"/>
                          </a:solidFill>
                          <a:latin typeface="Segoe UI"/>
                        </a:rPr>
                        <a: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402336">
                <a:tc>
                  <a:txBody>
                    <a:bodyPr lIns="64008" rIns="64008" tIns="32004" bIns="32004" anchor="ctr"/>
                    <a:lstStyle/>
                    <a:p>
                      <a:pPr algn="l"/>
                      <a:r>
                        <a:rPr lang="en-GB" sz="950" dirty="0">
                          <a:solidFill>
                            <a:srgbClr val="1F2933"/>
                          </a:solidFill>
                          <a:latin typeface="Segoe UI"/>
                        </a:rPr>
                        <a:t>Citrix NetScaler *</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NetScaler MPX 8930 (Premium)</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1U Rack</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420K/s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24 Gbps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28K/s</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100%</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74%</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lIns="64008" rIns="64008" tIns="32004" bIns="32004" anchor="ctr"/>
                    <a:lstStyle/>
                    <a:p>
                      <a:pPr algn="l"/>
                      <a:r>
                        <a:rPr lang="en-GB" sz="950" dirty="0">
                          <a:solidFill>
                            <a:srgbClr val="1F2933"/>
                          </a:solidFill>
                          <a:latin typeface="Segoe UI"/>
                        </a:rPr>
                        <a:t>throughput</a:t>
                      </a:r>
                    </a:p>
                  </a:txBody>
                  <a:tcPr marL="64008" marR="64008" marT="32004" marB="32004"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bl>
          </a:graphicData>
        </a:graphic>
      </p:graphicFrame>
      <p:sp>
        <p:nvSpPr>
          <p:cNvPr id="8" name="Text 8"/>
          <p:cNvSpPr txBox="1"/>
          <p:nvPr/>
        </p:nvSpPr>
        <p:spPr>
          <a:xfrm>
            <a:off x="502920" y="4206240"/>
            <a:ext cx="11155680" cy="1645920"/>
          </a:xfrm>
          <a:prstGeom prst="rect">
            <a:avLst/>
          </a:prstGeom>
          <a:noFill/>
        </p:spPr>
        <p:txBody>
          <a:bodyPr wrap="square" anchor="t" lIns="0" tIns="0" rIns="0" bIns="0">
            <a:normAutofit/>
          </a:bodyPr>
          <a:lstStyle/>
          <a:p>
            <a:pPr algn="l">
              <a:buNone/>
            </a:pPr>
            <a:r>
              <a:rPr lang="en-GB" sz="1050" dirty="0">
                <a:solidFill>
                  <a:srgbClr val="6B7A88"/>
                </a:solidFill>
                <a:latin typeface="Segoe UI"/>
              </a:rPr>
              <a:t>* the vendor this deck is written for. The smallest qualifying model is shown for each range, so the comparison is like for like rather than a comparison of flagship platforms.</a:t>
            </a:r>
          </a:p>
          <a:p>
            <a:pPr algn="l">
              <a:spcBef>
                <a:spcPts val="800"/>
              </a:spcBef>
              <a:buNone/>
            </a:pPr>
            <a:r>
              <a:rPr lang="en-GB" sz="1050" dirty="0">
                <a:solidFill>
                  <a:srgbClr val="6B7A88"/>
                </a:solidFill>
                <a:latin typeface="Segoe UI"/>
              </a:rPr>
              <a:t>Fit is the weakest dimension against the requirement, never an average - 100% means every dimension is met, and Load then says how much of that capacity the design uses.</a:t>
            </a:r>
          </a:p>
          <a:p>
            <a:pPr algn="l">
              <a:spcBef>
                <a:spcPts val="800"/>
              </a:spcBef>
              <a:buNone/>
            </a:pPr>
            <a:r>
              <a:rPr lang="en-GB" sz="1050" dirty="0">
                <a:solidFill>
                  <a:srgbClr val="6B7A88"/>
                </a:solidFill>
                <a:latin typeface="Segoe UI"/>
              </a:rPr>
              <a:t>Figures are indicative and held for relative sizing. The final model must be confirmed against the current vendor datasheet before a quotation is issued.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54864"/>
          </a:xfrm>
          <a:prstGeom prst="rect">
            <a:avLst/>
          </a:prstGeom>
          <a:solidFill>
            <a:srgbClr val="452170"/>
          </a:solidFill>
          <a:ln>
            <a:noFill/>
          </a:ln>
        </p:spPr>
        <p:txBody>
          <a:bodyPr/>
          <a:lstStyle/>
          <a:p>
            <a:endParaRPr lang="en-GB"/>
          </a:p>
        </p:txBody>
      </p:sp>
      <p:sp>
        <p:nvSpPr>
          <p:cNvPr id="3" name="Text 3"/>
          <p:cNvSpPr txBox="1"/>
          <p:nvPr/>
        </p:nvSpPr>
        <p:spPr>
          <a:xfrm>
            <a:off x="502920" y="384048"/>
            <a:ext cx="11155680" cy="50292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Assumptions and next steps</a:t>
            </a:r>
          </a:p>
        </p:txBody>
      </p:sp>
      <p:sp>
        <p:nvSpPr>
          <p:cNvPr id="4" name="Text 4"/>
          <p:cNvSpPr txBox="1"/>
          <p:nvPr/>
        </p:nvSpPr>
        <p:spPr>
          <a:xfrm>
            <a:off x="502920" y="932688"/>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What this design rests on, and what to do about it</a:t>
            </a:r>
          </a:p>
        </p:txBody>
      </p:sp>
      <p:sp>
        <p:nvSpPr>
          <p:cNvPr id="5" name="Text 5"/>
          <p:cNvSpPr txBox="1"/>
          <p:nvPr/>
        </p:nvSpPr>
        <p:spPr>
          <a:xfrm>
            <a:off x="502920" y="6419088"/>
            <a:ext cx="8229600" cy="274320"/>
          </a:xfrm>
          <a:prstGeom prst="rect">
            <a:avLst/>
          </a:prstGeom>
          <a:noFill/>
        </p:spPr>
        <p:txBody>
          <a:bodyPr wrap="square" anchor="t" lIns="0" tIns="0" rIns="0" bIns="0">
            <a:normAutofit/>
          </a:bodyPr>
          <a:lstStyle/>
          <a:p>
            <a:pPr algn="l">
              <a:buNone/>
            </a:pPr>
            <a:r>
              <a:rPr lang="en-GB" sz="900" dirty="0">
                <a:solidFill>
                  <a:srgbClr val="A3AEB8"/>
                </a:solidFill>
                <a:latin typeface="Segoe UI"/>
              </a:rPr>
              <a:t>Generated by Niyaasoft WAF Sizing Tool  |  Niyyasoft  |  20 September 2026</a:t>
            </a:r>
          </a:p>
        </p:txBody>
      </p:sp>
      <p:sp>
        <p:nvSpPr>
          <p:cNvPr id="6" name="Text 6"/>
          <p:cNvSpPr txBox="1"/>
          <p:nvPr/>
        </p:nvSpPr>
        <p:spPr>
          <a:xfrm>
            <a:off x="11064240" y="6419088"/>
            <a:ext cx="640080" cy="274320"/>
          </a:xfrm>
          <a:prstGeom prst="rect">
            <a:avLst/>
          </a:prstGeom>
          <a:noFill/>
        </p:spPr>
        <p:txBody>
          <a:bodyPr wrap="square" anchor="t" lIns="0" tIns="0" rIns="0" bIns="0">
            <a:normAutofit/>
          </a:bodyPr>
          <a:lstStyle/>
          <a:p>
            <a:pPr algn="r">
              <a:buNone/>
            </a:pPr>
            <a:r>
              <a:rPr lang="en-GB" sz="900" dirty="0">
                <a:solidFill>
                  <a:srgbClr val="A3AEB8"/>
                </a:solidFill>
                <a:latin typeface="Segoe UI"/>
              </a:rPr>
              <a:t>11</a:t>
            </a:r>
          </a:p>
        </p:txBody>
      </p:sp>
      <p:sp>
        <p:nvSpPr>
          <p:cNvPr id="7" name="Text 7"/>
          <p:cNvSpPr txBox="1"/>
          <p:nvPr/>
        </p:nvSpPr>
        <p:spPr>
          <a:xfrm>
            <a:off x="502920" y="1572768"/>
            <a:ext cx="5669280" cy="4389120"/>
          </a:xfrm>
          <a:prstGeom prst="rect">
            <a:avLst/>
          </a:prstGeom>
          <a:noFill/>
        </p:spPr>
        <p:txBody>
          <a:bodyPr wrap="square" anchor="t" lIns="0" tIns="0" rIns="0" bIns="0">
            <a:normAutofit/>
          </a:bodyPr>
          <a:lstStyle/>
          <a:p>
            <a:pPr algn="l">
              <a:buNone/>
            </a:pPr>
            <a:r>
              <a:rPr lang="en-GB" sz="1400" b="1" dirty="0">
                <a:solidFill>
                  <a:srgbClr val="1F3B57"/>
                </a:solidFill>
                <a:latin typeface="Segoe UI"/>
              </a:rPr>
              <a:t>Assumptions</a:t>
            </a:r>
          </a:p>
          <a:p>
            <a:pPr marL="228600" indent="-228600" algn="l">
              <a:spcBef>
                <a:spcPts val="600"/>
              </a:spcBef>
              <a:buFont typeface="Arial"/>
              <a:buChar char="•"/>
            </a:pPr>
            <a:r>
              <a:rPr lang="en-GB" sz="1050" dirty="0">
                <a:solidFill>
                  <a:srgbClr val="1F2933"/>
                </a:solidFill>
                <a:latin typeface="Segoe UI"/>
              </a:rPr>
              <a:t>Performance figures in this document are indicative values held for relative sizing between models. Each vendor publishes against a different test profile and revises the numbers per software release, so the final model must be confirmed against the current Citrix NetScaler datasheet before a quotation is issued.</a:t>
            </a:r>
          </a:p>
          <a:p>
            <a:pPr marL="228600" indent="-228600" algn="l">
              <a:spcBef>
                <a:spcPts val="600"/>
              </a:spcBef>
              <a:buFont typeface="Arial"/>
              <a:buChar char="•"/>
            </a:pPr>
            <a:r>
              <a:rPr lang="en-GB" sz="1050" dirty="0">
                <a:solidFill>
                  <a:srgbClr val="1F2933"/>
                </a:solidFill>
                <a:latin typeface="Segoe UI"/>
              </a:rPr>
              <a:t>The sizing is driven by layer-7 request rate, application throughput, new TLS handshake rate and concurrent connections. A WAF is not sized on the headline throughput of the platform: with a production policy enabled the usable rate is a fraction of it.</a:t>
            </a:r>
          </a:p>
          <a:p>
            <a:pPr marL="228600" indent="-228600" algn="l">
              <a:spcBef>
                <a:spcPts val="600"/>
              </a:spcBef>
              <a:buFont typeface="Arial"/>
              <a:buChar char="•"/>
            </a:pPr>
            <a:r>
              <a:rPr lang="en-GB" sz="1050" dirty="0">
                <a:solidFill>
                  <a:srgbClr val="1F2933"/>
                </a:solidFill>
                <a:latin typeface="Segoe UI"/>
              </a:rPr>
              <a:t>Growth of 20% a year has been compounded over 3 years, and the platform is sized to run at no more than 65% of its rating at the end of that term.</a:t>
            </a:r>
          </a:p>
          <a:p>
            <a:pPr marL="228600" indent="-228600" algn="l">
              <a:spcBef>
                <a:spcPts val="600"/>
              </a:spcBef>
              <a:buFont typeface="Arial"/>
              <a:buChar char="•"/>
            </a:pPr>
            <a:r>
              <a:rPr lang="en-GB" sz="1050" dirty="0">
                <a:solidFill>
                  <a:srgbClr val="1F2933"/>
                </a:solidFill>
                <a:latin typeface="Segoe UI"/>
              </a:rPr>
              <a:t>Each unit in the high-availability group is sized to carry 100% of the total load, so the loss of one unit does not degrade the service. Sizing a pair at half the load each is the most common WAF sizing error and is deliberately not done here.</a:t>
            </a:r>
          </a:p>
          <a:p>
            <a:pPr marL="228600" indent="-228600" algn="l">
              <a:spcBef>
                <a:spcPts val="600"/>
              </a:spcBef>
              <a:buFont typeface="Arial"/>
              <a:buChar char="•"/>
            </a:pPr>
            <a:r>
              <a:rPr lang="en-GB" sz="1050" dirty="0">
                <a:solidFill>
                  <a:srgbClr val="1F2933"/>
                </a:solidFill>
                <a:latin typeface="Segoe UI"/>
              </a:rPr>
              <a:t>TLS handshake capacity has been sized on RSA-2048 certificates. Moving to ECDSA P-256 would roughly double the available handshake rate on the same platform, which is often cheaper than moving up a model.</a:t>
            </a:r>
          </a:p>
        </p:txBody>
      </p:sp>
      <p:sp>
        <p:nvSpPr>
          <p:cNvPr id="8" name="Text 8"/>
          <p:cNvSpPr txBox="1"/>
          <p:nvPr/>
        </p:nvSpPr>
        <p:spPr>
          <a:xfrm>
            <a:off x="6446520" y="1572768"/>
            <a:ext cx="5212080" cy="4389120"/>
          </a:xfrm>
          <a:prstGeom prst="rect">
            <a:avLst/>
          </a:prstGeom>
          <a:noFill/>
        </p:spPr>
        <p:txBody>
          <a:bodyPr wrap="square" anchor="t" lIns="0" tIns="0" rIns="0" bIns="0">
            <a:normAutofit/>
          </a:bodyPr>
          <a:lstStyle/>
          <a:p>
            <a:pPr algn="l">
              <a:buNone/>
            </a:pPr>
            <a:r>
              <a:rPr lang="en-GB" sz="1400" b="1" dirty="0">
                <a:solidFill>
                  <a:srgbClr val="1F3B57"/>
                </a:solidFill>
                <a:latin typeface="Segoe UI"/>
              </a:rPr>
              <a:t>Next steps</a:t>
            </a:r>
          </a:p>
          <a:p>
            <a:pPr algn="l">
              <a:spcBef>
                <a:spcPts val="600"/>
              </a:spcBef>
              <a:buNone/>
            </a:pPr>
            <a:r>
              <a:rPr lang="en-GB" sz="1050" dirty="0">
                <a:solidFill>
                  <a:srgbClr val="1F2933"/>
                </a:solidFill>
                <a:latin typeface="Segoe UI"/>
              </a:rPr>
              <a:t>1.  Confirm the request rate and TLS handshake rate from the existing load balancer or web server logs, at the busy hour rather than the daily average.</a:t>
            </a:r>
          </a:p>
          <a:p>
            <a:pPr algn="l">
              <a:spcBef>
                <a:spcPts val="600"/>
              </a:spcBef>
              <a:buNone/>
            </a:pPr>
            <a:r>
              <a:rPr lang="en-GB" sz="1050" dirty="0">
                <a:solidFill>
                  <a:srgbClr val="1F2933"/>
                </a:solidFill>
                <a:latin typeface="Segoe UI"/>
              </a:rPr>
              <a:t>2.  Validate the chosen model against the current Citrix NetScaler datasheet, and ask the vendor to confirm the figures for the policy in this design.</a:t>
            </a:r>
          </a:p>
          <a:p>
            <a:pPr algn="l">
              <a:spcBef>
                <a:spcPts val="600"/>
              </a:spcBef>
              <a:buNone/>
            </a:pPr>
            <a:r>
              <a:rPr lang="en-GB" sz="1050" dirty="0">
                <a:solidFill>
                  <a:srgbClr val="1F2933"/>
                </a:solidFill>
                <a:latin typeface="Segoe UI"/>
              </a:rPr>
              <a:t>3.  Agree the insertion mode with the network team, and whether a learning period in monitoring mode comes first.</a:t>
            </a:r>
          </a:p>
          <a:p>
            <a:pPr algn="l">
              <a:spcBef>
                <a:spcPts val="600"/>
              </a:spcBef>
              <a:buNone/>
            </a:pPr>
            <a:r>
              <a:rPr lang="en-GB" sz="1050" dirty="0">
                <a:solidFill>
                  <a:srgbClr val="1F2933"/>
                </a:solidFill>
                <a:latin typeface="Segoe UI"/>
              </a:rPr>
              <a:t>4.  Price the bill of materials with the term and support tier the customer actually wants.</a:t>
            </a:r>
          </a:p>
          <a:p>
            <a:pPr algn="l">
              <a:spcBef>
                <a:spcPts val="600"/>
              </a:spcBef>
              <a:buNone/>
            </a:pPr>
            <a:r>
              <a:rPr lang="en-GB" sz="1050" dirty="0">
                <a:solidFill>
                  <a:srgbClr val="1F2933"/>
                </a:solidFill>
                <a:latin typeface="Segoe UI"/>
              </a:rPr>
              <a:t>5.  Plan the policy build: a WAF in blocking mode with an untuned policy breaks applications, so budget the tuning effort.</a:t>
            </a:r>
          </a:p>
        </p:txBody>
      </p:sp>
    </p:spTree>
  </p:cSld>
  <p:clrMapOvr>
    <a:masterClrMapping/>
  </p:clrMapOvr>
</p:sld>
</file>

<file path=ppt/theme/theme1.xml><?xml version="1.0" encoding="utf-8"?>
<a:theme xmlns:a="http://schemas.openxmlformats.org/drawingml/2006/main" name="Niyaasoft WST">
  <a:themeElements>
    <a:clrScheme name="WST">
      <a:dk1>
        <a:sysClr val="windowText" lastClr="000000"/>
      </a:dk1>
      <a:lt1>
        <a:sysClr val="window" lastClr="FFFFFF"/>
      </a:lt1>
      <a:dk2>
        <a:srgbClr val="1F3B57"/>
      </a:dk2>
      <a:lt2>
        <a:srgbClr val="F4F7FA"/>
      </a:lt2>
      <a:accent1>
        <a:srgbClr val="2C5C86"/>
      </a:accent1>
      <a:accent2>
        <a:srgbClr val="0EA5E9"/>
      </a:accent2>
      <a:accent3>
        <a:srgbClr val="16A34A"/>
      </a:accent3>
      <a:accent4>
        <a:srgbClr val="CA8A04"/>
      </a:accent4>
      <a:accent5>
        <a:srgbClr val="DC2626"/>
      </a:accent5>
      <a:accent6>
        <a:srgbClr val="7C3AED"/>
      </a:accent6>
      <a:hlink>
        <a:srgbClr val="2C5C86"/>
      </a:hlink>
      <a:folHlink>
        <a:srgbClr val="7C3AED"/>
      </a:folHlink>
    </a:clrScheme>
    <a:fontScheme name="WST">
      <a:majorFont>
        <a:latin typeface="Segoe UI"/>
        <a:ea typeface=""/>
        <a:cs typeface=""/>
      </a:majorFont>
      <a:minorFont>
        <a:latin typeface="Segoe UI"/>
        <a:ea typeface=""/>
        <a:cs typeface=""/>
      </a:minorFont>
    </a:fontScheme>
    <a:fmtScheme name="WST">
      <a:fillStyleLst>
        <a:solidFill>
          <a:schemeClr val="phClr"/>
        </a:solidFill>
        <a:solidFill>
          <a:schemeClr val="phClr"/>
        </a:solidFill>
        <a:solidFill>
          <a:schemeClr val="phClr"/>
        </a:soli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Niyaasoft WAF Sizing Tool</Application>
  <Company>Niyaasoft</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portal WAF refresh</dc:title>
  <dc:subject>WAF sizing and design</dc:subject>
  <dc:creator>Niyyasoft</dc:creator>
  <cp:lastModifiedBy>Niyyasoft</cp:lastModifiedBy>
  <dcterms:created xsi:type="dcterms:W3CDTF">2026-09-20T19:31:49Z</dcterms:created>
  <dcterms:modified xsi:type="dcterms:W3CDTF">2026-09-20T19:31:49Z</dcterms:modified>
</cp:coreProperties>
</file>