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Master"/>
  </p:sldMasterIdLst>
  <p:sldIdLst>
    <p:sldId id="256" r:id="rIdSlide1"/>
    <p:sldId id="257" r:id="rIdSlide2"/>
    <p:sldId id="258" r:id="rIdSlide3"/>
    <p:sldId id="259" r:id="rIdSlide4"/>
    <p:sldId id="260" r:id="rIdSlide5"/>
    <p:sldId id="261" r:id="rIdSlide6"/>
    <p:sldId id="262" r:id="rIdSlide7"/>
    <p:sldId id="263" r:id="rIdSlide8"/>
    <p:sldId id="264" r:id="rIdSlide9"/>
    <p:sldId id="265" r:id="rIdSlide10"/>
    <p:sldId id="266" r:id="rIdSlide11"/>
    <p:sldId id="267" r:id="rIdSlide12"/>
  </p:sldIdLst>
  <p:sldSz cx="12192000" cy="6858000"/>
  <p:notesSz cx="6858000" cy="12192000"/>
</p:presentation>
</file>

<file path=ppt/_rels/presentation.xml.rels><?xml version="1.0" encoding="UTF-8" standalone="yes"?><Relationships xmlns="http://schemas.openxmlformats.org/package/2006/relationships"><Relationship Id="rIdMaster" Type="http://schemas.openxmlformats.org/officeDocument/2006/relationships/slideMaster" Target="slideMasters/slideMaster1.xml"/><Relationship Id="rIdTheme" Type="http://schemas.openxmlformats.org/officeDocument/2006/relationships/theme" Target="theme/theme1.xml"/><Relationship Id="rIdSlide1" Type="http://schemas.openxmlformats.org/officeDocument/2006/relationships/slide" Target="slides/slide1.xml"/><Relationship Id="rIdSlide2" Type="http://schemas.openxmlformats.org/officeDocument/2006/relationships/slide" Target="slides/slide2.xml"/><Relationship Id="rIdSlide3" Type="http://schemas.openxmlformats.org/officeDocument/2006/relationships/slide" Target="slides/slide3.xml"/><Relationship Id="rIdSlide4" Type="http://schemas.openxmlformats.org/officeDocument/2006/relationships/slide" Target="slides/slide4.xml"/><Relationship Id="rIdSlide5" Type="http://schemas.openxmlformats.org/officeDocument/2006/relationships/slide" Target="slides/slide5.xml"/><Relationship Id="rIdSlide6" Type="http://schemas.openxmlformats.org/officeDocument/2006/relationships/slide" Target="slides/slide6.xml"/><Relationship Id="rIdSlide7" Type="http://schemas.openxmlformats.org/officeDocument/2006/relationships/slide" Target="slides/slide7.xml"/><Relationship Id="rIdSlide8" Type="http://schemas.openxmlformats.org/officeDocument/2006/relationships/slide" Target="slides/slide8.xml"/><Relationship Id="rIdSlide9" Type="http://schemas.openxmlformats.org/officeDocument/2006/relationships/slide" Target="slides/slide9.xml"/><Relationship Id="rIdSlide10" Type="http://schemas.openxmlformats.org/officeDocument/2006/relationships/slide" Target="slides/slide10.xml"/><Relationship Id="rIdSlide11" Type="http://schemas.openxmlformats.org/officeDocument/2006/relationships/slide" Target="slides/slide11.xml"/><Relationship Id="rIdSlide12" Type="http://schemas.openxmlformats.org/officeDocument/2006/relationships/slide" Target="slides/slide12.xml"/></Relationships>
</file>

<file path=ppt/slideLayouts/_rels/slideLayout1.xml.rels><?xml version="1.0" encoding="UTF-8" standalone="yes"?><Relationships xmlns="http://schemas.openxmlformats.org/package/2006/relationships"><Relationship Id="rIdMaster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Layout1" Type="http://schemas.openxmlformats.org/officeDocument/2006/relationships/slideLayout" Target="../slideLayouts/slideLayout1.xml"/><Relationship Id="rIdTheme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Layout1"/>
  </p:sldLayoutIdLst>
  <p:txStyles>
    <p:titleStyle>
      <a:lvl1pPr>
        <a:defRPr sz="4400"/>
      </a:lvl1pPr>
    </p:titleStyle>
    <p:bodyStyle>
      <a:lvl1pPr>
        <a:defRPr sz="1800"/>
      </a:lvl1pPr>
    </p:bodyStyle>
    <p:otherStyle>
      <a:lvl1pPr>
        <a:defRPr sz="1800"/>
      </a:lvl1pPr>
    </p:otherStyle>
  </p:txStyles>
</p:sldMaster>
</file>

<file path=ppt/slides/_rels/slide1.xml.rels><?xml version="1.0" encoding="UTF-8" standalone="yes"?><Relationships xmlns="http://schemas.openxmlformats.org/package/2006/relationships"><Relationship Id="rIdLayout" Type="http://schemas.openxmlformats.org/officeDocument/2006/relationships/slideLayout" Target="../slideLayouts/slideLayout1.xml"/><Relationship Id="rIdImg1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Layout" Type="http://schemas.openxmlformats.org/officeDocument/2006/relationships/slideLayout" Target="../slideLayouts/slideLayout1.xml"/><Relationship Id="rIdImg2" Type="http://schemas.openxmlformats.org/officeDocument/2006/relationships/image" Target="../media/image2.png"/></Relationships>
</file>

<file path=ppt/slides/_rels/slide5.xml.rels><?xml version="1.0" encoding="UTF-8" standalone="yes"?><Relationships xmlns="http://schemas.openxmlformats.org/package/2006/relationships"><Relationship Id="rIdLayout" Type="http://schemas.openxmlformats.org/officeDocument/2006/relationships/slideLayout" Target="../slideLayouts/slideLayout1.xml"/><Relationship Id="rIdImg3" Type="http://schemas.openxmlformats.org/officeDocument/2006/relationships/image" Target="../media/image3.png"/></Relationships>
</file>

<file path=ppt/slides/_rels/slide6.xml.rels><?xml version="1.0" encoding="UTF-8" standalone="yes"?>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Layout" Type="http://schemas.openxmlformats.org/officeDocument/2006/relationships/slideLayout" Target="../slideLayouts/slideLayout1.xml"/><Relationship Id="rIdImg4" Type="http://schemas.openxmlformats.org/officeDocument/2006/relationships/image" Target="../media/image4.png"/></Relationships>
</file>

<file path=ppt/slides/_rels/slide8.xml.rels><?xml version="1.0" encoding="UTF-8" standalone="yes"?><Relationships xmlns="http://schemas.openxmlformats.org/package/2006/relationships"><Relationship Id="rIdLayout" Type="http://schemas.openxmlformats.org/officeDocument/2006/relationships/slideLayout" Target="../slideLayouts/slideLayout1.xml"/><Relationship Id="rIdImg5" Type="http://schemas.openxmlformats.org/officeDocument/2006/relationships/image" Target="../media/image5.png"/></Relationships>
</file>

<file path=ppt/slides/_rels/slide9.xml.rels><?xml version="1.0" encoding="UTF-8" standalone="yes"?>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r5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01E1D"/>
          </a:solidFill>
          <a:ln>
            <a:noFill/>
          </a:ln>
        </p:spPr>
        <p:txBody>
          <a:bodyPr/>
          <a:lstStyle/>
          <a:p/>
        </p:txBody>
      </p:sp>
      <p:sp>
        <p:nvSpPr>
          <p:cNvPr id="6" name="bar6"/>
          <p:cNvSpPr/>
          <p:nvPr/>
        </p:nvSpPr>
        <p:spPr>
          <a:xfrm>
            <a:off x="0" y="2788920"/>
            <a:ext cx="12191695" cy="36576"/>
          </a:xfrm>
          <a:prstGeom prst="rect">
            <a:avLst/>
          </a:prstGeom>
          <a:solidFill>
            <a:srgbClr val="3ECF8E"/>
          </a:solidFill>
          <a:ln>
            <a:noFill/>
          </a:ln>
        </p:spPr>
        <p:txBody>
          <a:bodyPr/>
          <a:lstStyle/>
          <a:p/>
        </p:txBody>
      </p:sp>
      <p:pic>
        <p:nvPicPr>
          <p:cNvPr id="201" name="image1.png"/>
          <p:cNvPicPr/>
          <p:nvPr/>
        </p:nvPicPr>
        <p:blipFill>
          <a:blip r:embed="rIdImg1"/>
          <a:stretch>
            <a:fillRect/>
          </a:stretch>
        </p:blipFill>
        <p:spPr>
          <a:xfrm>
            <a:off x="9144000" y="457200"/>
            <a:ext cx="2377440" cy="685800"/>
          </a:xfrm>
          <a:prstGeom prst="rect">
            <a:avLst/>
          </a:prstGeom>
        </p:spPr>
      </p:pic>
      <p:sp>
        <p:nvSpPr>
          <p:cNvPr id="10" name="tb10"/>
          <p:cNvSpPr txBox="1"/>
          <p:nvPr/>
        </p:nvSpPr>
        <p:spPr>
          <a:xfrm>
            <a:off x="914400" y="1920240"/>
            <a:ext cx="10332720" cy="9144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 algn="l"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/>
              </a:rPr>
              <a:t>Floor Plan Measurement - wireless survey</a:t>
            </a:r>
          </a:p>
        </p:txBody>
      </p:sp>
      <p:sp>
        <p:nvSpPr>
          <p:cNvPr id="11" name="tb11"/>
          <p:cNvSpPr txBox="1"/>
          <p:nvPr/>
        </p:nvSpPr>
        <p:spPr>
          <a:xfrm>
            <a:off x="914400" y="3063240"/>
            <a:ext cx="10332720" cy="73152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 algn="l" marL="0" indent="0">
              <a:buNone/>
            </a:pPr>
            <a:r>
              <a:rPr lang="en-US" sz="1800" dirty="0">
                <a:solidFill>
                  <a:srgbClr val="C9C6C3"/>
                </a:solidFill>
                <a:latin typeface="Calibri"/>
              </a:rPr>
              <a:t>Contoso Ltd  |  Floor Plan Measurement - office floor  |  2026-09-21</a:t>
            </a:r>
          </a:p>
        </p:txBody>
      </p:sp>
      <p:sp>
        <p:nvSpPr>
          <p:cNvPr id="12" name="tb12"/>
          <p:cNvSpPr txBox="1"/>
          <p:nvPr/>
        </p:nvSpPr>
        <p:spPr>
          <a:xfrm>
            <a:off x="914400" y="5852160"/>
            <a:ext cx="10332720" cy="4572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 algn="l" marL="0" indent="0">
              <a:buNone/>
            </a:pPr>
            <a:r>
              <a:rPr lang="en-US" sz="1200" dirty="0">
                <a:solidFill>
                  <a:srgbClr val="8A8785"/>
                </a:solidFill>
                <a:latin typeface="Calibri"/>
              </a:rPr>
              <a:t>Niyyasoft  |  Niyya Software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r5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201E1D"/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tb10"/>
          <p:cNvSpPr txBox="1"/>
          <p:nvPr/>
        </p:nvSpPr>
        <p:spPr>
          <a:xfrm>
            <a:off x="548640" y="164592"/>
            <a:ext cx="11155680" cy="64008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 algn="l"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/>
              </a:rPr>
              <a:t>Design summary</a:t>
            </a:r>
          </a:p>
        </p:txBody>
      </p:sp>
      <p:sp>
        <p:nvSpPr>
          <p:cNvPr id="11" name="tb11"/>
          <p:cNvSpPr txBox="1"/>
          <p:nvPr/>
        </p:nvSpPr>
        <p:spPr>
          <a:xfrm>
            <a:off x="640080" y="1143000"/>
            <a:ext cx="10881360" cy="475488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 algn="l" marL="228600" indent="-228600"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/>
              </a:rPr>
              <a:t>22 access points across 2 floor plan(s)</a:t>
            </a:r>
          </a:p>
          <a:p>
            <a:pPr algn="l" marL="228600" indent="-228600"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/>
              </a:rPr>
              <a:t>2,097 m2 surveyed, one AP per 95.3 m2</a:t>
            </a:r>
          </a:p>
          <a:p>
            <a:pPr algn="l" marL="228600" indent="-228600"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/>
              </a:rPr>
              <a:t>Primary target -67 dBm, secondary -72 dBm</a:t>
            </a:r>
          </a:p>
          <a:p>
            <a:pPr algn="l" marL="228600" indent="-228600"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/>
              </a:rPr>
              <a:t>PoE load 841.5 W over 22 access ports</a:t>
            </a:r>
          </a:p>
          <a:p>
            <a:pPr algn="l" marL="228600" indent="-228600"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/>
              </a:rPr>
              <a:t>Switch capacity 48 ports / 437 W budget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r5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201E1D"/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tb10"/>
          <p:cNvSpPr txBox="1"/>
          <p:nvPr/>
        </p:nvSpPr>
        <p:spPr>
          <a:xfrm>
            <a:off x="548640" y="164592"/>
            <a:ext cx="11155680" cy="64008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 algn="l"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/>
              </a:rPr>
              <a:t>Coverage against target</a:t>
            </a:r>
          </a:p>
        </p:txBody>
      </p:sp>
      <p:graphicFrame>
        <p:nvGraphicFramePr>
          <p:cNvPr id="300" name="table"/>
          <p:cNvGraphicFramePr>
            <a:graphicFrameLocks noGrp="1"/>
          </p:cNvGraphicFramePr>
          <p:nvPr/>
        </p:nvGraphicFramePr>
        <p:xfrm>
          <a:off x="548640" y="1097280"/>
          <a:ext cx="11064240" cy="877824"/>
        </p:xfrm>
        <a:graphic>
          <a:graphicData uri="http://schemas.openxmlformats.org/drawingml/2006/table">
            <a:tbl>
              <a:tblPr firstRow="1" bandRow="1"/>
              <a:tblGrid>
                <a:gridCol w="2212848"/>
                <a:gridCol w="2212848"/>
                <a:gridCol w="2212848"/>
                <a:gridCol w="2212848"/>
                <a:gridCol w="2212848"/>
              </a:tblGrid>
              <a:tr h="292608">
                <a:tc>
                  <a:txBody>
                    <a:bodyPr/>
                    <a:lstStyle/>
                    <a:p>
                      <a:pPr algn="l"/>
                      <a:r>
                        <a:rPr lang="en-US" sz="1000" b="1">
                          <a:solidFill>
                            <a:srgbClr val="FFFFFF"/>
                          </a:solidFill>
                          <a:latin typeface="Calibri"/>
                        </a:rPr>
                        <a:t>Floor</a:t>
                      </a:r>
                    </a:p>
                  </a:txBody>
                  <a:tcPr marL="45720" marR="45720" marT="27432" marB="27432" anchor="ctr">
                    <a:solidFill>
                      <a:srgbClr val="201E1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1">
                          <a:solidFill>
                            <a:srgbClr val="FFFFFF"/>
                          </a:solidFill>
                          <a:latin typeface="Calibri"/>
                        </a:rPr>
                        <a:t>Band</a:t>
                      </a:r>
                    </a:p>
                  </a:txBody>
                  <a:tcPr marL="45720" marR="45720" marT="27432" marB="27432" anchor="ctr">
                    <a:solidFill>
                      <a:srgbClr val="201E1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1">
                          <a:solidFill>
                            <a:srgbClr val="FFFFFF"/>
                          </a:solidFill>
                          <a:latin typeface="Calibri"/>
                        </a:rPr>
                        <a:t>&gt;= primary</a:t>
                      </a:r>
                    </a:p>
                  </a:txBody>
                  <a:tcPr marL="45720" marR="45720" marT="27432" marB="27432" anchor="ctr">
                    <a:solidFill>
                      <a:srgbClr val="201E1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1">
                          <a:solidFill>
                            <a:srgbClr val="FFFFFF"/>
                          </a:solidFill>
                          <a:latin typeface="Calibri"/>
                        </a:rPr>
                        <a:t>&gt;= secondary</a:t>
                      </a:r>
                    </a:p>
                  </a:txBody>
                  <a:tcPr marL="45720" marR="45720" marT="27432" marB="27432" anchor="ctr">
                    <a:solidFill>
                      <a:srgbClr val="201E1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1">
                          <a:solidFill>
                            <a:srgbClr val="FFFFFF"/>
                          </a:solidFill>
                          <a:latin typeface="Calibri"/>
                        </a:rPr>
                        <a:t>Mean RSSI</a:t>
                      </a:r>
                    </a:p>
                  </a:txBody>
                  <a:tcPr marL="45720" marR="45720" marT="27432" marB="27432" anchor="ctr">
                    <a:solidFill>
                      <a:srgbClr val="201E1D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algn="l"/>
                      <a:r>
                        <a:rPr lang="en-US" sz="1000">
                          <a:solidFill>
                            <a:srgbClr val="333333"/>
                          </a:solidFill>
                          <a:latin typeface="Calibri"/>
                        </a:rPr>
                        <a:t>Level 1 general arrangement</a:t>
                      </a:r>
                    </a:p>
                  </a:txBody>
                  <a:tcPr marL="45720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>
                          <a:solidFill>
                            <a:srgbClr val="333333"/>
                          </a:solidFill>
                          <a:latin typeface="Calibri"/>
                        </a:rPr>
                        <a:t>5 GHz</a:t>
                      </a:r>
                    </a:p>
                  </a:txBody>
                  <a:tcPr marL="45720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>
                          <a:solidFill>
                            <a:srgbClr val="333333"/>
                          </a:solidFill>
                          <a:latin typeface="Calibri"/>
                        </a:rPr>
                        <a:t>97.5 %</a:t>
                      </a:r>
                    </a:p>
                  </a:txBody>
                  <a:tcPr marL="45720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>
                          <a:solidFill>
                            <a:srgbClr val="333333"/>
                          </a:solidFill>
                          <a:latin typeface="Calibri"/>
                        </a:rPr>
                        <a:t>97.6 %</a:t>
                      </a:r>
                    </a:p>
                  </a:txBody>
                  <a:tcPr marL="45720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>
                          <a:solidFill>
                            <a:srgbClr val="333333"/>
                          </a:solidFill>
                          <a:latin typeface="Calibri"/>
                        </a:rPr>
                        <a:t>-45.7 dBm</a:t>
                      </a:r>
                    </a:p>
                  </a:txBody>
                  <a:tcPr marL="45720" marR="45720" marT="27432" marB="27432" anchor="ctr">
                    <a:solidFill>
                      <a:srgbClr val="FFFFFF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algn="l"/>
                      <a:r>
                        <a:rPr lang="en-US" sz="1000">
                          <a:solidFill>
                            <a:srgbClr val="333333"/>
                          </a:solidFill>
                          <a:latin typeface="Calibri"/>
                        </a:rPr>
                        <a:t>Floor Plan Measurement</a:t>
                      </a:r>
                    </a:p>
                  </a:txBody>
                  <a:tcPr marL="45720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>
                          <a:solidFill>
                            <a:srgbClr val="333333"/>
                          </a:solidFill>
                          <a:latin typeface="Calibri"/>
                        </a:rPr>
                        <a:t>5 GHz</a:t>
                      </a:r>
                    </a:p>
                  </a:txBody>
                  <a:tcPr marL="45720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>
                          <a:solidFill>
                            <a:srgbClr val="333333"/>
                          </a:solidFill>
                          <a:latin typeface="Calibri"/>
                        </a:rPr>
                        <a:t>100 %</a:t>
                      </a:r>
                    </a:p>
                  </a:txBody>
                  <a:tcPr marL="45720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>
                          <a:solidFill>
                            <a:srgbClr val="333333"/>
                          </a:solidFill>
                          <a:latin typeface="Calibri"/>
                        </a:rPr>
                        <a:t>100 %</a:t>
                      </a:r>
                    </a:p>
                  </a:txBody>
                  <a:tcPr marL="45720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>
                          <a:solidFill>
                            <a:srgbClr val="333333"/>
                          </a:solidFill>
                          <a:latin typeface="Calibri"/>
                        </a:rPr>
                        <a:t>-43.7 dBm</a:t>
                      </a:r>
                    </a:p>
                  </a:txBody>
                  <a:tcPr marL="45720" marR="45720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r5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201E1D"/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tb10"/>
          <p:cNvSpPr txBox="1"/>
          <p:nvPr/>
        </p:nvSpPr>
        <p:spPr>
          <a:xfrm>
            <a:off x="548640" y="164592"/>
            <a:ext cx="11155680" cy="64008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 algn="l"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/>
              </a:rPr>
              <a:t>Heat map - Level 1 general arrangement</a:t>
            </a:r>
          </a:p>
        </p:txBody>
      </p:sp>
      <p:pic>
        <p:nvPicPr>
          <p:cNvPr id="202" name="image2.png"/>
          <p:cNvPicPr/>
          <p:nvPr/>
        </p:nvPicPr>
        <p:blipFill>
          <a:blip r:embed="rIdImg2"/>
          <a:stretch>
            <a:fillRect/>
          </a:stretch>
        </p:blipFill>
        <p:spPr>
          <a:xfrm>
            <a:off x="2072011" y="1051560"/>
            <a:ext cx="8047673" cy="4754880"/>
          </a:xfrm>
          <a:prstGeom prst="rect">
            <a:avLst/>
          </a:prstGeom>
        </p:spPr>
      </p:pic>
      <p:sp>
        <p:nvSpPr>
          <p:cNvPr id="12" name="tb12"/>
          <p:cNvSpPr txBox="1"/>
          <p:nvPr/>
        </p:nvSpPr>
        <p:spPr>
          <a:xfrm>
            <a:off x="548640" y="5989320"/>
            <a:ext cx="11155680" cy="4572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 algn="l" marL="0" indent="0">
              <a:buNone/>
            </a:pPr>
            <a:r>
              <a:rPr lang="en-US" sz="1100" dirty="0">
                <a:solidFill>
                  <a:srgbClr val="777777"/>
                </a:solidFill>
                <a:latin typeface="Calibri"/>
              </a:rPr>
              <a:t>predictive coverage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r5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201E1D"/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tb10"/>
          <p:cNvSpPr txBox="1"/>
          <p:nvPr/>
        </p:nvSpPr>
        <p:spPr>
          <a:xfrm>
            <a:off x="548640" y="164592"/>
            <a:ext cx="11155680" cy="64008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 algn="l"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/>
              </a:rPr>
              <a:t>Heat map - Floor Plan Measurement</a:t>
            </a:r>
          </a:p>
        </p:txBody>
      </p:sp>
      <p:pic>
        <p:nvPicPr>
          <p:cNvPr id="203" name="image3.png"/>
          <p:cNvPicPr/>
          <p:nvPr/>
        </p:nvPicPr>
        <p:blipFill>
          <a:blip r:embed="rIdImg3"/>
          <a:stretch>
            <a:fillRect/>
          </a:stretch>
        </p:blipFill>
        <p:spPr>
          <a:xfrm>
            <a:off x="2072011" y="1051560"/>
            <a:ext cx="8047673" cy="4754880"/>
          </a:xfrm>
          <a:prstGeom prst="rect">
            <a:avLst/>
          </a:prstGeom>
        </p:spPr>
      </p:pic>
      <p:sp>
        <p:nvSpPr>
          <p:cNvPr id="12" name="tb12"/>
          <p:cNvSpPr txBox="1"/>
          <p:nvPr/>
        </p:nvSpPr>
        <p:spPr>
          <a:xfrm>
            <a:off x="548640" y="5989320"/>
            <a:ext cx="11155680" cy="4572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 algn="l" marL="0" indent="0">
              <a:buNone/>
            </a:pPr>
            <a:r>
              <a:rPr lang="en-US" sz="1100" dirty="0">
                <a:solidFill>
                  <a:srgbClr val="777777"/>
                </a:solidFill>
                <a:latin typeface="Calibri"/>
              </a:rPr>
              <a:t>predictive coverage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r5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201E1D"/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tb10"/>
          <p:cNvSpPr txBox="1"/>
          <p:nvPr/>
        </p:nvSpPr>
        <p:spPr>
          <a:xfrm>
            <a:off x="548640" y="164592"/>
            <a:ext cx="11155680" cy="64008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 algn="l"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/>
              </a:rPr>
              <a:t>Bill of materials</a:t>
            </a:r>
          </a:p>
        </p:txBody>
      </p:sp>
      <p:graphicFrame>
        <p:nvGraphicFramePr>
          <p:cNvPr id="300" name="table"/>
          <p:cNvGraphicFramePr>
            <a:graphicFrameLocks noGrp="1"/>
          </p:cNvGraphicFramePr>
          <p:nvPr/>
        </p:nvGraphicFramePr>
        <p:xfrm>
          <a:off x="548640" y="1097280"/>
          <a:ext cx="11064240" cy="1463040"/>
        </p:xfrm>
        <a:graphic>
          <a:graphicData uri="http://schemas.openxmlformats.org/drawingml/2006/table">
            <a:tbl>
              <a:tblPr firstRow="1" bandRow="1"/>
              <a:tblGrid>
                <a:gridCol w="2766060"/>
                <a:gridCol w="2766060"/>
                <a:gridCol w="2766060"/>
                <a:gridCol w="2766060"/>
              </a:tblGrid>
              <a:tr h="292608">
                <a:tc>
                  <a:txBody>
                    <a:bodyPr/>
                    <a:lstStyle/>
                    <a:p>
                      <a:pPr algn="l"/>
                      <a:r>
                        <a:rPr lang="en-US" sz="1000" b="1">
                          <a:solidFill>
                            <a:srgbClr val="FFFFFF"/>
                          </a:solidFill>
                          <a:latin typeface="Calibri"/>
                        </a:rPr>
                        <a:t>Vendor</a:t>
                      </a:r>
                    </a:p>
                  </a:txBody>
                  <a:tcPr marL="45720" marR="45720" marT="27432" marB="27432" anchor="ctr">
                    <a:solidFill>
                      <a:srgbClr val="201E1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1">
                          <a:solidFill>
                            <a:srgbClr val="FFFFFF"/>
                          </a:solidFill>
                          <a:latin typeface="Calibri"/>
                        </a:rPr>
                        <a:t>SKU</a:t>
                      </a:r>
                    </a:p>
                  </a:txBody>
                  <a:tcPr marL="45720" marR="45720" marT="27432" marB="27432" anchor="ctr">
                    <a:solidFill>
                      <a:srgbClr val="201E1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1">
                          <a:solidFill>
                            <a:srgbClr val="FFFFFF"/>
                          </a:solidFill>
                          <a:latin typeface="Calibri"/>
                        </a:rPr>
                        <a:t>Category</a:t>
                      </a:r>
                    </a:p>
                  </a:txBody>
                  <a:tcPr marL="45720" marR="45720" marT="27432" marB="27432" anchor="ctr">
                    <a:solidFill>
                      <a:srgbClr val="201E1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1">
                          <a:solidFill>
                            <a:srgbClr val="FFFFFF"/>
                          </a:solidFill>
                          <a:latin typeface="Calibri"/>
                        </a:rPr>
                        <a:t>Qty</a:t>
                      </a:r>
                    </a:p>
                  </a:txBody>
                  <a:tcPr marL="45720" marR="45720" marT="27432" marB="27432" anchor="ctr">
                    <a:solidFill>
                      <a:srgbClr val="201E1D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algn="l"/>
                      <a:r>
                        <a:rPr lang="en-US" sz="1000">
                          <a:solidFill>
                            <a:srgbClr val="333333"/>
                          </a:solidFill>
                          <a:latin typeface="Calibri"/>
                        </a:rPr>
                        <a:t>Cisco</a:t>
                      </a:r>
                    </a:p>
                  </a:txBody>
                  <a:tcPr marL="45720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>
                          <a:solidFill>
                            <a:srgbClr val="333333"/>
                          </a:solidFill>
                          <a:latin typeface="Calibri"/>
                        </a:rPr>
                        <a:t>C9120AXI</a:t>
                      </a:r>
                    </a:p>
                  </a:txBody>
                  <a:tcPr marL="45720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>
                          <a:solidFill>
                            <a:srgbClr val="333333"/>
                          </a:solidFill>
                          <a:latin typeface="Calibri"/>
                        </a:rPr>
                        <a:t>Access point</a:t>
                      </a:r>
                    </a:p>
                  </a:txBody>
                  <a:tcPr marL="45720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>
                          <a:solidFill>
                            <a:srgbClr val="333333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45720" marR="45720" marT="27432" marB="27432" anchor="ctr">
                    <a:solidFill>
                      <a:srgbClr val="FFFFFF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algn="l"/>
                      <a:r>
                        <a:rPr lang="en-US" sz="1000">
                          <a:solidFill>
                            <a:srgbClr val="333333"/>
                          </a:solidFill>
                          <a:latin typeface="Calibri"/>
                        </a:rPr>
                        <a:t>Cisco</a:t>
                      </a:r>
                    </a:p>
                  </a:txBody>
                  <a:tcPr marL="45720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>
                          <a:solidFill>
                            <a:srgbClr val="333333"/>
                          </a:solidFill>
                          <a:latin typeface="Calibri"/>
                        </a:rPr>
                        <a:t>C9300-48P</a:t>
                      </a:r>
                    </a:p>
                  </a:txBody>
                  <a:tcPr marL="45720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>
                          <a:solidFill>
                            <a:srgbClr val="333333"/>
                          </a:solidFill>
                          <a:latin typeface="Calibri"/>
                        </a:rPr>
                        <a:t>Access switch</a:t>
                      </a:r>
                    </a:p>
                  </a:txBody>
                  <a:tcPr marL="45720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>
                          <a:solidFill>
                            <a:srgbClr val="333333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45720" marR="45720" marT="27432" marB="27432" anchor="ctr">
                    <a:solidFill>
                      <a:srgbClr val="FFFFFF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algn="l"/>
                      <a:r>
                        <a:rPr lang="en-US" sz="1000">
                          <a:solidFill>
                            <a:srgbClr val="333333"/>
                          </a:solidFill>
                          <a:latin typeface="Calibri"/>
                        </a:rPr>
                        <a:t>Cisco</a:t>
                      </a:r>
                    </a:p>
                  </a:txBody>
                  <a:tcPr marL="45720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>
                          <a:solidFill>
                            <a:srgbClr val="333333"/>
                          </a:solidFill>
                          <a:latin typeface="Calibri"/>
                        </a:rPr>
                        <a:t>C9800-L-C-K9</a:t>
                      </a:r>
                    </a:p>
                  </a:txBody>
                  <a:tcPr marL="45720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>
                          <a:solidFill>
                            <a:srgbClr val="333333"/>
                          </a:solidFill>
                          <a:latin typeface="Calibri"/>
                        </a:rPr>
                        <a:t>Controller / gateway</a:t>
                      </a:r>
                    </a:p>
                  </a:txBody>
                  <a:tcPr marL="45720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>
                          <a:solidFill>
                            <a:srgbClr val="333333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45720" marR="45720" marT="27432" marB="27432" anchor="ctr">
                    <a:solidFill>
                      <a:srgbClr val="FFFFFF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algn="l"/>
                      <a:r>
                        <a:rPr lang="en-US" sz="1000">
                          <a:solidFill>
                            <a:srgbClr val="333333"/>
                          </a:solidFill>
                          <a:latin typeface="Calibri"/>
                        </a:rPr>
                        <a:t>Cisco</a:t>
                      </a:r>
                    </a:p>
                  </a:txBody>
                  <a:tcPr marL="45720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>
                          <a:solidFill>
                            <a:srgbClr val="333333"/>
                          </a:solidFill>
                          <a:latin typeface="Calibri"/>
                        </a:rPr>
                        <a:t>CW9166I</a:t>
                      </a:r>
                    </a:p>
                  </a:txBody>
                  <a:tcPr marL="45720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>
                          <a:solidFill>
                            <a:srgbClr val="333333"/>
                          </a:solidFill>
                          <a:latin typeface="Calibri"/>
                        </a:rPr>
                        <a:t>Access point</a:t>
                      </a:r>
                    </a:p>
                  </a:txBody>
                  <a:tcPr marL="45720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>
                          <a:solidFill>
                            <a:srgbClr val="333333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45720" marR="45720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r5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201E1D"/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tb10"/>
          <p:cNvSpPr txBox="1"/>
          <p:nvPr/>
        </p:nvSpPr>
        <p:spPr>
          <a:xfrm>
            <a:off x="548640" y="164592"/>
            <a:ext cx="11155680" cy="64008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 algn="l"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/>
              </a:rPr>
              <a:t>Physical connectivity</a:t>
            </a:r>
          </a:p>
        </p:txBody>
      </p:sp>
      <p:pic>
        <p:nvPicPr>
          <p:cNvPr id="204" name="image4.png"/>
          <p:cNvPicPr/>
          <p:nvPr/>
        </p:nvPicPr>
        <p:blipFill>
          <a:blip r:embed="rIdImg4"/>
          <a:stretch>
            <a:fillRect/>
          </a:stretch>
        </p:blipFill>
        <p:spPr>
          <a:xfrm>
            <a:off x="2072011" y="1051560"/>
            <a:ext cx="8047673" cy="4754880"/>
          </a:xfrm>
          <a:prstGeom prst="rect">
            <a:avLst/>
          </a:prstGeom>
        </p:spPr>
      </p:pic>
      <p:sp>
        <p:nvSpPr>
          <p:cNvPr id="12" name="tb12"/>
          <p:cNvSpPr txBox="1"/>
          <p:nvPr/>
        </p:nvSpPr>
        <p:spPr>
          <a:xfrm>
            <a:off x="548640" y="5989320"/>
            <a:ext cx="11155680" cy="4572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 algn="l" marL="0" indent="0">
              <a:buNone/>
            </a:pPr>
            <a:r>
              <a:rPr lang="en-US" sz="1100" dirty="0">
                <a:solidFill>
                  <a:srgbClr val="777777"/>
                </a:solidFill>
                <a:latin typeface="Calibri"/>
              </a:rPr>
              <a:t>AP - access switch - controller / gateway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r5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201E1D"/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tb10"/>
          <p:cNvSpPr txBox="1"/>
          <p:nvPr/>
        </p:nvSpPr>
        <p:spPr>
          <a:xfrm>
            <a:off x="548640" y="164592"/>
            <a:ext cx="11155680" cy="64008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 algn="l"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/>
              </a:rPr>
              <a:t>Logical design</a:t>
            </a:r>
          </a:p>
        </p:txBody>
      </p:sp>
      <p:pic>
        <p:nvPicPr>
          <p:cNvPr id="205" name="image5.png"/>
          <p:cNvPicPr/>
          <p:nvPr/>
        </p:nvPicPr>
        <p:blipFill>
          <a:blip r:embed="rIdImg5"/>
          <a:stretch>
            <a:fillRect/>
          </a:stretch>
        </p:blipFill>
        <p:spPr>
          <a:xfrm>
            <a:off x="2072011" y="1051560"/>
            <a:ext cx="8047673" cy="4754880"/>
          </a:xfrm>
          <a:prstGeom prst="rect">
            <a:avLst/>
          </a:prstGeom>
        </p:spPr>
      </p:pic>
      <p:sp>
        <p:nvSpPr>
          <p:cNvPr id="12" name="tb12"/>
          <p:cNvSpPr txBox="1"/>
          <p:nvPr/>
        </p:nvSpPr>
        <p:spPr>
          <a:xfrm>
            <a:off x="548640" y="5989320"/>
            <a:ext cx="11155680" cy="4572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 algn="l" marL="0" indent="0">
              <a:buNone/>
            </a:pPr>
            <a:r>
              <a:rPr lang="en-US" sz="1100" dirty="0">
                <a:solidFill>
                  <a:srgbClr val="777777"/>
                </a:solidFill>
                <a:latin typeface="Calibri"/>
              </a:rPr>
              <a:t>SSID - VLAN - services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r5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201E1D"/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tb10"/>
          <p:cNvSpPr txBox="1"/>
          <p:nvPr/>
        </p:nvSpPr>
        <p:spPr>
          <a:xfrm>
            <a:off x="548640" y="164592"/>
            <a:ext cx="11155680" cy="64008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 algn="l"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/>
              </a:rPr>
              <a:t>Findings</a:t>
            </a:r>
          </a:p>
        </p:txBody>
      </p:sp>
      <p:graphicFrame>
        <p:nvGraphicFramePr>
          <p:cNvPr id="300" name="table"/>
          <p:cNvGraphicFramePr>
            <a:graphicFrameLocks noGrp="1"/>
          </p:cNvGraphicFramePr>
          <p:nvPr/>
        </p:nvGraphicFramePr>
        <p:xfrm>
          <a:off x="548640" y="1097280"/>
          <a:ext cx="11064240" cy="585216"/>
        </p:xfrm>
        <a:graphic>
          <a:graphicData uri="http://schemas.openxmlformats.org/drawingml/2006/table">
            <a:tbl>
              <a:tblPr firstRow="1" bandRow="1"/>
              <a:tblGrid>
                <a:gridCol w="2212848"/>
                <a:gridCol w="2212848"/>
                <a:gridCol w="2212848"/>
                <a:gridCol w="2212848"/>
                <a:gridCol w="2212848"/>
              </a:tblGrid>
              <a:tr h="292608">
                <a:tc>
                  <a:txBody>
                    <a:bodyPr/>
                    <a:lstStyle/>
                    <a:p>
                      <a:pPr algn="l"/>
                      <a:r>
                        <a:rPr lang="en-US" sz="1000" b="1">
                          <a:solidFill>
                            <a:srgbClr val="FFFFFF"/>
                          </a:solidFill>
                          <a:latin typeface="Calibri"/>
                        </a:rPr>
                        <a:t>Ref</a:t>
                      </a:r>
                    </a:p>
                  </a:txBody>
                  <a:tcPr marL="45720" marR="45720" marT="27432" marB="27432" anchor="ctr">
                    <a:solidFill>
                      <a:srgbClr val="201E1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1">
                          <a:solidFill>
                            <a:srgbClr val="FFFFFF"/>
                          </a:solidFill>
                          <a:latin typeface="Calibri"/>
                        </a:rPr>
                        <a:t>Location</a:t>
                      </a:r>
                    </a:p>
                  </a:txBody>
                  <a:tcPr marL="45720" marR="45720" marT="27432" marB="27432" anchor="ctr">
                    <a:solidFill>
                      <a:srgbClr val="201E1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1">
                          <a:solidFill>
                            <a:srgbClr val="FFFFFF"/>
                          </a:solidFill>
                          <a:latin typeface="Calibri"/>
                        </a:rPr>
                        <a:t>Category</a:t>
                      </a:r>
                    </a:p>
                  </a:txBody>
                  <a:tcPr marL="45720" marR="45720" marT="27432" marB="27432" anchor="ctr">
                    <a:solidFill>
                      <a:srgbClr val="201E1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1">
                          <a:solidFill>
                            <a:srgbClr val="FFFFFF"/>
                          </a:solidFill>
                          <a:latin typeface="Calibri"/>
                        </a:rPr>
                        <a:t>Severity</a:t>
                      </a:r>
                    </a:p>
                  </a:txBody>
                  <a:tcPr marL="45720" marR="45720" marT="27432" marB="27432" anchor="ctr">
                    <a:solidFill>
                      <a:srgbClr val="201E1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1">
                          <a:solidFill>
                            <a:srgbClr val="FFFFFF"/>
                          </a:solidFill>
                          <a:latin typeface="Calibri"/>
                        </a:rPr>
                        <a:t>Observation</a:t>
                      </a:r>
                    </a:p>
                  </a:txBody>
                  <a:tcPr marL="45720" marR="45720" marT="27432" marB="27432" anchor="ctr">
                    <a:solidFill>
                      <a:srgbClr val="201E1D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algn="l"/>
                      <a:r>
                        <a:rPr lang="en-US" sz="1000">
                          <a:solidFill>
                            <a:srgbClr val="333333"/>
                          </a:solidFill>
                          <a:latin typeface="Calibri"/>
                        </a:rPr>
                        <a:t>F-01</a:t>
                      </a:r>
                    </a:p>
                  </a:txBody>
                  <a:tcPr marL="45720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>
                          <a:solidFill>
                            <a:srgbClr val="333333"/>
                          </a:solidFill>
                          <a:latin typeface="Calibri"/>
                        </a:rPr>
                        <a:t>Service core</a:t>
                      </a:r>
                    </a:p>
                  </a:txBody>
                  <a:tcPr marL="45720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>
                          <a:solidFill>
                            <a:srgbClr val="333333"/>
                          </a:solidFill>
                          <a:latin typeface="Calibri"/>
                        </a:rPr>
                        <a:t>Coverage</a:t>
                      </a:r>
                    </a:p>
                  </a:txBody>
                  <a:tcPr marL="45720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>
                          <a:solidFill>
                            <a:srgbClr val="333333"/>
                          </a:solidFill>
                          <a:latin typeface="Calibri"/>
                        </a:rPr>
                        <a:t>Medium</a:t>
                      </a:r>
                    </a:p>
                  </a:txBody>
                  <a:tcPr marL="45720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>
                          <a:solidFill>
                            <a:srgbClr val="333333"/>
                          </a:solidFill>
                          <a:latin typeface="Calibri"/>
                        </a:rPr>
                        <a:t>The concrete core sits in the middle of the floor plate and blocks the direct path between</a:t>
                      </a:r>
                    </a:p>
                  </a:txBody>
                  <a:tcPr marL="45720" marR="45720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r5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201E1D"/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tb10"/>
          <p:cNvSpPr txBox="1"/>
          <p:nvPr/>
        </p:nvSpPr>
        <p:spPr>
          <a:xfrm>
            <a:off x="548640" y="164592"/>
            <a:ext cx="11155680" cy="64008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 algn="l"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/>
              </a:rPr>
              <a:t>Recommendations</a:t>
            </a:r>
          </a:p>
        </p:txBody>
      </p:sp>
      <p:sp>
        <p:nvSpPr>
          <p:cNvPr id="11" name="tb11"/>
          <p:cNvSpPr txBox="1"/>
          <p:nvPr/>
        </p:nvSpPr>
        <p:spPr>
          <a:xfrm>
            <a:off x="640080" y="1143000"/>
            <a:ext cx="10881360" cy="475488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 algn="l" marL="228600" indent="-228600"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/>
              </a:rPr>
              <a:t>Adopt the eleven-AP layout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r5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201E1D"/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tb10"/>
          <p:cNvSpPr txBox="1"/>
          <p:nvPr/>
        </p:nvSpPr>
        <p:spPr>
          <a:xfrm>
            <a:off x="548640" y="164592"/>
            <a:ext cx="11155680" cy="64008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 algn="l"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/>
              </a:rPr>
              <a:t>Actions</a:t>
            </a:r>
          </a:p>
        </p:txBody>
      </p:sp>
      <p:graphicFrame>
        <p:nvGraphicFramePr>
          <p:cNvPr id="300" name="table"/>
          <p:cNvGraphicFramePr>
            <a:graphicFrameLocks noGrp="1"/>
          </p:cNvGraphicFramePr>
          <p:nvPr/>
        </p:nvGraphicFramePr>
        <p:xfrm>
          <a:off x="548640" y="1097280"/>
          <a:ext cx="11064240" cy="877824"/>
        </p:xfrm>
        <a:graphic>
          <a:graphicData uri="http://schemas.openxmlformats.org/drawingml/2006/table">
            <a:tbl>
              <a:tblPr firstRow="1" bandRow="1"/>
              <a:tblGrid>
                <a:gridCol w="2212848"/>
                <a:gridCol w="2212848"/>
                <a:gridCol w="2212848"/>
                <a:gridCol w="2212848"/>
                <a:gridCol w="2212848"/>
              </a:tblGrid>
              <a:tr h="292608">
                <a:tc>
                  <a:txBody>
                    <a:bodyPr/>
                    <a:lstStyle/>
                    <a:p>
                      <a:pPr algn="l"/>
                      <a:r>
                        <a:rPr lang="en-US" sz="1000" b="1">
                          <a:solidFill>
                            <a:srgbClr val="FFFFFF"/>
                          </a:solidFill>
                          <a:latin typeface="Calibri"/>
                        </a:rPr>
                        <a:t>Ref</a:t>
                      </a:r>
                    </a:p>
                  </a:txBody>
                  <a:tcPr marL="45720" marR="45720" marT="27432" marB="27432" anchor="ctr">
                    <a:solidFill>
                      <a:srgbClr val="201E1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1">
                          <a:solidFill>
                            <a:srgbClr val="FFFFFF"/>
                          </a:solidFill>
                          <a:latin typeface="Calibri"/>
                        </a:rPr>
                        <a:t>Action</a:t>
                      </a:r>
                    </a:p>
                  </a:txBody>
                  <a:tcPr marL="45720" marR="45720" marT="27432" marB="27432" anchor="ctr">
                    <a:solidFill>
                      <a:srgbClr val="201E1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1">
                          <a:solidFill>
                            <a:srgbClr val="FFFFFF"/>
                          </a:solidFill>
                          <a:latin typeface="Calibri"/>
                        </a:rPr>
                        <a:t>Owner</a:t>
                      </a:r>
                    </a:p>
                  </a:txBody>
                  <a:tcPr marL="45720" marR="45720" marT="27432" marB="27432" anchor="ctr">
                    <a:solidFill>
                      <a:srgbClr val="201E1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1">
                          <a:solidFill>
                            <a:srgbClr val="FFFFFF"/>
                          </a:solidFill>
                          <a:latin typeface="Calibri"/>
                        </a:rPr>
                        <a:t>Due</a:t>
                      </a:r>
                    </a:p>
                  </a:txBody>
                  <a:tcPr marL="45720" marR="45720" marT="27432" marB="27432" anchor="ctr">
                    <a:solidFill>
                      <a:srgbClr val="201E1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1">
                          <a:solidFill>
                            <a:srgbClr val="FFFFFF"/>
                          </a:solidFill>
                          <a:latin typeface="Calibri"/>
                        </a:rPr>
                        <a:t>Status</a:t>
                      </a:r>
                    </a:p>
                  </a:txBody>
                  <a:tcPr marL="45720" marR="45720" marT="27432" marB="27432" anchor="ctr">
                    <a:solidFill>
                      <a:srgbClr val="201E1D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algn="l"/>
                      <a:r>
                        <a:rPr lang="en-US" sz="1000">
                          <a:solidFill>
                            <a:srgbClr val="333333"/>
                          </a:solidFill>
                          <a:latin typeface="Calibri"/>
                        </a:rPr>
                        <a:t>A-01</a:t>
                      </a:r>
                    </a:p>
                  </a:txBody>
                  <a:tcPr marL="45720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>
                          <a:solidFill>
                            <a:srgbClr val="333333"/>
                          </a:solidFill>
                          <a:latin typeface="Calibri"/>
                        </a:rPr>
                        <a:t>Confirm cable routes and containment with the FM team</a:t>
                      </a:r>
                    </a:p>
                  </a:txBody>
                  <a:tcPr marL="45720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>
                          <a:solidFill>
                            <a:srgbClr val="333333"/>
                          </a:solidFill>
                          <a:latin typeface="Calibri"/>
                        </a:rPr>
                        <a:t>Contoso</a:t>
                      </a:r>
                    </a:p>
                  </a:txBody>
                  <a:tcPr marL="45720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>
                          <a:solidFill>
                            <a:srgbClr val="333333"/>
                          </a:solidFill>
                          <a:latin typeface="Calibri"/>
                        </a:rPr>
                        <a:t>2026-10-05</a:t>
                      </a:r>
                    </a:p>
                  </a:txBody>
                  <a:tcPr marL="45720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>
                          <a:solidFill>
                            <a:srgbClr val="333333"/>
                          </a:solidFill>
                          <a:latin typeface="Calibri"/>
                        </a:rPr>
                        <a:t>Not started</a:t>
                      </a:r>
                    </a:p>
                  </a:txBody>
                  <a:tcPr marL="45720" marR="45720" marT="27432" marB="27432" anchor="ctr">
                    <a:solidFill>
                      <a:srgbClr val="FFFFFF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algn="l"/>
                      <a:r>
                        <a:rPr lang="en-US" sz="1000">
                          <a:solidFill>
                            <a:srgbClr val="333333"/>
                          </a:solidFill>
                          <a:latin typeface="Calibri"/>
                        </a:rPr>
                        <a:t>A-02</a:t>
                      </a:r>
                    </a:p>
                  </a:txBody>
                  <a:tcPr marL="45720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>
                          <a:solidFill>
                            <a:srgbClr val="333333"/>
                          </a:solidFill>
                          <a:latin typeface="Calibri"/>
                        </a:rPr>
                        <a:t>Order the hardware in the bill of materials</a:t>
                      </a:r>
                    </a:p>
                  </a:txBody>
                  <a:tcPr marL="45720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>
                          <a:solidFill>
                            <a:srgbClr val="333333"/>
                          </a:solidFill>
                          <a:latin typeface="Calibri"/>
                        </a:rPr>
                        <a:t>Niyyasoft</a:t>
                      </a:r>
                    </a:p>
                  </a:txBody>
                  <a:tcPr marL="45720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>
                          <a:solidFill>
                            <a:srgbClr val="333333"/>
                          </a:solidFill>
                          <a:latin typeface="Calibri"/>
                        </a:rPr>
                        <a:t>2026-10-12</a:t>
                      </a:r>
                    </a:p>
                  </a:txBody>
                  <a:tcPr marL="45720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>
                          <a:solidFill>
                            <a:srgbClr val="333333"/>
                          </a:solidFill>
                          <a:latin typeface="Calibri"/>
                        </a:rPr>
                        <a:t>Not started</a:t>
                      </a:r>
                    </a:p>
                  </a:txBody>
                  <a:tcPr marL="45720" marR="45720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r5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201E1D"/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tb10"/>
          <p:cNvSpPr txBox="1"/>
          <p:nvPr/>
        </p:nvSpPr>
        <p:spPr>
          <a:xfrm>
            <a:off x="548640" y="164592"/>
            <a:ext cx="11155680" cy="64008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 algn="l"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/>
              </a:rPr>
              <a:t>Next steps</a:t>
            </a:r>
          </a:p>
        </p:txBody>
      </p:sp>
      <p:sp>
        <p:nvSpPr>
          <p:cNvPr id="11" name="tb11"/>
          <p:cNvSpPr txBox="1"/>
          <p:nvPr/>
        </p:nvSpPr>
        <p:spPr>
          <a:xfrm>
            <a:off x="640080" y="1143000"/>
            <a:ext cx="10881360" cy="475488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 algn="l" marL="228600" indent="-228600"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/>
              </a:rPr>
              <a:t>Confirm the plan scale against a measured on-site dimension</a:t>
            </a:r>
          </a:p>
          <a:p>
            <a:pPr algn="l" marL="228600" indent="-228600"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/>
              </a:rPr>
              <a:t>Agree mounting positions and cable routes with the client</a:t>
            </a:r>
          </a:p>
          <a:p>
            <a:pPr algn="l" marL="228600" indent="-228600"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/>
              </a:rPr>
              <a:t>Order hardware per the bill of materials, allowing PoE headroom</a:t>
            </a:r>
          </a:p>
          <a:p>
            <a:pPr algn="l" marL="228600" indent="-228600"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/>
              </a:rPr>
              <a:t>Run a post-installation validation survey and tune channels and power</a:t>
            </a:r>
          </a:p>
        </p:txBody>
      </p:sp>
      <p:sp>
        <p:nvSpPr>
          <p:cNvPr id="12" name="tb12"/>
          <p:cNvSpPr txBox="1"/>
          <p:nvPr/>
        </p:nvSpPr>
        <p:spPr>
          <a:xfrm>
            <a:off x="640080" y="6035040"/>
            <a:ext cx="10881360" cy="4572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 algn="l" marL="0" indent="0">
              <a:buNone/>
            </a:pPr>
            <a:r>
              <a:rPr lang="en-US" sz="1100" dirty="0">
                <a:solidFill>
                  <a:srgbClr val="777777"/>
                </a:solidFill>
                <a:latin typeface="Calibri"/>
              </a:rPr>
              <a:t>Predictive model - validate on site before hand-over.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urvey">
  <a:themeElements>
    <a:clrScheme name="Survey">
      <a:dk1>
        <a:srgbClr val="000000"/>
      </a:dk1>
      <a:lt1>
        <a:srgbClr val="FFFFFF"/>
      </a:lt1>
      <a:dk2>
        <a:srgbClr val="1F3864"/>
      </a:dk2>
      <a:lt2>
        <a:srgbClr val="E7E6E6"/>
      </a:lt2>
      <a:accent1>
        <a:srgbClr val="1F3864"/>
      </a:accent1>
      <a:accent2>
        <a:srgbClr val="2E75B6"/>
      </a:accent2>
      <a:accent3>
        <a:srgbClr val="00B0A0"/>
      </a:accent3>
      <a:accent4>
        <a:srgbClr val="FFC000"/>
      </a:accent4>
      <a:accent5>
        <a:srgbClr val="ED7D31"/>
      </a:accent5>
      <a:accent6>
        <a:srgbClr val="C00000"/>
      </a:accent6>
      <a:hlink>
        <a:srgbClr val="0563C1"/>
      </a:hlink>
      <a:folHlink>
        <a:srgbClr val="954F72"/>
      </a:folHlink>
    </a:clrScheme>
    <a:fontScheme name="Survey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urvey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WiFi Site Survey Studio</Application>
  <Company>Niyyasoft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Floor Plan Measurement - wireless survey</dc:title>
  <dc:creator>Niyyasoft</dc:creator>
  <cp:lastModifiedBy>Niyyasoft</cp:lastModifiedBy>
  <dcterms:created xsi:type="dcterms:W3CDTF">2026-09-22T08:02:33Z</dcterms:created>
  <dcterms:modified xsi:type="dcterms:W3CDTF">2026-09-22T08:02:33Z</dcterms:modified>
</cp:coreProperties>
</file>